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350" r:id="rId2"/>
    <p:sldId id="353" r:id="rId3"/>
    <p:sldId id="375" r:id="rId4"/>
    <p:sldId id="370" r:id="rId5"/>
    <p:sldId id="362" r:id="rId6"/>
    <p:sldId id="374" r:id="rId7"/>
    <p:sldId id="363" r:id="rId8"/>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69" autoAdjust="0"/>
  </p:normalViewPr>
  <p:slideViewPr>
    <p:cSldViewPr snapToGrid="0">
      <p:cViewPr>
        <p:scale>
          <a:sx n="110" d="100"/>
          <a:sy n="110" d="100"/>
        </p:scale>
        <p:origin x="-402" y="216"/>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2360106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6537363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hasCustomPrompt="1"/>
          </p:nvPr>
        </p:nvSpPr>
        <p:spPr>
          <a:xfrm>
            <a:off x="2093485" y="3601821"/>
            <a:ext cx="6927070" cy="1470025"/>
          </a:xfrm>
        </p:spPr>
        <p:txBody>
          <a:bodyPr anchor="b"/>
          <a:lstStyle>
            <a:lvl1pPr algn="l">
              <a:defRPr sz="2800">
                <a:solidFill>
                  <a:srgbClr val="333333"/>
                </a:solidFill>
              </a:defRPr>
            </a:lvl1pPr>
          </a:lstStyle>
          <a:p>
            <a:r>
              <a:rPr lang="en-US" dirty="0" smtClean="0"/>
              <a:t>JCT-VC-C268</a:t>
            </a:r>
            <a:br>
              <a:rPr lang="en-US" dirty="0" smtClean="0"/>
            </a:br>
            <a:r>
              <a:rPr lang="en-US" dirty="0" smtClean="0"/>
              <a:t>TE-12 Evaluation of MDDT and ROT</a:t>
            </a:r>
            <a:endParaRPr lang="en-US" dirty="0"/>
          </a:p>
        </p:txBody>
      </p:sp>
      <p:sp>
        <p:nvSpPr>
          <p:cNvPr id="3" name="Subtitle 2"/>
          <p:cNvSpPr>
            <a:spLocks noGrp="1"/>
          </p:cNvSpPr>
          <p:nvPr>
            <p:ph type="subTitle" idx="1" hasCustomPrompt="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Rajan Joshi, Muhammed Coban, Marta Karczewicz</a:t>
            </a:r>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9" r:id="rId4"/>
    <p:sldLayoutId id="2147483655" r:id="rId5"/>
    <p:sldLayoutId id="2147483653"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71095" y="4019550"/>
            <a:ext cx="8772905" cy="1052296"/>
          </a:xfrm>
        </p:spPr>
        <p:txBody>
          <a:bodyPr/>
          <a:lstStyle/>
          <a:p>
            <a:r>
              <a:rPr lang="en-US" sz="2400" dirty="0" smtClean="0"/>
              <a:t>JCTVC-F302</a:t>
            </a:r>
            <a:br>
              <a:rPr lang="en-US" sz="2400" dirty="0" smtClean="0"/>
            </a:br>
            <a:r>
              <a:rPr lang="en-US" sz="2400" b="1" dirty="0"/>
              <a:t>Merge Candidate Selection in 2NxN, </a:t>
            </a:r>
            <a:r>
              <a:rPr lang="en-US" sz="2400" b="1" dirty="0" smtClean="0"/>
              <a:t>Nx2N</a:t>
            </a:r>
            <a:r>
              <a:rPr lang="en-US" sz="2400" b="1" dirty="0"/>
              <a:t> </a:t>
            </a:r>
            <a:r>
              <a:rPr lang="en-US" sz="2400" b="1" dirty="0" smtClean="0"/>
              <a:t>mode</a:t>
            </a:r>
            <a:endParaRPr lang="en-US" sz="2400" dirty="0"/>
          </a:p>
        </p:txBody>
      </p:sp>
      <p:sp>
        <p:nvSpPr>
          <p:cNvPr id="20" name="Subtitle 19"/>
          <p:cNvSpPr>
            <a:spLocks noGrp="1"/>
          </p:cNvSpPr>
          <p:nvPr>
            <p:ph type="subTitle" idx="1"/>
          </p:nvPr>
        </p:nvSpPr>
        <p:spPr>
          <a:xfrm>
            <a:off x="2636410" y="5180331"/>
            <a:ext cx="5704646" cy="364390"/>
          </a:xfrm>
        </p:spPr>
        <p:txBody>
          <a:bodyPr/>
          <a:lstStyle/>
          <a:p>
            <a:pPr algn="r"/>
            <a:r>
              <a:rPr lang="en-US" dirty="0" smtClean="0"/>
              <a:t>Y. Zheng, X. Wang, W.-J. Chien, M. Karczewicz</a:t>
            </a:r>
          </a:p>
          <a:p>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215900" y="1019174"/>
            <a:ext cx="8712200" cy="5191126"/>
          </a:xfrm>
        </p:spPr>
        <p:txBody>
          <a:bodyPr/>
          <a:lstStyle/>
          <a:p>
            <a:r>
              <a:rPr lang="en-US" dirty="0" smtClean="0"/>
              <a:t>Merge mode: motion information is borrowed and directly used from neighboring blocks</a:t>
            </a:r>
          </a:p>
          <a:p>
            <a:r>
              <a:rPr lang="en-US" dirty="0" smtClean="0"/>
              <a:t>2NxN and Nx2N mode:  2</a:t>
            </a:r>
            <a:r>
              <a:rPr lang="en-US" baseline="30000" dirty="0" smtClean="0"/>
              <a:t>nd</a:t>
            </a:r>
            <a:r>
              <a:rPr lang="en-US" dirty="0" smtClean="0"/>
              <a:t> PU </a:t>
            </a:r>
          </a:p>
          <a:p>
            <a:r>
              <a:rPr lang="en-US" dirty="0" smtClean="0"/>
              <a:t>Some merge candidates may be set as invalid to avoid the redundant mode</a:t>
            </a:r>
          </a:p>
          <a:p>
            <a:endParaRPr lang="en-US" dirty="0"/>
          </a:p>
          <a:p>
            <a:endParaRPr lang="en-US" dirty="0" smtClean="0"/>
          </a:p>
          <a:p>
            <a:endParaRPr lang="en-US" dirty="0"/>
          </a:p>
          <a:p>
            <a:endParaRPr lang="en-US" dirty="0" smtClean="0"/>
          </a:p>
          <a:p>
            <a:endParaRPr lang="en-US" dirty="0"/>
          </a:p>
          <a:p>
            <a:r>
              <a:rPr lang="en-US" dirty="0" smtClean="0"/>
              <a:t>In HM3.0, candidate with the same motion information as PU_0 will be avoided</a:t>
            </a:r>
          </a:p>
          <a:p>
            <a:r>
              <a:rPr lang="en-US" dirty="0" smtClean="0"/>
              <a:t>In our proposal, in some case, such candidate can be used</a:t>
            </a:r>
            <a:endParaRPr lang="en-US" dirty="0" smtClean="0"/>
          </a:p>
          <a:p>
            <a:pPr marL="0" indent="0">
              <a:buNone/>
            </a:pPr>
            <a:endParaRPr lang="en-US" dirty="0" smtClean="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4842"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933" y="2742980"/>
            <a:ext cx="166687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43"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555" y="2742980"/>
            <a:ext cx="189547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bwMode="auto">
          <a:xfrm>
            <a:off x="3592898" y="3663487"/>
            <a:ext cx="1431985" cy="293298"/>
          </a:xfrm>
          <a:prstGeom prst="right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TextBox 6"/>
          <p:cNvSpPr txBox="1"/>
          <p:nvPr/>
        </p:nvSpPr>
        <p:spPr>
          <a:xfrm>
            <a:off x="3541137" y="3160513"/>
            <a:ext cx="1483746" cy="461665"/>
          </a:xfrm>
          <a:prstGeom prst="rect">
            <a:avLst/>
          </a:prstGeom>
          <a:noFill/>
        </p:spPr>
        <p:txBody>
          <a:bodyPr wrap="square" rtlCol="0">
            <a:spAutoFit/>
          </a:bodyPr>
          <a:lstStyle/>
          <a:p>
            <a:r>
              <a:rPr lang="en-US" sz="1200" dirty="0" smtClean="0"/>
              <a:t>If PU_0 is merge and L is used</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How it works</a:t>
            </a:r>
            <a:endParaRPr lang="en-US"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 name="Content Placeholder 4"/>
          <p:cNvSpPr>
            <a:spLocks noGrp="1"/>
          </p:cNvSpPr>
          <p:nvPr>
            <p:ph idx="1"/>
          </p:nvPr>
        </p:nvSpPr>
        <p:spPr>
          <a:xfrm>
            <a:off x="163513" y="904109"/>
            <a:ext cx="8863529" cy="2391984"/>
          </a:xfrm>
        </p:spPr>
        <p:txBody>
          <a:bodyPr/>
          <a:lstStyle/>
          <a:p>
            <a:pPr hangingPunct="0"/>
            <a:r>
              <a:rPr lang="en-US" dirty="0" smtClean="0"/>
              <a:t>An example:</a:t>
            </a:r>
          </a:p>
          <a:p>
            <a:pPr lvl="1" hangingPunct="0"/>
            <a:r>
              <a:rPr lang="en-US" sz="1600" dirty="0" smtClean="0"/>
              <a:t>Nx2N mode</a:t>
            </a:r>
          </a:p>
          <a:p>
            <a:pPr lvl="1" hangingPunct="0"/>
            <a:r>
              <a:rPr lang="en-US" sz="1600" dirty="0" smtClean="0"/>
              <a:t>PU_0 is merge mode</a:t>
            </a:r>
          </a:p>
          <a:p>
            <a:pPr lvl="1" hangingPunct="0"/>
            <a:r>
              <a:rPr lang="en-US" sz="1600" dirty="0" err="1" smtClean="0"/>
              <a:t>PUIdx</a:t>
            </a:r>
            <a:r>
              <a:rPr lang="en-US" sz="1600" dirty="0" smtClean="0"/>
              <a:t> = 1  ( second </a:t>
            </a:r>
            <a:r>
              <a:rPr lang="en-US" sz="1600" dirty="0" smtClean="0"/>
              <a:t>PU </a:t>
            </a:r>
            <a:r>
              <a:rPr lang="en-US" sz="1600" dirty="0" smtClean="0"/>
              <a:t>)</a:t>
            </a:r>
          </a:p>
          <a:p>
            <a:pPr lvl="1" hangingPunct="0"/>
            <a:r>
              <a:rPr lang="en-US" sz="1600" dirty="0" smtClean="0"/>
              <a:t>When checking candidate L</a:t>
            </a:r>
          </a:p>
          <a:p>
            <a:pPr lvl="2" hangingPunct="0"/>
            <a:r>
              <a:rPr lang="en-US" sz="1400" dirty="0" smtClean="0"/>
              <a:t>HM3.0,  L will be avoided</a:t>
            </a:r>
          </a:p>
          <a:p>
            <a:pPr lvl="2" hangingPunct="0"/>
            <a:r>
              <a:rPr lang="en-US" sz="1400" dirty="0" smtClean="0"/>
              <a:t>However …</a:t>
            </a:r>
          </a:p>
          <a:p>
            <a:pPr lvl="1" hangingPunct="0"/>
            <a:endParaRPr lang="en-US" sz="1600" dirty="0"/>
          </a:p>
          <a:p>
            <a:pPr marL="0" indent="0">
              <a:buNone/>
            </a:pPr>
            <a:endParaRPr lang="en-US" sz="1800"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622832435"/>
              </p:ext>
            </p:extLst>
          </p:nvPr>
        </p:nvGraphicFramePr>
        <p:xfrm>
          <a:off x="3878223" y="978197"/>
          <a:ext cx="4340743" cy="5148604"/>
        </p:xfrm>
        <a:graphic>
          <a:graphicData uri="http://schemas.openxmlformats.org/presentationml/2006/ole">
            <mc:AlternateContent xmlns:mc="http://schemas.openxmlformats.org/markup-compatibility/2006">
              <mc:Choice xmlns:v="urn:schemas-microsoft-com:vml" Requires="v">
                <p:oleObj spid="_x0000_s37923" name="Visio" r:id="rId3" imgW="3978103" imgH="4727077" progId="Visio.Drawing.11">
                  <p:embed/>
                </p:oleObj>
              </mc:Choice>
              <mc:Fallback>
                <p:oleObj name="Visio" r:id="rId3" imgW="3978103" imgH="4727077"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8223" y="978197"/>
                        <a:ext cx="4340743" cy="5148604"/>
                      </a:xfrm>
                      <a:prstGeom prst="rect">
                        <a:avLst/>
                      </a:prstGeom>
                      <a:noFill/>
                    </p:spPr>
                  </p:pic>
                </p:oleObj>
              </mc:Fallback>
            </mc:AlternateContent>
          </a:graphicData>
        </a:graphic>
      </p:graphicFrame>
    </p:spTree>
    <p:extLst>
      <p:ext uri="{BB962C8B-B14F-4D97-AF65-F5344CB8AC3E}">
        <p14:creationId xmlns:p14="http://schemas.microsoft.com/office/powerpoint/2010/main" val="151033682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method</a:t>
            </a:r>
            <a:endParaRPr lang="en-US"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 name="Content Placeholder 4"/>
          <p:cNvSpPr>
            <a:spLocks noGrp="1"/>
          </p:cNvSpPr>
          <p:nvPr>
            <p:ph idx="1"/>
          </p:nvPr>
        </p:nvSpPr>
        <p:spPr>
          <a:xfrm>
            <a:off x="163513" y="904109"/>
            <a:ext cx="8863529" cy="4935974"/>
          </a:xfrm>
        </p:spPr>
        <p:txBody>
          <a:bodyPr/>
          <a:lstStyle/>
          <a:p>
            <a:pPr hangingPunct="0"/>
            <a:r>
              <a:rPr lang="en-US" dirty="0" smtClean="0"/>
              <a:t>Nx2N </a:t>
            </a:r>
            <a:r>
              <a:rPr lang="en-US" dirty="0" smtClean="0"/>
              <a:t>mode:</a:t>
            </a:r>
          </a:p>
          <a:p>
            <a:pPr lvl="1" hangingPunct="0"/>
            <a:r>
              <a:rPr lang="en-US" dirty="0" smtClean="0"/>
              <a:t>If PU_0 is merge mode and with merge </a:t>
            </a:r>
            <a:r>
              <a:rPr lang="en-US" dirty="0"/>
              <a:t>index </a:t>
            </a:r>
            <a:r>
              <a:rPr lang="en-US" dirty="0" smtClean="0"/>
              <a:t>= </a:t>
            </a:r>
            <a:r>
              <a:rPr lang="en-US" dirty="0"/>
              <a:t>T or RA, </a:t>
            </a:r>
          </a:p>
          <a:p>
            <a:pPr marL="287337" lvl="1" indent="0" hangingPunct="0">
              <a:buNone/>
            </a:pPr>
            <a:r>
              <a:rPr lang="en-US" dirty="0" smtClean="0"/>
              <a:t>	candidate </a:t>
            </a:r>
            <a:r>
              <a:rPr lang="en-US" dirty="0"/>
              <a:t>L of PU_1 is </a:t>
            </a:r>
            <a:r>
              <a:rPr lang="en-US" dirty="0" smtClean="0"/>
              <a:t>valid </a:t>
            </a:r>
          </a:p>
          <a:p>
            <a:pPr lvl="1" hangingPunct="0"/>
            <a:r>
              <a:rPr lang="en-US" dirty="0" smtClean="0"/>
              <a:t>Otherwise</a:t>
            </a:r>
          </a:p>
          <a:p>
            <a:pPr marL="287337" lvl="1" indent="0" hangingPunct="0">
              <a:buNone/>
            </a:pPr>
            <a:r>
              <a:rPr lang="en-US" dirty="0">
                <a:sym typeface="Wingdings" pitchFamily="2" charset="2"/>
              </a:rPr>
              <a:t>	</a:t>
            </a:r>
            <a:r>
              <a:rPr lang="en-US" dirty="0" smtClean="0">
                <a:sym typeface="Wingdings" pitchFamily="2" charset="2"/>
              </a:rPr>
              <a:t> </a:t>
            </a:r>
            <a:r>
              <a:rPr lang="en-US" dirty="0" smtClean="0"/>
              <a:t>it </a:t>
            </a:r>
            <a:r>
              <a:rPr lang="en-US" dirty="0"/>
              <a:t>is </a:t>
            </a:r>
            <a:r>
              <a:rPr lang="en-US" dirty="0" smtClean="0"/>
              <a:t>invalid</a:t>
            </a:r>
          </a:p>
          <a:p>
            <a:pPr marL="287337" lvl="1" indent="0" hangingPunct="0">
              <a:buNone/>
            </a:pPr>
            <a:endParaRPr lang="en-US" dirty="0"/>
          </a:p>
          <a:p>
            <a:pPr hangingPunct="0"/>
            <a:r>
              <a:rPr lang="en-US" dirty="0" smtClean="0"/>
              <a:t>2NxN </a:t>
            </a:r>
            <a:r>
              <a:rPr lang="en-US" dirty="0"/>
              <a:t>mode:</a:t>
            </a:r>
          </a:p>
          <a:p>
            <a:pPr lvl="1" hangingPunct="0"/>
            <a:r>
              <a:rPr lang="en-US" dirty="0"/>
              <a:t>If PU_0 is merge </a:t>
            </a:r>
            <a:r>
              <a:rPr lang="en-US" dirty="0" smtClean="0"/>
              <a:t>mode with merge </a:t>
            </a:r>
            <a:r>
              <a:rPr lang="en-US" dirty="0"/>
              <a:t>index </a:t>
            </a:r>
            <a:r>
              <a:rPr lang="en-US" dirty="0" smtClean="0"/>
              <a:t>= </a:t>
            </a:r>
            <a:r>
              <a:rPr lang="en-US" dirty="0"/>
              <a:t>T or BL, </a:t>
            </a:r>
            <a:endParaRPr lang="en-US" dirty="0" smtClean="0"/>
          </a:p>
          <a:p>
            <a:pPr marL="287337" lvl="1" indent="0" hangingPunct="0">
              <a:buNone/>
            </a:pPr>
            <a:r>
              <a:rPr lang="en-US" dirty="0" smtClean="0"/>
              <a:t>	candidate </a:t>
            </a:r>
            <a:r>
              <a:rPr lang="en-US" dirty="0"/>
              <a:t>A of PU_1 is </a:t>
            </a:r>
            <a:r>
              <a:rPr lang="en-US" dirty="0" smtClean="0"/>
              <a:t>valid </a:t>
            </a:r>
            <a:endParaRPr lang="en-US" dirty="0"/>
          </a:p>
          <a:p>
            <a:pPr lvl="1" hangingPunct="0"/>
            <a:r>
              <a:rPr lang="en-US" dirty="0" smtClean="0"/>
              <a:t>Otherwise</a:t>
            </a:r>
          </a:p>
          <a:p>
            <a:pPr marL="287337" lvl="1" indent="0" hangingPunct="0">
              <a:buNone/>
            </a:pPr>
            <a:r>
              <a:rPr lang="en-US" dirty="0"/>
              <a:t>	</a:t>
            </a:r>
            <a:r>
              <a:rPr lang="en-US" dirty="0" smtClean="0"/>
              <a:t>it </a:t>
            </a:r>
            <a:r>
              <a:rPr lang="en-US" dirty="0"/>
              <a:t>is </a:t>
            </a:r>
            <a:r>
              <a:rPr lang="en-US" dirty="0" smtClean="0"/>
              <a:t>invalid</a:t>
            </a:r>
          </a:p>
          <a:p>
            <a:pPr marL="0" indent="0">
              <a:buNone/>
            </a:pPr>
            <a:endParaRPr lang="en-US" sz="1800"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7720" name="Picture 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1844" y="1074886"/>
            <a:ext cx="16097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721" name="Picture 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926" y="3910677"/>
            <a:ext cx="18954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r>
              <a:rPr lang="en-US" dirty="0" smtClean="0"/>
              <a:t>Results (I)</a:t>
            </a:r>
            <a:endParaRPr lang="en-US" dirty="0"/>
          </a:p>
        </p:txBody>
      </p:sp>
      <p:sp>
        <p:nvSpPr>
          <p:cNvPr id="3" name="Content Placeholder 2"/>
          <p:cNvSpPr>
            <a:spLocks noGrp="1"/>
          </p:cNvSpPr>
          <p:nvPr>
            <p:ph idx="1"/>
          </p:nvPr>
        </p:nvSpPr>
        <p:spPr/>
        <p:txBody>
          <a:bodyPr/>
          <a:lstStyle/>
          <a:p>
            <a:r>
              <a:rPr lang="en-US" dirty="0" smtClean="0"/>
              <a:t>HM 3.0 with bug 146 fixed (CE9 anchor)</a:t>
            </a:r>
          </a:p>
          <a:p>
            <a:pPr lvl="0"/>
            <a:r>
              <a:rPr lang="en-US" dirty="0" smtClean="0"/>
              <a:t>Common test condition defined in JCTVC-E700</a:t>
            </a:r>
          </a:p>
          <a:p>
            <a:pPr lvl="0"/>
            <a:r>
              <a:rPr lang="en-US" dirty="0" smtClean="0"/>
              <a:t>BD bitrate saving (%)</a:t>
            </a:r>
          </a:p>
          <a:p>
            <a:pPr lvl="0"/>
            <a:endParaRPr lang="en-US" dirty="0"/>
          </a:p>
          <a:p>
            <a:pPr lvl="0"/>
            <a:endParaRPr lang="en-US" dirty="0" smtClean="0"/>
          </a:p>
          <a:p>
            <a:pPr lvl="0"/>
            <a:endParaRPr lang="en-US" dirty="0"/>
          </a:p>
          <a:p>
            <a:pPr lvl="0"/>
            <a:endParaRPr lang="en-US" dirty="0" smtClean="0"/>
          </a:p>
          <a:p>
            <a:pPr marL="0" lvl="0" indent="0">
              <a:buNone/>
            </a:pPr>
            <a:endParaRPr lang="en-US" dirty="0" smtClean="0"/>
          </a:p>
          <a:p>
            <a:pPr lvl="0"/>
            <a:r>
              <a:rPr lang="en-US" dirty="0" smtClean="0"/>
              <a:t>Encoding and decoding time ratio</a:t>
            </a:r>
          </a:p>
          <a:p>
            <a:pPr lvl="0"/>
            <a:endParaRPr lang="en-US" dirty="0" smtClean="0"/>
          </a:p>
          <a:p>
            <a:endParaRPr lang="en-US" dirty="0" smtClean="0"/>
          </a:p>
          <a:p>
            <a:endParaRPr lang="en-US" dirty="0" smtClean="0"/>
          </a:p>
          <a:p>
            <a:endParaRPr lang="en-US" dirty="0" smtClean="0"/>
          </a:p>
          <a:p>
            <a:pPr marL="0" indent="0">
              <a:buNone/>
            </a:pPr>
            <a:endParaRPr lang="en-US" dirty="0" smtClean="0"/>
          </a:p>
          <a:p>
            <a:pPr marL="0" indent="0">
              <a:buNone/>
            </a:pPr>
            <a:endParaRPr lang="en-US" sz="1000" dirty="0" smtClean="0"/>
          </a:p>
        </p:txBody>
      </p:sp>
      <p:graphicFrame>
        <p:nvGraphicFramePr>
          <p:cNvPr id="4" name="Table 3"/>
          <p:cNvGraphicFramePr>
            <a:graphicFrameLocks noGrp="1"/>
          </p:cNvGraphicFramePr>
          <p:nvPr>
            <p:extLst>
              <p:ext uri="{D42A27DB-BD31-4B8C-83A1-F6EECF244321}">
                <p14:modId xmlns:p14="http://schemas.microsoft.com/office/powerpoint/2010/main" val="1727373758"/>
              </p:ext>
            </p:extLst>
          </p:nvPr>
        </p:nvGraphicFramePr>
        <p:xfrm>
          <a:off x="1872770" y="2126509"/>
          <a:ext cx="5304207" cy="1924494"/>
        </p:xfrm>
        <a:graphic>
          <a:graphicData uri="http://schemas.openxmlformats.org/drawingml/2006/table">
            <a:tbl>
              <a:tblPr firstRow="1" firstCol="1" bandRow="1">
                <a:tableStyleId>{5C22544A-7EE6-4342-B048-85BDC9FD1C3A}</a:tableStyleId>
              </a:tblPr>
              <a:tblGrid>
                <a:gridCol w="753603"/>
                <a:gridCol w="734280"/>
                <a:gridCol w="734280"/>
                <a:gridCol w="734280"/>
                <a:gridCol w="782588"/>
                <a:gridCol w="782588"/>
                <a:gridCol w="782588"/>
              </a:tblGrid>
              <a:tr h="536334">
                <a:tc rowSpan="2">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 </a:t>
                      </a:r>
                      <a:endParaRPr lang="en-US" sz="1600" dirty="0">
                        <a:effectLst/>
                        <a:latin typeface="Times New Roman"/>
                        <a:ea typeface="SimSun"/>
                      </a:endParaRPr>
                    </a:p>
                  </a:txBody>
                  <a:tcPr marL="68580" marR="68580" marT="0" marB="0"/>
                </a:tc>
                <a:tc gridSpan="3">
                  <a:txBody>
                    <a:bodyPr/>
                    <a:lstStyle/>
                    <a:p>
                      <a:pPr marL="0" marR="0" algn="ctr" hangingPunct="0">
                        <a:spcBef>
                          <a:spcPts val="680"/>
                        </a:spcBef>
                        <a:spcAft>
                          <a:spcPts val="0"/>
                        </a:spcAft>
                        <a:tabLst>
                          <a:tab pos="228600" algn="l"/>
                          <a:tab pos="457200" algn="l"/>
                          <a:tab pos="685800" algn="l"/>
                          <a:tab pos="914400" algn="l"/>
                        </a:tabLst>
                      </a:pPr>
                      <a:r>
                        <a:rPr lang="en-US" sz="1600">
                          <a:effectLst/>
                        </a:rPr>
                        <a:t>HE</a:t>
                      </a:r>
                      <a:endParaRPr lang="en-US" sz="1600">
                        <a:effectLst/>
                        <a:latin typeface="Times New Roman"/>
                        <a:ea typeface="SimSun"/>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600">
                          <a:effectLst/>
                        </a:rPr>
                        <a:t>LC</a:t>
                      </a:r>
                      <a:endParaRPr lang="en-US" sz="1600">
                        <a:effectLst/>
                        <a:latin typeface="Times New Roman"/>
                        <a:ea typeface="SimSun"/>
                      </a:endParaRPr>
                    </a:p>
                  </a:txBody>
                  <a:tcPr marL="68580" marR="68580" marT="0" marB="0"/>
                </a:tc>
                <a:tc hMerge="1">
                  <a:txBody>
                    <a:bodyPr/>
                    <a:lstStyle/>
                    <a:p>
                      <a:endParaRPr lang="en-US"/>
                    </a:p>
                  </a:txBody>
                  <a:tcPr/>
                </a:tc>
                <a:tc hMerge="1">
                  <a:txBody>
                    <a:bodyPr/>
                    <a:lstStyle/>
                    <a:p>
                      <a:endParaRPr lang="en-US"/>
                    </a:p>
                  </a:txBody>
                  <a:tcPr/>
                </a:tc>
              </a:tr>
              <a:tr h="462720">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Y</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U</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V</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Y</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U</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V</a:t>
                      </a:r>
                      <a:endParaRPr lang="en-US" sz="1600">
                        <a:effectLst/>
                        <a:latin typeface="Times New Roman"/>
                        <a:ea typeface="SimSun"/>
                      </a:endParaRPr>
                    </a:p>
                  </a:txBody>
                  <a:tcPr marL="68580" marR="68580" marT="0" marB="0"/>
                </a:tc>
              </a:tr>
              <a:tr h="462720">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RA</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0.0</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0.0</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r>
              <a:tr h="462720">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LB</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0.0</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-0.1</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0.0</a:t>
                      </a:r>
                      <a:endParaRPr lang="en-US" sz="1600" dirty="0">
                        <a:effectLst/>
                        <a:latin typeface="Times New Roman"/>
                        <a:ea typeface="SimSu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28190618"/>
              </p:ext>
            </p:extLst>
          </p:nvPr>
        </p:nvGraphicFramePr>
        <p:xfrm>
          <a:off x="1587796" y="4544237"/>
          <a:ext cx="6096000" cy="148336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endParaRPr lang="en-US" dirty="0"/>
                    </a:p>
                  </a:txBody>
                  <a:tcPr/>
                </a:tc>
                <a:tc gridSpan="2">
                  <a:txBody>
                    <a:bodyPr/>
                    <a:lstStyle/>
                    <a:p>
                      <a:pPr algn="ctr"/>
                      <a:r>
                        <a:rPr lang="en-US" dirty="0" smtClean="0"/>
                        <a:t>HE</a:t>
                      </a:r>
                      <a:endParaRPr lang="en-US" dirty="0"/>
                    </a:p>
                  </a:txBody>
                  <a:tcPr/>
                </a:tc>
                <a:tc hMerge="1">
                  <a:txBody>
                    <a:bodyPr/>
                    <a:lstStyle/>
                    <a:p>
                      <a:endParaRPr lang="en-US" dirty="0"/>
                    </a:p>
                  </a:txBody>
                  <a:tcPr/>
                </a:tc>
                <a:tc gridSpan="2">
                  <a:txBody>
                    <a:bodyPr/>
                    <a:lstStyle/>
                    <a:p>
                      <a:pPr algn="ctr"/>
                      <a:r>
                        <a:rPr lang="en-US" dirty="0" smtClean="0"/>
                        <a:t>LC</a:t>
                      </a:r>
                      <a:endParaRPr lang="en-US" dirty="0"/>
                    </a:p>
                  </a:txBody>
                  <a:tcPr/>
                </a:tc>
                <a:tc hMerge="1">
                  <a:txBody>
                    <a:bodyPr/>
                    <a:lstStyle/>
                    <a:p>
                      <a:endParaRPr lang="en-US" dirty="0"/>
                    </a:p>
                  </a:txBody>
                  <a:tcPr/>
                </a:tc>
              </a:tr>
              <a:tr h="370840">
                <a:tc>
                  <a:txBody>
                    <a:bodyPr/>
                    <a:lstStyle/>
                    <a:p>
                      <a:pPr algn="ctr"/>
                      <a:endParaRPr lang="en-US" dirty="0"/>
                    </a:p>
                  </a:txBody>
                  <a:tcPr/>
                </a:tc>
                <a:tc>
                  <a:txBody>
                    <a:bodyPr/>
                    <a:lstStyle/>
                    <a:p>
                      <a:pPr algn="ctr"/>
                      <a:r>
                        <a:rPr lang="en-US" dirty="0" smtClean="0"/>
                        <a:t>Encoder</a:t>
                      </a:r>
                      <a:endParaRPr lang="en-US" dirty="0"/>
                    </a:p>
                  </a:txBody>
                  <a:tcPr/>
                </a:tc>
                <a:tc>
                  <a:txBody>
                    <a:bodyPr/>
                    <a:lstStyle/>
                    <a:p>
                      <a:pPr algn="ctr"/>
                      <a:r>
                        <a:rPr lang="en-US" dirty="0" smtClean="0"/>
                        <a:t>Decoder</a:t>
                      </a:r>
                      <a:endParaRPr lang="en-US" dirty="0"/>
                    </a:p>
                  </a:txBody>
                  <a:tcPr/>
                </a:tc>
                <a:tc>
                  <a:txBody>
                    <a:bodyPr/>
                    <a:lstStyle/>
                    <a:p>
                      <a:pPr algn="ctr"/>
                      <a:r>
                        <a:rPr lang="en-US" dirty="0" smtClean="0"/>
                        <a:t>Encoder</a:t>
                      </a:r>
                      <a:endParaRPr lang="en-US" dirty="0"/>
                    </a:p>
                  </a:txBody>
                  <a:tcPr/>
                </a:tc>
                <a:tc>
                  <a:txBody>
                    <a:bodyPr/>
                    <a:lstStyle/>
                    <a:p>
                      <a:pPr algn="ctr"/>
                      <a:r>
                        <a:rPr lang="en-US" dirty="0" smtClean="0"/>
                        <a:t>Decoder</a:t>
                      </a:r>
                      <a:endParaRPr lang="en-US" dirty="0"/>
                    </a:p>
                  </a:txBody>
                  <a:tcPr/>
                </a:tc>
              </a:tr>
              <a:tr h="370840">
                <a:tc>
                  <a:txBody>
                    <a:bodyPr/>
                    <a:lstStyle/>
                    <a:p>
                      <a:pPr algn="ctr"/>
                      <a:r>
                        <a:rPr lang="en-US" dirty="0" smtClean="0"/>
                        <a:t>RA</a:t>
                      </a:r>
                      <a:endParaRPr lang="en-US" dirty="0"/>
                    </a:p>
                  </a:txBody>
                  <a:tcPr/>
                </a:tc>
                <a:tc>
                  <a:txBody>
                    <a:bodyPr/>
                    <a:lstStyle/>
                    <a:p>
                      <a:pPr algn="ctr"/>
                      <a:r>
                        <a:rPr lang="en-US" dirty="0" smtClean="0"/>
                        <a:t>100%</a:t>
                      </a:r>
                      <a:endParaRPr lang="en-US" dirty="0"/>
                    </a:p>
                  </a:txBody>
                  <a:tcPr/>
                </a:tc>
                <a:tc>
                  <a:txBody>
                    <a:bodyPr/>
                    <a:lstStyle/>
                    <a:p>
                      <a:pPr algn="ctr"/>
                      <a:r>
                        <a:rPr lang="en-US" dirty="0" smtClean="0"/>
                        <a:t>99%</a:t>
                      </a:r>
                      <a:endParaRPr lang="en-US" dirty="0"/>
                    </a:p>
                  </a:txBody>
                  <a:tcPr/>
                </a:tc>
                <a:tc>
                  <a:txBody>
                    <a:bodyPr/>
                    <a:lstStyle/>
                    <a:p>
                      <a:pPr algn="ctr"/>
                      <a:r>
                        <a:rPr lang="en-US" dirty="0" smtClean="0"/>
                        <a:t>101%</a:t>
                      </a:r>
                      <a:endParaRPr lang="en-US" dirty="0"/>
                    </a:p>
                  </a:txBody>
                  <a:tcPr/>
                </a:tc>
                <a:tc>
                  <a:txBody>
                    <a:bodyPr/>
                    <a:lstStyle/>
                    <a:p>
                      <a:pPr algn="ctr"/>
                      <a:r>
                        <a:rPr lang="en-US" dirty="0" smtClean="0"/>
                        <a:t>99%</a:t>
                      </a:r>
                      <a:endParaRPr lang="en-US" dirty="0"/>
                    </a:p>
                  </a:txBody>
                  <a:tcPr/>
                </a:tc>
              </a:tr>
              <a:tr h="370840">
                <a:tc>
                  <a:txBody>
                    <a:bodyPr/>
                    <a:lstStyle/>
                    <a:p>
                      <a:pPr algn="ctr"/>
                      <a:r>
                        <a:rPr lang="en-US" dirty="0" smtClean="0"/>
                        <a:t>LB</a:t>
                      </a:r>
                      <a:endParaRPr lang="en-US" dirty="0"/>
                    </a:p>
                  </a:txBody>
                  <a:tcPr/>
                </a:tc>
                <a:tc>
                  <a:txBody>
                    <a:bodyPr/>
                    <a:lstStyle/>
                    <a:p>
                      <a:pPr algn="ctr"/>
                      <a:r>
                        <a:rPr lang="en-US" dirty="0" smtClean="0"/>
                        <a:t>99%</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99%</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r>
              <a:rPr lang="en-US" dirty="0" smtClean="0"/>
              <a:t>Results (II)</a:t>
            </a:r>
            <a:endParaRPr lang="en-US" dirty="0"/>
          </a:p>
        </p:txBody>
      </p:sp>
      <p:sp>
        <p:nvSpPr>
          <p:cNvPr id="3" name="Content Placeholder 2"/>
          <p:cNvSpPr>
            <a:spLocks noGrp="1"/>
          </p:cNvSpPr>
          <p:nvPr>
            <p:ph idx="1"/>
          </p:nvPr>
        </p:nvSpPr>
        <p:spPr/>
        <p:txBody>
          <a:bodyPr/>
          <a:lstStyle/>
          <a:p>
            <a:r>
              <a:rPr lang="en-US" dirty="0" smtClean="0"/>
              <a:t>Combined with Rob02 in CE9 to solve the parsing </a:t>
            </a:r>
            <a:r>
              <a:rPr lang="en-US" dirty="0" smtClean="0"/>
              <a:t>issue (JCTVC-F474)</a:t>
            </a:r>
            <a:endParaRPr lang="en-US" dirty="0" smtClean="0"/>
          </a:p>
          <a:p>
            <a:r>
              <a:rPr lang="en-US" dirty="0"/>
              <a:t> </a:t>
            </a:r>
            <a:r>
              <a:rPr lang="en-US" dirty="0" smtClean="0"/>
              <a:t>0.1% </a:t>
            </a:r>
            <a:r>
              <a:rPr lang="en-US" dirty="0" smtClean="0"/>
              <a:t>gain </a:t>
            </a:r>
            <a:r>
              <a:rPr lang="en-US" dirty="0" smtClean="0"/>
              <a:t>is </a:t>
            </a:r>
            <a:r>
              <a:rPr lang="en-US" dirty="0" smtClean="0"/>
              <a:t>observed when compared with JCTVC-F474</a:t>
            </a:r>
            <a:endParaRPr lang="en-US" dirty="0" smtClean="0"/>
          </a:p>
          <a:p>
            <a:endParaRPr lang="en-US" dirty="0" smtClean="0"/>
          </a:p>
          <a:p>
            <a:endParaRPr lang="en-US" dirty="0" smtClean="0"/>
          </a:p>
          <a:p>
            <a:endParaRPr lang="en-US" dirty="0" smtClean="0"/>
          </a:p>
          <a:p>
            <a:pPr marL="0" indent="0">
              <a:buNone/>
            </a:pPr>
            <a:endParaRPr lang="en-US" dirty="0" smtClean="0"/>
          </a:p>
          <a:p>
            <a:pPr marL="0" indent="0">
              <a:buNone/>
            </a:pPr>
            <a:endParaRPr lang="en-US" sz="1000" dirty="0" smtClean="0"/>
          </a:p>
        </p:txBody>
      </p:sp>
      <p:graphicFrame>
        <p:nvGraphicFramePr>
          <p:cNvPr id="5" name="Table 4"/>
          <p:cNvGraphicFramePr>
            <a:graphicFrameLocks noGrp="1"/>
          </p:cNvGraphicFramePr>
          <p:nvPr>
            <p:extLst>
              <p:ext uri="{D42A27DB-BD31-4B8C-83A1-F6EECF244321}">
                <p14:modId xmlns:p14="http://schemas.microsoft.com/office/powerpoint/2010/main" val="2252349030"/>
              </p:ext>
            </p:extLst>
          </p:nvPr>
        </p:nvGraphicFramePr>
        <p:xfrm>
          <a:off x="2125661" y="2457149"/>
          <a:ext cx="4368217" cy="2460110"/>
        </p:xfrm>
        <a:graphic>
          <a:graphicData uri="http://schemas.openxmlformats.org/drawingml/2006/table">
            <a:tbl>
              <a:tblPr firstRow="1" firstCol="1" bandRow="1">
                <a:tableStyleId>{5C22544A-7EE6-4342-B048-85BDC9FD1C3A}</a:tableStyleId>
              </a:tblPr>
              <a:tblGrid>
                <a:gridCol w="623305"/>
                <a:gridCol w="624152"/>
                <a:gridCol w="624152"/>
                <a:gridCol w="624152"/>
                <a:gridCol w="624152"/>
                <a:gridCol w="624152"/>
                <a:gridCol w="624152"/>
              </a:tblGrid>
              <a:tr h="492022">
                <a:tc rowSpan="3">
                  <a:txBody>
                    <a:bodyPr/>
                    <a:lstStyle/>
                    <a:p>
                      <a:pPr marL="0" marR="0" algn="just" hangingPunct="0">
                        <a:spcBef>
                          <a:spcPts val="680"/>
                        </a:spcBef>
                        <a:spcAft>
                          <a:spcPts val="0"/>
                        </a:spcAft>
                        <a:tabLst>
                          <a:tab pos="228600" algn="l"/>
                          <a:tab pos="457200" algn="l"/>
                          <a:tab pos="685800" algn="l"/>
                          <a:tab pos="914400" algn="l"/>
                        </a:tabLst>
                      </a:pPr>
                      <a:r>
                        <a:rPr lang="en-US" sz="1600" dirty="0">
                          <a:effectLst/>
                        </a:rPr>
                        <a:t> </a:t>
                      </a:r>
                      <a:endParaRPr lang="en-US" sz="1600" dirty="0">
                        <a:effectLst/>
                        <a:latin typeface="Times New Roman"/>
                        <a:ea typeface="SimSun"/>
                      </a:endParaRPr>
                    </a:p>
                  </a:txBody>
                  <a:tcPr marL="68580" marR="68580" marT="0" marB="0"/>
                </a:tc>
                <a:tc gridSpan="6">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rPr>
                        <a:t>JCTVC-F474+ Proposed</a:t>
                      </a:r>
                      <a:endParaRPr lang="en-US" sz="1600" dirty="0">
                        <a:effectLst/>
                        <a:latin typeface="Times New Roman"/>
                        <a:ea typeface="SimSu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2022">
                <a:tc v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600">
                          <a:effectLst/>
                        </a:rPr>
                        <a:t>HE</a:t>
                      </a:r>
                      <a:endParaRPr lang="en-US" sz="1600">
                        <a:effectLst/>
                        <a:latin typeface="Times New Roman"/>
                        <a:ea typeface="SimSun"/>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600">
                          <a:effectLst/>
                        </a:rPr>
                        <a:t>LC</a:t>
                      </a:r>
                      <a:endParaRPr lang="en-US" sz="1600">
                        <a:effectLst/>
                        <a:latin typeface="Times New Roman"/>
                        <a:ea typeface="SimSun"/>
                      </a:endParaRPr>
                    </a:p>
                  </a:txBody>
                  <a:tcPr marL="68580" marR="68580" marT="0" marB="0"/>
                </a:tc>
                <a:tc hMerge="1">
                  <a:txBody>
                    <a:bodyPr/>
                    <a:lstStyle/>
                    <a:p>
                      <a:endParaRPr lang="en-US"/>
                    </a:p>
                  </a:txBody>
                  <a:tcPr/>
                </a:tc>
                <a:tc hMerge="1">
                  <a:txBody>
                    <a:bodyPr/>
                    <a:lstStyle/>
                    <a:p>
                      <a:endParaRPr lang="en-US"/>
                    </a:p>
                  </a:txBody>
                  <a:tcPr/>
                </a:tc>
              </a:tr>
              <a:tr h="492022">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Y</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U</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V</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Y</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U</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V</a:t>
                      </a:r>
                      <a:endParaRPr lang="en-US" sz="1600">
                        <a:effectLst/>
                        <a:latin typeface="Times New Roman"/>
                        <a:ea typeface="SimSun"/>
                      </a:endParaRPr>
                    </a:p>
                  </a:txBody>
                  <a:tcPr marL="68580" marR="68580" marT="0" marB="0"/>
                </a:tc>
              </a:tr>
              <a:tr h="492022">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RA</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r>
              <a:tr h="492022">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LB</a:t>
                      </a:r>
                      <a:endParaRPr lang="en-US" sz="160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0.0</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0.1</a:t>
                      </a:r>
                      <a:endParaRPr lang="en-US" sz="1600" dirty="0">
                        <a:effectLst/>
                        <a:latin typeface="Times New Roman"/>
                        <a:ea typeface="SimSu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Times New Roman"/>
                          <a:ea typeface="SimSun"/>
                        </a:rPr>
                        <a:t>-0.3</a:t>
                      </a:r>
                      <a:endParaRPr lang="en-US" sz="1600" dirty="0">
                        <a:effectLst/>
                        <a:latin typeface="Times New Roman"/>
                        <a:ea typeface="SimSun"/>
                      </a:endParaRPr>
                    </a:p>
                  </a:txBody>
                  <a:tcPr marL="68580" marR="68580" marT="0" marB="0"/>
                </a:tc>
              </a:tr>
            </a:tbl>
          </a:graphicData>
        </a:graphic>
      </p:graphicFrame>
    </p:spTree>
    <p:extLst>
      <p:ext uri="{BB962C8B-B14F-4D97-AF65-F5344CB8AC3E}">
        <p14:creationId xmlns:p14="http://schemas.microsoft.com/office/powerpoint/2010/main" val="3158965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hangingPunct="0"/>
            <a:r>
              <a:rPr lang="en-US" dirty="0" smtClean="0"/>
              <a:t>Minor change </a:t>
            </a:r>
            <a:r>
              <a:rPr lang="en-US" dirty="0"/>
              <a:t>to modify the rules </a:t>
            </a:r>
            <a:r>
              <a:rPr lang="en-US" dirty="0" smtClean="0"/>
              <a:t>of avoiding redundant mode.</a:t>
            </a:r>
            <a:endParaRPr lang="en-US" dirty="0" smtClean="0"/>
          </a:p>
          <a:p>
            <a:pPr hangingPunct="0"/>
            <a:endParaRPr lang="en-US" dirty="0" smtClean="0"/>
          </a:p>
          <a:p>
            <a:pPr hangingPunct="0"/>
            <a:r>
              <a:rPr lang="en-US" dirty="0" smtClean="0"/>
              <a:t>The </a:t>
            </a:r>
            <a:r>
              <a:rPr lang="en-US" dirty="0"/>
              <a:t>proposed solution improves coding performance with little complexity overhead. </a:t>
            </a:r>
            <a:endParaRPr lang="en-US" dirty="0" smtClean="0"/>
          </a:p>
          <a:p>
            <a:pPr hangingPunct="0"/>
            <a:endParaRPr lang="en-US" dirty="0" smtClean="0"/>
          </a:p>
          <a:p>
            <a:pPr hangingPunct="0"/>
            <a:r>
              <a:rPr lang="en-US" dirty="0" smtClean="0"/>
              <a:t>It </a:t>
            </a:r>
            <a:r>
              <a:rPr lang="en-US" dirty="0"/>
              <a:t>also </a:t>
            </a:r>
            <a:r>
              <a:rPr lang="en-US" dirty="0" smtClean="0"/>
              <a:t>helps to </a:t>
            </a:r>
            <a:r>
              <a:rPr lang="en-US" dirty="0" smtClean="0"/>
              <a:t>solve </a:t>
            </a:r>
            <a:r>
              <a:rPr lang="en-US" dirty="0" smtClean="0"/>
              <a:t>parsing issue. </a:t>
            </a:r>
            <a:endParaRPr lang="en-US" dirty="0" smtClean="0"/>
          </a:p>
          <a:p>
            <a:pPr hangingPunct="0"/>
            <a:endParaRPr lang="en-US" dirty="0"/>
          </a:p>
          <a:p>
            <a:pPr hangingPunct="0"/>
            <a:r>
              <a:rPr lang="en-US" dirty="0" smtClean="0"/>
              <a:t>The proposal was cross-verified by Canon in JCTVC-F690.</a:t>
            </a:r>
          </a:p>
          <a:p>
            <a:pPr hangingPunct="0"/>
            <a:endParaRPr lang="en-US" dirty="0" smtClean="0"/>
          </a:p>
          <a:p>
            <a:pPr hangingPunct="0"/>
            <a:r>
              <a:rPr lang="en-US" dirty="0" smtClean="0"/>
              <a:t>We </a:t>
            </a:r>
            <a:r>
              <a:rPr lang="en-US" dirty="0"/>
              <a:t>recommend the proposed changes to be adopted into HM.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py of QCT_TEMPLATE_Public_2010">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Copy of QCT_TEMPLATE_Public_2010</Template>
  <TotalTime>1666</TotalTime>
  <Words>334</Words>
  <Application>Microsoft Office PowerPoint</Application>
  <PresentationFormat>On-screen Show (4:3)</PresentationFormat>
  <Paragraphs>127</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Copy of QCT_TEMPLATE_Public_2010</vt:lpstr>
      <vt:lpstr>Visio</vt:lpstr>
      <vt:lpstr>JCTVC-F302 Merge Candidate Selection in 2NxN, Nx2N mode</vt:lpstr>
      <vt:lpstr>Introduction</vt:lpstr>
      <vt:lpstr>How it works</vt:lpstr>
      <vt:lpstr>Proposed method</vt:lpstr>
      <vt:lpstr>Simulation Results (I)</vt:lpstr>
      <vt:lpstr>Simulation Results (II)</vt:lpstr>
      <vt:lpstr>Conclusion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Coban, Muhammed</dc:creator>
  <cp:lastModifiedBy>Qualcomm User</cp:lastModifiedBy>
  <cp:revision>231</cp:revision>
  <cp:lastPrinted>2005-08-27T17:58:21Z</cp:lastPrinted>
  <dcterms:created xsi:type="dcterms:W3CDTF">2010-10-07T01:31:31Z</dcterms:created>
  <dcterms:modified xsi:type="dcterms:W3CDTF">2011-07-17T00:50:46Z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