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2">
  <p:sldMasterIdLst>
    <p:sldMasterId id="2147483648" r:id="rId1"/>
  </p:sldMasterIdLst>
  <p:notesMasterIdLst>
    <p:notesMasterId r:id="rId7"/>
  </p:notesMasterIdLst>
  <p:handoutMasterIdLst>
    <p:handoutMasterId r:id="rId8"/>
  </p:handoutMasterIdLst>
  <p:sldIdLst>
    <p:sldId id="350" r:id="rId2"/>
    <p:sldId id="352" r:id="rId3"/>
    <p:sldId id="377" r:id="rId4"/>
    <p:sldId id="366" r:id="rId5"/>
    <p:sldId id="355" r:id="rId6"/>
  </p:sldIdLst>
  <p:sldSz cx="9144000" cy="6858000" type="screen4x3"/>
  <p:notesSz cx="6997700" cy="92837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_sperki" initial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7C067"/>
    <a:srgbClr val="7592C3"/>
    <a:srgbClr val="A2A2A2"/>
    <a:srgbClr val="BC443A"/>
    <a:srgbClr val="C13535"/>
    <a:srgbClr val="3E3233"/>
    <a:srgbClr val="333333"/>
    <a:srgbClr val="7C7570"/>
    <a:srgbClr val="678D32"/>
    <a:srgbClr val="89B25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7869" autoAdjust="0"/>
  </p:normalViewPr>
  <p:slideViewPr>
    <p:cSldViewPr snapToGrid="0">
      <p:cViewPr varScale="1">
        <p:scale>
          <a:sx n="76" d="100"/>
          <a:sy n="76" d="100"/>
        </p:scale>
        <p:origin x="-318" y="-90"/>
      </p:cViewPr>
      <p:guideLst>
        <p:guide orient="horz" pos="4031"/>
        <p:guide pos="171"/>
      </p:guideLst>
    </p:cSldViewPr>
  </p:slid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79" d="100"/>
          <a:sy n="79" d="100"/>
        </p:scale>
        <p:origin x="-2010" y="-84"/>
      </p:cViewPr>
      <p:guideLst>
        <p:guide orient="horz" pos="2924"/>
        <p:guide pos="22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dirty="0"/>
          </a:p>
        </p:txBody>
      </p:sp>
      <p:sp>
        <p:nvSpPr>
          <p:cNvPr id="8195" name="Rectangle 3"/>
          <p:cNvSpPr>
            <a:spLocks noGrp="1" noChangeArrowheads="1"/>
          </p:cNvSpPr>
          <p:nvPr>
            <p:ph type="dt" sz="quarter"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dirty="0"/>
          </a:p>
        </p:txBody>
      </p:sp>
      <p:sp>
        <p:nvSpPr>
          <p:cNvPr id="8196" name="Rectangle 4"/>
          <p:cNvSpPr>
            <a:spLocks noGrp="1" noChangeArrowheads="1"/>
          </p:cNvSpPr>
          <p:nvPr>
            <p:ph type="ftr" sz="quarter" idx="2"/>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dirty="0"/>
          </a:p>
        </p:txBody>
      </p:sp>
      <p:sp>
        <p:nvSpPr>
          <p:cNvPr id="8197" name="Rectangle 5"/>
          <p:cNvSpPr>
            <a:spLocks noGrp="1" noChangeArrowheads="1"/>
          </p:cNvSpPr>
          <p:nvPr>
            <p:ph type="sldNum" sz="quarter" idx="3"/>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89E858B9-9622-41D4-B86C-CC604D6D2293}" type="slidenum">
              <a:rPr lang="en-US"/>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dirty="0"/>
          </a:p>
        </p:txBody>
      </p:sp>
      <p:sp>
        <p:nvSpPr>
          <p:cNvPr id="13315" name="Rectangle 3"/>
          <p:cNvSpPr>
            <a:spLocks noGrp="1" noChangeArrowheads="1"/>
          </p:cNvSpPr>
          <p:nvPr>
            <p:ph type="dt"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dirty="0"/>
          </a:p>
        </p:txBody>
      </p:sp>
      <p:sp>
        <p:nvSpPr>
          <p:cNvPr id="13316" name="Rectangle 4"/>
          <p:cNvSpPr>
            <a:spLocks noGrp="1" noRot="1" noChangeAspect="1" noChangeArrowheads="1" noTextEdit="1"/>
          </p:cNvSpPr>
          <p:nvPr>
            <p:ph type="sldImg" idx="2"/>
          </p:nvPr>
        </p:nvSpPr>
        <p:spPr bwMode="auto">
          <a:xfrm>
            <a:off x="1177925" y="696913"/>
            <a:ext cx="4641850" cy="3481387"/>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933450" y="4410075"/>
            <a:ext cx="5130800" cy="4176713"/>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dirty="0"/>
          </a:p>
        </p:txBody>
      </p:sp>
      <p:sp>
        <p:nvSpPr>
          <p:cNvPr id="13319" name="Rectangle 7"/>
          <p:cNvSpPr>
            <a:spLocks noGrp="1" noChangeArrowheads="1"/>
          </p:cNvSpPr>
          <p:nvPr>
            <p:ph type="sldNum" sz="quarter" idx="5"/>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E391298E-09D2-4F98-B954-86421036320A}" type="slidenum">
              <a:rPr lang="en-US"/>
              <a:pPr/>
              <a:t>‹#›</a:t>
            </a:fld>
            <a:endParaRPr lang="en-US" dirty="0"/>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sclaimer Slide">
    <p:spTree>
      <p:nvGrpSpPr>
        <p:cNvPr id="1" name=""/>
        <p:cNvGrpSpPr/>
        <p:nvPr/>
      </p:nvGrpSpPr>
      <p:grpSpPr>
        <a:xfrm>
          <a:off x="0" y="0"/>
          <a:ext cx="0" cy="0"/>
          <a:chOff x="0" y="0"/>
          <a:chExt cx="0" cy="0"/>
        </a:xfrm>
      </p:grpSpPr>
      <p:sp>
        <p:nvSpPr>
          <p:cNvPr id="4" name="Text Box 6"/>
          <p:cNvSpPr txBox="1">
            <a:spLocks noChangeArrowheads="1"/>
          </p:cNvSpPr>
          <p:nvPr userDrawn="1"/>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userDrawn="1">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vider Slide">
    <p:spTree>
      <p:nvGrpSpPr>
        <p:cNvPr id="1" name=""/>
        <p:cNvGrpSpPr/>
        <p:nvPr/>
      </p:nvGrpSpPr>
      <p:grpSpPr>
        <a:xfrm>
          <a:off x="0" y="0"/>
          <a:ext cx="0" cy="0"/>
          <a:chOff x="0" y="0"/>
          <a:chExt cx="0" cy="0"/>
        </a:xfrm>
      </p:grpSpPr>
      <p:sp>
        <p:nvSpPr>
          <p:cNvPr id="3128" name="Rectangle 56"/>
          <p:cNvSpPr>
            <a:spLocks noChangeArrowheads="1"/>
          </p:cNvSpPr>
          <p:nvPr userDrawn="1"/>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dirty="0"/>
          </a:p>
        </p:txBody>
      </p:sp>
      <p:pic>
        <p:nvPicPr>
          <p:cNvPr id="8" name="Picture 7" descr="Final_Divider.png"/>
          <p:cNvPicPr>
            <a:picLocks noChangeAspect="1"/>
          </p:cNvPicPr>
          <p:nvPr userDrawn="1"/>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userDrawn="1">
            <p:ph idx="1" hasCustomPrompt="1"/>
          </p:nvPr>
        </p:nvSpPr>
        <p:spPr>
          <a:xfrm>
            <a:off x="2438400" y="2057400"/>
            <a:ext cx="4800600" cy="1219200"/>
          </a:xfrm>
        </p:spPr>
        <p:txBody>
          <a:bodyPr/>
          <a:lstStyle>
            <a:lvl1pPr>
              <a:buClr>
                <a:schemeClr val="accent6"/>
              </a:buClr>
              <a:defRPr sz="2800"/>
            </a:lvl1pPr>
          </a:lstStyle>
          <a:p>
            <a:pPr eaLnBrk="1" hangingPunct="1">
              <a:buFont typeface="Wingdings" pitchFamily="1" charset="2"/>
              <a:buNone/>
            </a:pPr>
            <a:r>
              <a:rPr lang="en-US" dirty="0" smtClean="0">
                <a:solidFill>
                  <a:schemeClr val="bg1"/>
                </a:solidFill>
              </a:rPr>
              <a:t>Text</a:t>
            </a:r>
          </a:p>
        </p:txBody>
      </p:sp>
      <p:sp>
        <p:nvSpPr>
          <p:cNvPr id="20" name="Text Box 49"/>
          <p:cNvSpPr txBox="1">
            <a:spLocks noChangeArrowheads="1"/>
          </p:cNvSpPr>
          <p:nvPr userDrawn="1"/>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userDrawn="1"/>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userDrawn="1"/>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userDrawn="1"/>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userDrawn="1"/>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userDrawn="1"/>
        </p:nvPicPr>
        <p:blipFill>
          <a:blip r:embed="rId4" cstate="print"/>
          <a:stretch>
            <a:fillRect/>
          </a:stretch>
        </p:blipFill>
        <p:spPr>
          <a:xfrm>
            <a:off x="280962" y="3244230"/>
            <a:ext cx="1545840" cy="349364"/>
          </a:xfrm>
          <a:prstGeom prst="rect">
            <a:avLst/>
          </a:prstGeom>
        </p:spPr>
      </p:pic>
      <p:sp>
        <p:nvSpPr>
          <p:cNvPr id="12" name="Rectangle 11"/>
          <p:cNvSpPr/>
          <p:nvPr userDrawn="1"/>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cs typeface="Arial" charset="0"/>
            </a:endParaRPr>
          </a:p>
        </p:txBody>
      </p:sp>
      <p:sp>
        <p:nvSpPr>
          <p:cNvPr id="14" name="TextBox 13"/>
          <p:cNvSpPr txBox="1"/>
          <p:nvPr userDrawn="1"/>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descr="RedefiningMobility_cover.png"/>
          <p:cNvPicPr>
            <a:picLocks noChangeAspect="1"/>
          </p:cNvPicPr>
          <p:nvPr userDrawn="1"/>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dirty="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Simplified Intra Smoothing</a:t>
            </a:r>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51" r:id="rId1"/>
    <p:sldLayoutId id="2147483649" r:id="rId2"/>
    <p:sldLayoutId id="2147483650" r:id="rId3"/>
    <p:sldLayoutId id="2147483653" r:id="rId4"/>
    <p:sldLayoutId id="2147483655" r:id="rId5"/>
    <p:sldLayoutId id="2147483656" r:id="rId6"/>
    <p:sldLayoutId id="2147483659"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a:xfrm>
            <a:off x="1337094" y="3593195"/>
            <a:ext cx="7666208" cy="1470025"/>
          </a:xfrm>
        </p:spPr>
        <p:txBody>
          <a:bodyPr/>
          <a:lstStyle/>
          <a:p>
            <a:r>
              <a:rPr lang="en-US" b="1" dirty="0" smtClean="0"/>
              <a:t>Run-level Table Reduction for CAVLC </a:t>
            </a:r>
            <a:endParaRPr lang="en-US" dirty="0"/>
          </a:p>
        </p:txBody>
      </p:sp>
      <p:sp>
        <p:nvSpPr>
          <p:cNvPr id="20" name="Subtitle 19"/>
          <p:cNvSpPr>
            <a:spLocks noGrp="1"/>
          </p:cNvSpPr>
          <p:nvPr>
            <p:ph type="subTitle" idx="1"/>
          </p:nvPr>
        </p:nvSpPr>
        <p:spPr>
          <a:xfrm>
            <a:off x="2093485" y="5085081"/>
            <a:ext cx="6075730" cy="616472"/>
          </a:xfrm>
        </p:spPr>
        <p:txBody>
          <a:bodyPr/>
          <a:lstStyle/>
          <a:p>
            <a:pPr algn="r"/>
            <a:r>
              <a:rPr lang="en-US" dirty="0" smtClean="0"/>
              <a:t>Liwei Guo, Xianglin Wang, Marta Karczewicz</a:t>
            </a:r>
          </a:p>
          <a:p>
            <a:pPr algn="r"/>
            <a:r>
              <a:rPr lang="en-US" sz="1200" dirty="0" smtClean="0"/>
              <a:t>Jul. 2011</a:t>
            </a:r>
            <a:endParaRPr lang="en-US" sz="1200"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Introduction</a:t>
            </a:r>
            <a:endParaRPr lang="en-US" dirty="0"/>
          </a:p>
        </p:txBody>
      </p:sp>
      <p:sp>
        <p:nvSpPr>
          <p:cNvPr id="6" name="Rectangle 2"/>
          <p:cNvSpPr txBox="1">
            <a:spLocks noChangeArrowheads="1"/>
          </p:cNvSpPr>
          <p:nvPr/>
        </p:nvSpPr>
        <p:spPr bwMode="auto">
          <a:xfrm>
            <a:off x="163513" y="1069676"/>
            <a:ext cx="8712200" cy="514938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460375" lvl="1" indent="-173038" eaLnBrk="1" hangingPunct="1">
              <a:lnSpc>
                <a:spcPct val="95000"/>
              </a:lnSpc>
              <a:spcBef>
                <a:spcPct val="35000"/>
              </a:spcBef>
              <a:buClr>
                <a:schemeClr val="accent1"/>
              </a:buClr>
              <a:buFont typeface="Arial" pitchFamily="34" charset="0"/>
              <a:buChar char="•"/>
            </a:pPr>
            <a:r>
              <a:rPr lang="en-US" sz="2000" kern="0" dirty="0" smtClean="0">
                <a:solidFill>
                  <a:srgbClr val="333333"/>
                </a:solidFill>
                <a:latin typeface="+mn-lt"/>
                <a:cs typeface="+mn-cs"/>
              </a:rPr>
              <a:t> Run level coding in current HM</a:t>
            </a:r>
          </a:p>
          <a:p>
            <a:pPr marL="917575" lvl="2" indent="-173038" eaLnBrk="1" hangingPunct="1">
              <a:lnSpc>
                <a:spcPct val="95000"/>
              </a:lnSpc>
              <a:spcBef>
                <a:spcPct val="35000"/>
              </a:spcBef>
              <a:buClr>
                <a:schemeClr val="accent1"/>
              </a:buClr>
              <a:buFont typeface="Arial" pitchFamily="34" charset="0"/>
              <a:buChar char="•"/>
            </a:pPr>
            <a:r>
              <a:rPr lang="en-US" sz="2000" kern="0" dirty="0" smtClean="0">
                <a:solidFill>
                  <a:srgbClr val="333333"/>
                </a:solidFill>
                <a:latin typeface="+mn-lt"/>
                <a:cs typeface="+mn-cs"/>
              </a:rPr>
              <a:t>2D </a:t>
            </a:r>
            <a:r>
              <a:rPr lang="en-US" sz="2000" kern="0" dirty="0" smtClean="0">
                <a:solidFill>
                  <a:srgbClr val="333333"/>
                </a:solidFill>
                <a:latin typeface="+mn-lt"/>
                <a:cs typeface="+mn-cs"/>
              </a:rPr>
              <a:t>run-level index mapping table for </a:t>
            </a:r>
            <a:r>
              <a:rPr lang="en-US" sz="2000" kern="0" dirty="0" err="1" smtClean="0">
                <a:solidFill>
                  <a:srgbClr val="333333"/>
                </a:solidFill>
                <a:latin typeface="+mn-lt"/>
                <a:cs typeface="+mn-cs"/>
              </a:rPr>
              <a:t>maxrun</a:t>
            </a:r>
            <a:r>
              <a:rPr lang="en-US" sz="2000" kern="0" dirty="0" smtClean="0">
                <a:solidFill>
                  <a:srgbClr val="333333"/>
                </a:solidFill>
                <a:latin typeface="+mn-lt"/>
                <a:cs typeface="+mn-cs"/>
              </a:rPr>
              <a:t> </a:t>
            </a:r>
            <a:r>
              <a:rPr lang="en-US" sz="2000" kern="0" dirty="0" smtClean="0">
                <a:solidFill>
                  <a:srgbClr val="333333"/>
                </a:solidFill>
                <a:latin typeface="+mn-lt"/>
                <a:cs typeface="+mn-cs"/>
              </a:rPr>
              <a:t>= 0 … 27</a:t>
            </a:r>
            <a:endParaRPr lang="en-US" sz="2000" kern="0" dirty="0" smtClean="0">
              <a:solidFill>
                <a:srgbClr val="333333"/>
              </a:solidFill>
              <a:latin typeface="+mn-lt"/>
              <a:cs typeface="+mn-cs"/>
            </a:endParaRPr>
          </a:p>
          <a:p>
            <a:pPr marL="917575" lvl="2" indent="-173038" eaLnBrk="1" hangingPunct="1">
              <a:lnSpc>
                <a:spcPct val="95000"/>
              </a:lnSpc>
              <a:spcBef>
                <a:spcPct val="35000"/>
              </a:spcBef>
              <a:buClr>
                <a:schemeClr val="accent1"/>
              </a:buClr>
              <a:buFont typeface="Arial" pitchFamily="34" charset="0"/>
              <a:buChar char="•"/>
            </a:pPr>
            <a:r>
              <a:rPr lang="en-US" sz="2000" kern="0" dirty="0" smtClean="0">
                <a:solidFill>
                  <a:srgbClr val="333333"/>
                </a:solidFill>
              </a:rPr>
              <a:t>434 bytes needed</a:t>
            </a:r>
            <a:endParaRPr lang="en-US" sz="2000" kern="0" dirty="0" smtClean="0">
              <a:solidFill>
                <a:srgbClr val="333333"/>
              </a:solidFill>
              <a:latin typeface="+mn-lt"/>
              <a:cs typeface="+mn-cs"/>
            </a:endParaRPr>
          </a:p>
          <a:p>
            <a:pPr marL="917575" lvl="2" indent="-173038" eaLnBrk="1" hangingPunct="1">
              <a:lnSpc>
                <a:spcPct val="95000"/>
              </a:lnSpc>
              <a:spcBef>
                <a:spcPct val="35000"/>
              </a:spcBef>
              <a:buClr>
                <a:schemeClr val="accent1"/>
              </a:buClr>
              <a:buFont typeface="Arial" pitchFamily="34" charset="0"/>
              <a:buChar char="•"/>
            </a:pPr>
            <a:endParaRPr lang="en-US" sz="2000" kern="0" dirty="0" smtClean="0">
              <a:solidFill>
                <a:srgbClr val="333333"/>
              </a:solidFill>
              <a:latin typeface="+mn-lt"/>
              <a:cs typeface="+mn-cs"/>
            </a:endParaRPr>
          </a:p>
          <a:p>
            <a:pPr marL="917575" lvl="2" indent="-173038" eaLnBrk="1" hangingPunct="1">
              <a:lnSpc>
                <a:spcPct val="95000"/>
              </a:lnSpc>
              <a:spcBef>
                <a:spcPct val="35000"/>
              </a:spcBef>
              <a:buClr>
                <a:schemeClr val="accent1"/>
              </a:buClr>
              <a:buFont typeface="Arial" pitchFamily="34" charset="0"/>
              <a:buChar char="•"/>
            </a:pPr>
            <a:endParaRPr lang="en-US" sz="2000" kern="0" dirty="0" smtClean="0">
              <a:solidFill>
                <a:srgbClr val="333333"/>
              </a:solidFill>
              <a:latin typeface="+mn-lt"/>
              <a:cs typeface="+mn-cs"/>
            </a:endParaRPr>
          </a:p>
          <a:p>
            <a:pPr marL="917575" lvl="2" indent="-173038" eaLnBrk="1" hangingPunct="1">
              <a:lnSpc>
                <a:spcPct val="95000"/>
              </a:lnSpc>
              <a:spcBef>
                <a:spcPct val="35000"/>
              </a:spcBef>
              <a:buClr>
                <a:schemeClr val="accent1"/>
              </a:buClr>
              <a:buFont typeface="Arial" pitchFamily="34" charset="0"/>
              <a:buChar char="•"/>
            </a:pPr>
            <a:endParaRPr lang="en-US" sz="2000" kern="0" dirty="0" smtClean="0">
              <a:solidFill>
                <a:srgbClr val="333333"/>
              </a:solidFill>
              <a:latin typeface="+mn-lt"/>
              <a:cs typeface="+mn-cs"/>
            </a:endParaRPr>
          </a:p>
          <a:p>
            <a:pPr marL="917575" lvl="2" indent="-173038" eaLnBrk="1" hangingPunct="1">
              <a:lnSpc>
                <a:spcPct val="95000"/>
              </a:lnSpc>
              <a:spcBef>
                <a:spcPct val="35000"/>
              </a:spcBef>
              <a:buClr>
                <a:schemeClr val="accent1"/>
              </a:buClr>
              <a:buFont typeface="Arial" pitchFamily="34" charset="0"/>
              <a:buChar char="•"/>
            </a:pPr>
            <a:endParaRPr lang="en-US" sz="2000" kern="0" dirty="0" smtClean="0">
              <a:solidFill>
                <a:srgbClr val="333333"/>
              </a:solidFill>
              <a:latin typeface="+mn-lt"/>
              <a:cs typeface="+mn-cs"/>
            </a:endParaRPr>
          </a:p>
          <a:p>
            <a:pPr marL="917575" lvl="2" indent="-173038" eaLnBrk="1" hangingPunct="1">
              <a:lnSpc>
                <a:spcPct val="95000"/>
              </a:lnSpc>
              <a:spcBef>
                <a:spcPct val="35000"/>
              </a:spcBef>
              <a:buClr>
                <a:schemeClr val="accent1"/>
              </a:buClr>
              <a:buFont typeface="Arial" pitchFamily="34" charset="0"/>
              <a:buChar char="•"/>
            </a:pPr>
            <a:endParaRPr lang="en-US" sz="2000" kern="0" dirty="0" smtClean="0">
              <a:solidFill>
                <a:srgbClr val="333333"/>
              </a:solidFill>
              <a:latin typeface="+mn-lt"/>
              <a:cs typeface="+mn-cs"/>
            </a:endParaRPr>
          </a:p>
          <a:p>
            <a:pPr marL="798513" marR="0" lvl="2" indent="-223838" algn="l" defTabSz="914400" rtl="0" eaLnBrk="1" fontAlgn="base" latinLnBrk="0" hangingPunct="1">
              <a:lnSpc>
                <a:spcPct val="95000"/>
              </a:lnSpc>
              <a:spcBef>
                <a:spcPct val="35000"/>
              </a:spcBef>
              <a:spcAft>
                <a:spcPct val="0"/>
              </a:spcAft>
              <a:buClr>
                <a:schemeClr val="tx2"/>
              </a:buClr>
              <a:buSzPct val="125000"/>
              <a:buFont typeface="Arial" charset="0"/>
              <a:buNone/>
              <a:tabLst/>
              <a:defRPr/>
            </a:pPr>
            <a:endParaRPr kumimoji="0" lang="en-US" sz="1600" b="0" i="0" u="none" strike="noStrike" kern="0" cap="none" spc="0" normalizeH="0" baseline="0" noProof="0" dirty="0" smtClean="0">
              <a:ln>
                <a:noFill/>
              </a:ln>
              <a:solidFill>
                <a:srgbClr val="333333"/>
              </a:solidFill>
              <a:effectLst/>
              <a:uLnTx/>
              <a:uFillTx/>
              <a:latin typeface="+mn-lt"/>
              <a:cs typeface="+mn-cs"/>
            </a:endParaRPr>
          </a:p>
          <a:p>
            <a:pPr marL="460375" marR="0" lvl="1" indent="-173038" algn="l" defTabSz="914400" rtl="0" eaLnBrk="1" fontAlgn="base" latinLnBrk="0" hangingPunct="1">
              <a:lnSpc>
                <a:spcPct val="95000"/>
              </a:lnSpc>
              <a:spcBef>
                <a:spcPct val="35000"/>
              </a:spcBef>
              <a:spcAft>
                <a:spcPct val="0"/>
              </a:spcAft>
              <a:buClr>
                <a:schemeClr val="accent1"/>
              </a:buClr>
              <a:buSzTx/>
              <a:buFont typeface="Wingdings" pitchFamily="2" charset="2"/>
              <a:buChar char="§"/>
              <a:tabLst/>
              <a:defRPr/>
            </a:pPr>
            <a:endParaRPr kumimoji="0" lang="en-US" sz="1800" b="0" i="0" u="none" strike="noStrike" kern="0" cap="none" spc="0" normalizeH="0" baseline="0" noProof="0" dirty="0" smtClean="0">
              <a:ln>
                <a:noFill/>
              </a:ln>
              <a:solidFill>
                <a:srgbClr val="333333"/>
              </a:solidFill>
              <a:effectLst/>
              <a:uLnTx/>
              <a:uFillTx/>
              <a:latin typeface="+mn-lt"/>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Proposed scheme</a:t>
            </a:r>
            <a:endParaRPr lang="en-US" dirty="0"/>
          </a:p>
        </p:txBody>
      </p:sp>
      <p:sp>
        <p:nvSpPr>
          <p:cNvPr id="3" name="Content Placeholder 2"/>
          <p:cNvSpPr>
            <a:spLocks noGrp="1"/>
          </p:cNvSpPr>
          <p:nvPr>
            <p:ph idx="1"/>
          </p:nvPr>
        </p:nvSpPr>
        <p:spPr/>
        <p:txBody>
          <a:bodyPr/>
          <a:lstStyle/>
          <a:p>
            <a:r>
              <a:rPr lang="en-US" dirty="0" smtClean="0"/>
              <a:t>Restrict the 2D run-level mapping table only for </a:t>
            </a:r>
            <a:r>
              <a:rPr lang="en-US" dirty="0" err="1" smtClean="0"/>
              <a:t>maxrun</a:t>
            </a:r>
            <a:r>
              <a:rPr lang="en-US" dirty="0" smtClean="0"/>
              <a:t> &lt; 10, for </a:t>
            </a:r>
            <a:r>
              <a:rPr lang="en-US" dirty="0" err="1" smtClean="0"/>
              <a:t>luma</a:t>
            </a:r>
            <a:r>
              <a:rPr lang="en-US" dirty="0" smtClean="0"/>
              <a:t> and </a:t>
            </a:r>
            <a:r>
              <a:rPr lang="en-US" dirty="0" err="1" smtClean="0"/>
              <a:t>chroma</a:t>
            </a:r>
            <a:r>
              <a:rPr lang="en-US" dirty="0" smtClean="0"/>
              <a:t> separately</a:t>
            </a:r>
          </a:p>
          <a:p>
            <a:pPr lvl="1"/>
            <a:r>
              <a:rPr lang="en-US" dirty="0" smtClean="0"/>
              <a:t>65 * 2 = 130 byte</a:t>
            </a:r>
            <a:endParaRPr lang="en-US" dirty="0" smtClean="0"/>
          </a:p>
          <a:p>
            <a:r>
              <a:rPr lang="en-US" dirty="0" smtClean="0"/>
              <a:t>For </a:t>
            </a:r>
            <a:r>
              <a:rPr lang="en-US" i="1" dirty="0" err="1" smtClean="0"/>
              <a:t>maxrun</a:t>
            </a:r>
            <a:r>
              <a:rPr lang="en-US" i="1" dirty="0" smtClean="0"/>
              <a:t> = 10…27</a:t>
            </a:r>
          </a:p>
          <a:p>
            <a:pPr lvl="1"/>
            <a:r>
              <a:rPr lang="en-US" dirty="0" err="1" smtClean="0"/>
              <a:t>Luma</a:t>
            </a:r>
            <a:endParaRPr lang="en-US" dirty="0" smtClean="0"/>
          </a:p>
          <a:p>
            <a:pPr lvl="2"/>
            <a:r>
              <a:rPr lang="en-US" dirty="0" smtClean="0"/>
              <a:t>For </a:t>
            </a:r>
            <a:r>
              <a:rPr lang="en-US" dirty="0" err="1" smtClean="0"/>
              <a:t>levelID</a:t>
            </a:r>
            <a:r>
              <a:rPr lang="en-US" dirty="0" smtClean="0"/>
              <a:t>==0</a:t>
            </a:r>
            <a:r>
              <a:rPr lang="en-US" i="1" dirty="0" smtClean="0"/>
              <a:t>, 	</a:t>
            </a:r>
            <a:r>
              <a:rPr lang="en-US" i="1" dirty="0" err="1" smtClean="0"/>
              <a:t>cn</a:t>
            </a:r>
            <a:r>
              <a:rPr lang="en-US" i="1" dirty="0" smtClean="0"/>
              <a:t> = run or run+1,      </a:t>
            </a:r>
            <a:r>
              <a:rPr lang="en-US" dirty="0" smtClean="0"/>
              <a:t>depending on </a:t>
            </a:r>
            <a:r>
              <a:rPr lang="en-US" dirty="0" err="1" smtClean="0"/>
              <a:t>cn</a:t>
            </a:r>
            <a:r>
              <a:rPr lang="en-US" dirty="0" smtClean="0"/>
              <a:t> for maxrun+1</a:t>
            </a:r>
            <a:r>
              <a:rPr lang="en-US" i="1" dirty="0" smtClean="0"/>
              <a:t>	</a:t>
            </a:r>
          </a:p>
          <a:p>
            <a:pPr lvl="2"/>
            <a:r>
              <a:rPr lang="en-US" dirty="0" smtClean="0"/>
              <a:t>For </a:t>
            </a:r>
            <a:r>
              <a:rPr lang="en-US" dirty="0" err="1" smtClean="0"/>
              <a:t>levelID</a:t>
            </a:r>
            <a:r>
              <a:rPr lang="en-US" dirty="0" smtClean="0"/>
              <a:t>==1</a:t>
            </a:r>
            <a:r>
              <a:rPr lang="en-US" i="1" dirty="0" smtClean="0"/>
              <a:t>, 	</a:t>
            </a:r>
            <a:r>
              <a:rPr lang="en-US" i="1" dirty="0" err="1" smtClean="0"/>
              <a:t>cn</a:t>
            </a:r>
            <a:r>
              <a:rPr lang="en-US" i="1" dirty="0" smtClean="0"/>
              <a:t> = maxrun+2+run	</a:t>
            </a:r>
          </a:p>
          <a:p>
            <a:pPr lvl="2"/>
            <a:r>
              <a:rPr lang="en-US" dirty="0" smtClean="0"/>
              <a:t>18 bytes needed for index of maxrun+1 for </a:t>
            </a:r>
            <a:r>
              <a:rPr lang="en-US" dirty="0" err="1" smtClean="0"/>
              <a:t>luma</a:t>
            </a:r>
            <a:r>
              <a:rPr lang="en-US" dirty="0" smtClean="0"/>
              <a:t> </a:t>
            </a:r>
            <a:endParaRPr lang="en-US" i="1" dirty="0" smtClean="0"/>
          </a:p>
          <a:p>
            <a:pPr lvl="1"/>
            <a:r>
              <a:rPr lang="en-US" dirty="0" err="1" smtClean="0"/>
              <a:t>Chroma</a:t>
            </a:r>
            <a:endParaRPr lang="en-US" dirty="0" smtClean="0"/>
          </a:p>
          <a:p>
            <a:pPr lvl="2"/>
            <a:r>
              <a:rPr lang="en-US" dirty="0" smtClean="0"/>
              <a:t>For </a:t>
            </a:r>
            <a:r>
              <a:rPr lang="en-US" dirty="0" err="1" smtClean="0"/>
              <a:t>levelID</a:t>
            </a:r>
            <a:r>
              <a:rPr lang="en-US" dirty="0" smtClean="0"/>
              <a:t>==0	</a:t>
            </a:r>
            <a:r>
              <a:rPr lang="en-US" i="1" dirty="0" err="1" smtClean="0"/>
              <a:t>cn</a:t>
            </a:r>
            <a:r>
              <a:rPr lang="en-US" i="1" dirty="0" smtClean="0"/>
              <a:t> </a:t>
            </a:r>
            <a:r>
              <a:rPr lang="en-US" i="1" dirty="0" smtClean="0"/>
              <a:t>= </a:t>
            </a:r>
            <a:r>
              <a:rPr lang="en-US" i="1" dirty="0" smtClean="0"/>
              <a:t>run+1, 	   </a:t>
            </a:r>
            <a:r>
              <a:rPr lang="en-US" dirty="0" smtClean="0"/>
              <a:t>with </a:t>
            </a:r>
            <a:r>
              <a:rPr lang="en-US" dirty="0" err="1" smtClean="0"/>
              <a:t>cn</a:t>
            </a:r>
            <a:r>
              <a:rPr lang="en-US" dirty="0" smtClean="0"/>
              <a:t> of 0 for maxrun+1</a:t>
            </a:r>
            <a:endParaRPr lang="en-US" dirty="0" smtClean="0"/>
          </a:p>
          <a:p>
            <a:pPr lvl="2"/>
            <a:r>
              <a:rPr lang="en-US" dirty="0" smtClean="0"/>
              <a:t>For </a:t>
            </a:r>
            <a:r>
              <a:rPr lang="en-US" dirty="0" err="1" smtClean="0"/>
              <a:t>levelID</a:t>
            </a:r>
            <a:r>
              <a:rPr lang="en-US" dirty="0" smtClean="0"/>
              <a:t>==1, 	</a:t>
            </a:r>
            <a:r>
              <a:rPr lang="en-US" i="1" dirty="0" err="1" smtClean="0"/>
              <a:t>cn</a:t>
            </a:r>
            <a:r>
              <a:rPr lang="en-US" i="1" dirty="0" smtClean="0"/>
              <a:t> </a:t>
            </a:r>
            <a:r>
              <a:rPr lang="en-US" i="1" dirty="0" smtClean="0"/>
              <a:t>= </a:t>
            </a:r>
            <a:r>
              <a:rPr lang="en-US" i="1" dirty="0" smtClean="0"/>
              <a:t>maxrun+2+run</a:t>
            </a:r>
          </a:p>
          <a:p>
            <a:r>
              <a:rPr lang="en-US" dirty="0" smtClean="0"/>
              <a:t>All together 148 bytes</a:t>
            </a:r>
            <a:endParaRPr lang="en-US" i="1" dirty="0" smtClean="0"/>
          </a:p>
          <a:p>
            <a:pPr lvl="1"/>
            <a:endParaRPr lang="en-US"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4" name="Rectangle 4"/>
          <p:cNvSpPr>
            <a:spLocks noGrp="1" noChangeArrowheads="1"/>
          </p:cNvSpPr>
          <p:nvPr>
            <p:ph type="title"/>
          </p:nvPr>
        </p:nvSpPr>
        <p:spPr/>
        <p:txBody>
          <a:bodyPr/>
          <a:lstStyle/>
          <a:p>
            <a:r>
              <a:rPr lang="en-US" dirty="0" smtClean="0"/>
              <a:t>Simulation</a:t>
            </a:r>
            <a:endParaRPr lang="en-US" dirty="0"/>
          </a:p>
        </p:txBody>
      </p:sp>
      <p:sp>
        <p:nvSpPr>
          <p:cNvPr id="9" name="TextBox 8"/>
          <p:cNvSpPr txBox="1"/>
          <p:nvPr/>
        </p:nvSpPr>
        <p:spPr>
          <a:xfrm>
            <a:off x="670427" y="839707"/>
            <a:ext cx="7496355" cy="523220"/>
          </a:xfrm>
          <a:prstGeom prst="rect">
            <a:avLst/>
          </a:prstGeom>
          <a:noFill/>
        </p:spPr>
        <p:txBody>
          <a:bodyPr wrap="square" rtlCol="0">
            <a:spAutoFit/>
          </a:bodyPr>
          <a:lstStyle/>
          <a:p>
            <a:r>
              <a:rPr lang="en-US" sz="1400" dirty="0" smtClean="0"/>
              <a:t>Common test condition in JCTVC E700 was used. Encoding was performed on cluster with same CPU; decoding was performed on a single PC.</a:t>
            </a:r>
            <a:endParaRPr lang="en-US" sz="1400" dirty="0"/>
          </a:p>
        </p:txBody>
      </p:sp>
      <p:graphicFrame>
        <p:nvGraphicFramePr>
          <p:cNvPr id="6" name="Table 5"/>
          <p:cNvGraphicFramePr>
            <a:graphicFrameLocks noGrp="1"/>
          </p:cNvGraphicFramePr>
          <p:nvPr/>
        </p:nvGraphicFramePr>
        <p:xfrm>
          <a:off x="1183339" y="1477639"/>
          <a:ext cx="6906411" cy="4477144"/>
        </p:xfrm>
        <a:graphic>
          <a:graphicData uri="http://schemas.openxmlformats.org/drawingml/2006/table">
            <a:tbl>
              <a:tblPr/>
              <a:tblGrid>
                <a:gridCol w="1181873"/>
                <a:gridCol w="791388"/>
                <a:gridCol w="986630"/>
                <a:gridCol w="986630"/>
                <a:gridCol w="986630"/>
                <a:gridCol w="986630"/>
                <a:gridCol w="986630"/>
              </a:tblGrid>
              <a:tr h="226268">
                <a:tc rowSpan="2">
                  <a:txBody>
                    <a:bodyPr/>
                    <a:lstStyle/>
                    <a:p>
                      <a:endParaRPr lang="en-US" sz="1400">
                        <a:latin typeface="Times New Roman"/>
                      </a:endParaRPr>
                    </a:p>
                  </a:txBody>
                  <a:tcPr marL="8890" marR="8890" marT="88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All Intra LC</a:t>
                      </a:r>
                      <a:endParaRPr lang="en-US" sz="1400">
                        <a:latin typeface="Times New Roman"/>
                        <a:ea typeface="SimSun"/>
                      </a:endParaRPr>
                    </a:p>
                  </a:txBody>
                  <a:tcPr marL="8890" marR="8890" marT="88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Random Access LC</a:t>
                      </a:r>
                      <a:endParaRPr lang="en-US" sz="1400">
                        <a:latin typeface="Times New Roman"/>
                        <a:ea typeface="SimSun"/>
                      </a:endParaRPr>
                    </a:p>
                  </a:txBody>
                  <a:tcPr marL="8890" marR="8890" marT="88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226268">
                <a:tc vMerge="1">
                  <a:txBody>
                    <a:bodyPr/>
                    <a:lstStyle/>
                    <a:p>
                      <a:endParaRPr lang="en-US"/>
                    </a:p>
                  </a:txBody>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Y</a:t>
                      </a:r>
                      <a:endParaRPr lang="en-US" sz="1400">
                        <a:latin typeface="Times New Roman"/>
                        <a:ea typeface="SimSun"/>
                      </a:endParaRPr>
                    </a:p>
                  </a:txBody>
                  <a:tcPr marL="8890" marR="8890" marT="889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U</a:t>
                      </a:r>
                      <a:endParaRPr lang="en-US" sz="1400">
                        <a:latin typeface="Times New Roman"/>
                        <a:ea typeface="SimSun"/>
                      </a:endParaRPr>
                    </a:p>
                  </a:txBody>
                  <a:tcPr marL="8890" marR="8890" marT="889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V</a:t>
                      </a:r>
                      <a:endParaRPr lang="en-US" sz="1400">
                        <a:latin typeface="Times New Roman"/>
                        <a:ea typeface="SimSun"/>
                      </a:endParaRPr>
                    </a:p>
                  </a:txBody>
                  <a:tcPr marL="8890" marR="8890" marT="889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Y</a:t>
                      </a:r>
                      <a:endParaRPr lang="en-US" sz="1400">
                        <a:latin typeface="Times New Roman"/>
                        <a:ea typeface="SimSun"/>
                      </a:endParaRPr>
                    </a:p>
                  </a:txBody>
                  <a:tcPr marL="8890" marR="8890" marT="889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U</a:t>
                      </a:r>
                      <a:endParaRPr lang="en-US" sz="1400">
                        <a:latin typeface="Times New Roman"/>
                        <a:ea typeface="SimSun"/>
                      </a:endParaRPr>
                    </a:p>
                  </a:txBody>
                  <a:tcPr marL="8890" marR="8890" marT="889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V</a:t>
                      </a:r>
                      <a:endParaRPr lang="en-US" sz="1400">
                        <a:latin typeface="Times New Roman"/>
                        <a:ea typeface="SimSun"/>
                      </a:endParaRPr>
                    </a:p>
                  </a:txBody>
                  <a:tcPr marL="8890" marR="8890" marT="889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3698">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Class A</a:t>
                      </a:r>
                      <a:endParaRPr lang="en-US" sz="1400">
                        <a:latin typeface="Times New Roman"/>
                        <a:ea typeface="SimSun"/>
                      </a:endParaRPr>
                    </a:p>
                  </a:txBody>
                  <a:tcPr marL="8890" marR="8890" marT="88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0.00</a:t>
                      </a:r>
                      <a:endParaRPr lang="en-US" sz="1400">
                        <a:latin typeface="Times New Roman"/>
                        <a:ea typeface="SimSun"/>
                      </a:endParaRPr>
                    </a:p>
                  </a:txBody>
                  <a:tcPr marL="8890" marR="8890" marT="889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0.05</a:t>
                      </a:r>
                      <a:endParaRPr lang="en-US" sz="1400">
                        <a:latin typeface="Times New Roman"/>
                        <a:ea typeface="SimSun"/>
                      </a:endParaRPr>
                    </a:p>
                  </a:txBody>
                  <a:tcPr marL="8890" marR="8890" marT="889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0.09</a:t>
                      </a:r>
                      <a:endParaRPr lang="en-US" sz="1400">
                        <a:latin typeface="Times New Roman"/>
                        <a:ea typeface="SimSun"/>
                      </a:endParaRPr>
                    </a:p>
                  </a:txBody>
                  <a:tcPr marL="8890" marR="8890" marT="889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-0.13</a:t>
                      </a:r>
                      <a:endParaRPr lang="en-US" sz="1400">
                        <a:latin typeface="Times New Roman"/>
                        <a:ea typeface="SimSun"/>
                      </a:endParaRPr>
                    </a:p>
                  </a:txBody>
                  <a:tcPr marL="8890" marR="8890" marT="889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-0.13</a:t>
                      </a:r>
                      <a:endParaRPr lang="en-US" sz="1400">
                        <a:latin typeface="Times New Roman"/>
                        <a:ea typeface="SimSun"/>
                      </a:endParaRPr>
                    </a:p>
                  </a:txBody>
                  <a:tcPr marL="8890" marR="8890" marT="889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0.04</a:t>
                      </a:r>
                      <a:endParaRPr lang="en-US" sz="1400">
                        <a:latin typeface="Times New Roman"/>
                        <a:ea typeface="SimSun"/>
                      </a:endParaRPr>
                    </a:p>
                  </a:txBody>
                  <a:tcPr marL="8890" marR="8890" marT="889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13698">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Class B</a:t>
                      </a:r>
                      <a:endParaRPr lang="en-US" sz="1400">
                        <a:latin typeface="Times New Roman"/>
                        <a:ea typeface="SimSun"/>
                      </a:endParaRPr>
                    </a:p>
                  </a:txBody>
                  <a:tcPr marL="8890" marR="8890" marT="88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0.00</a:t>
                      </a:r>
                      <a:endParaRPr lang="en-US" sz="1400">
                        <a:latin typeface="Times New Roman"/>
                        <a:ea typeface="SimSun"/>
                      </a:endParaRPr>
                    </a:p>
                  </a:txBody>
                  <a:tcPr marL="8890" marR="8890" marT="889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0.01</a:t>
                      </a:r>
                      <a:endParaRPr lang="en-US" sz="1400">
                        <a:latin typeface="Times New Roman"/>
                        <a:ea typeface="SimSun"/>
                      </a:endParaRPr>
                    </a:p>
                  </a:txBody>
                  <a:tcPr marL="8890" marR="8890" marT="8890" marB="0" anchor="b">
                    <a:lnL>
                      <a:noFill/>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0.03</a:t>
                      </a:r>
                      <a:endParaRPr lang="en-US" sz="1400">
                        <a:latin typeface="Times New Roman"/>
                        <a:ea typeface="SimSun"/>
                      </a:endParaRPr>
                    </a:p>
                  </a:txBody>
                  <a:tcPr marL="8890" marR="8890" marT="889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-0.18</a:t>
                      </a:r>
                      <a:endParaRPr lang="en-US" sz="1400">
                        <a:latin typeface="Times New Roman"/>
                        <a:ea typeface="SimSun"/>
                      </a:endParaRPr>
                    </a:p>
                  </a:txBody>
                  <a:tcPr marL="8890" marR="8890" marT="889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0.05</a:t>
                      </a:r>
                      <a:endParaRPr lang="en-US" sz="1400">
                        <a:latin typeface="Times New Roman"/>
                        <a:ea typeface="SimSun"/>
                      </a:endParaRPr>
                    </a:p>
                  </a:txBody>
                  <a:tcPr marL="8890" marR="8890" marT="8890" marB="0" anchor="b">
                    <a:lnL>
                      <a:noFill/>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-0.10</a:t>
                      </a:r>
                      <a:endParaRPr lang="en-US" sz="1400">
                        <a:latin typeface="Times New Roman"/>
                        <a:ea typeface="SimSun"/>
                      </a:endParaRPr>
                    </a:p>
                  </a:txBody>
                  <a:tcPr marL="8890" marR="8890" marT="8890" marB="0" anchor="b">
                    <a:lnL>
                      <a:noFill/>
                    </a:lnL>
                    <a:lnR w="12700" cap="flat" cmpd="sng" algn="ctr">
                      <a:solidFill>
                        <a:srgbClr val="000000"/>
                      </a:solidFill>
                      <a:prstDash val="solid"/>
                      <a:round/>
                      <a:headEnd type="none" w="med" len="med"/>
                      <a:tailEnd type="none" w="med" len="med"/>
                    </a:lnR>
                    <a:lnT>
                      <a:noFill/>
                    </a:lnT>
                    <a:lnB>
                      <a:noFill/>
                    </a:lnB>
                  </a:tcPr>
                </a:tc>
              </a:tr>
              <a:tr h="213698">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Class C</a:t>
                      </a:r>
                      <a:endParaRPr lang="en-US" sz="1400">
                        <a:latin typeface="Times New Roman"/>
                        <a:ea typeface="SimSun"/>
                      </a:endParaRPr>
                    </a:p>
                  </a:txBody>
                  <a:tcPr marL="8890" marR="8890" marT="88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0.00</a:t>
                      </a:r>
                      <a:endParaRPr lang="en-US" sz="1400">
                        <a:latin typeface="Times New Roman"/>
                        <a:ea typeface="SimSun"/>
                      </a:endParaRPr>
                    </a:p>
                  </a:txBody>
                  <a:tcPr marL="8890" marR="8890" marT="889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0.02</a:t>
                      </a:r>
                      <a:endParaRPr lang="en-US" sz="1400">
                        <a:latin typeface="Times New Roman"/>
                        <a:ea typeface="SimSun"/>
                      </a:endParaRPr>
                    </a:p>
                  </a:txBody>
                  <a:tcPr marL="8890" marR="8890" marT="8890" marB="0" anchor="b">
                    <a:lnL>
                      <a:noFill/>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-0.02</a:t>
                      </a:r>
                      <a:endParaRPr lang="en-US" sz="1400">
                        <a:latin typeface="Times New Roman"/>
                        <a:ea typeface="SimSun"/>
                      </a:endParaRPr>
                    </a:p>
                  </a:txBody>
                  <a:tcPr marL="8890" marR="8890" marT="889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-0.13</a:t>
                      </a:r>
                      <a:endParaRPr lang="en-US" sz="1400">
                        <a:latin typeface="Times New Roman"/>
                        <a:ea typeface="SimSun"/>
                      </a:endParaRPr>
                    </a:p>
                  </a:txBody>
                  <a:tcPr marL="8890" marR="8890" marT="889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0.04</a:t>
                      </a:r>
                      <a:endParaRPr lang="en-US" sz="1400">
                        <a:latin typeface="Times New Roman"/>
                        <a:ea typeface="SimSun"/>
                      </a:endParaRPr>
                    </a:p>
                  </a:txBody>
                  <a:tcPr marL="8890" marR="8890" marT="8890" marB="0" anchor="b">
                    <a:lnL>
                      <a:noFill/>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-0.07</a:t>
                      </a:r>
                      <a:endParaRPr lang="en-US" sz="1400">
                        <a:latin typeface="Times New Roman"/>
                        <a:ea typeface="SimSun"/>
                      </a:endParaRPr>
                    </a:p>
                  </a:txBody>
                  <a:tcPr marL="8890" marR="8890" marT="8890" marB="0" anchor="b">
                    <a:lnL>
                      <a:noFill/>
                    </a:lnL>
                    <a:lnR w="12700" cap="flat" cmpd="sng" algn="ctr">
                      <a:solidFill>
                        <a:srgbClr val="000000"/>
                      </a:solidFill>
                      <a:prstDash val="solid"/>
                      <a:round/>
                      <a:headEnd type="none" w="med" len="med"/>
                      <a:tailEnd type="none" w="med" len="med"/>
                    </a:lnR>
                    <a:lnT>
                      <a:noFill/>
                    </a:lnT>
                    <a:lnB>
                      <a:noFill/>
                    </a:lnB>
                  </a:tcPr>
                </a:tc>
              </a:tr>
              <a:tr h="213698">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Class D</a:t>
                      </a:r>
                      <a:endParaRPr lang="en-US" sz="1400">
                        <a:latin typeface="Times New Roman"/>
                        <a:ea typeface="SimSun"/>
                      </a:endParaRPr>
                    </a:p>
                  </a:txBody>
                  <a:tcPr marL="8890" marR="8890" marT="88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0.00</a:t>
                      </a:r>
                      <a:endParaRPr lang="en-US" sz="1400">
                        <a:latin typeface="Times New Roman"/>
                        <a:ea typeface="SimSun"/>
                      </a:endParaRPr>
                    </a:p>
                  </a:txBody>
                  <a:tcPr marL="8890" marR="8890" marT="889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0.01</a:t>
                      </a:r>
                      <a:endParaRPr lang="en-US" sz="1400">
                        <a:latin typeface="Times New Roman"/>
                        <a:ea typeface="SimSun"/>
                      </a:endParaRPr>
                    </a:p>
                  </a:txBody>
                  <a:tcPr marL="8890" marR="8890" marT="8890" marB="0" anchor="b">
                    <a:lnL>
                      <a:noFill/>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0.02</a:t>
                      </a:r>
                      <a:endParaRPr lang="en-US" sz="1400">
                        <a:latin typeface="Times New Roman"/>
                        <a:ea typeface="SimSun"/>
                      </a:endParaRPr>
                    </a:p>
                  </a:txBody>
                  <a:tcPr marL="8890" marR="8890" marT="889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-0.10</a:t>
                      </a:r>
                      <a:endParaRPr lang="en-US" sz="1400">
                        <a:latin typeface="Times New Roman"/>
                        <a:ea typeface="SimSun"/>
                      </a:endParaRPr>
                    </a:p>
                  </a:txBody>
                  <a:tcPr marL="8890" marR="8890" marT="889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-0.11</a:t>
                      </a:r>
                      <a:endParaRPr lang="en-US" sz="1400">
                        <a:latin typeface="Times New Roman"/>
                        <a:ea typeface="SimSun"/>
                      </a:endParaRPr>
                    </a:p>
                  </a:txBody>
                  <a:tcPr marL="8890" marR="8890" marT="8890" marB="0" anchor="b">
                    <a:lnL>
                      <a:noFill/>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-0.06</a:t>
                      </a:r>
                      <a:endParaRPr lang="en-US" sz="1400">
                        <a:latin typeface="Times New Roman"/>
                        <a:ea typeface="SimSun"/>
                      </a:endParaRPr>
                    </a:p>
                  </a:txBody>
                  <a:tcPr marL="8890" marR="8890" marT="8890" marB="0" anchor="b">
                    <a:lnL>
                      <a:noFill/>
                    </a:lnL>
                    <a:lnR w="12700" cap="flat" cmpd="sng" algn="ctr">
                      <a:solidFill>
                        <a:srgbClr val="000000"/>
                      </a:solidFill>
                      <a:prstDash val="solid"/>
                      <a:round/>
                      <a:headEnd type="none" w="med" len="med"/>
                      <a:tailEnd type="none" w="med" len="med"/>
                    </a:lnR>
                    <a:lnT>
                      <a:noFill/>
                    </a:lnT>
                    <a:lnB>
                      <a:noFill/>
                    </a:lnB>
                  </a:tcPr>
                </a:tc>
              </a:tr>
              <a:tr h="213698">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Class E</a:t>
                      </a:r>
                      <a:endParaRPr lang="en-US" sz="1400">
                        <a:latin typeface="Times New Roman"/>
                        <a:ea typeface="SimSun"/>
                      </a:endParaRPr>
                    </a:p>
                  </a:txBody>
                  <a:tcPr marL="8890" marR="8890" marT="88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0.00</a:t>
                      </a:r>
                      <a:endParaRPr lang="en-US" sz="1400">
                        <a:latin typeface="Times New Roman"/>
                        <a:ea typeface="SimSun"/>
                      </a:endParaRPr>
                    </a:p>
                  </a:txBody>
                  <a:tcPr marL="8890" marR="8890" marT="889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0.03</a:t>
                      </a:r>
                      <a:endParaRPr lang="en-US" sz="1400">
                        <a:latin typeface="Times New Roman"/>
                        <a:ea typeface="SimSun"/>
                      </a:endParaRPr>
                    </a:p>
                  </a:txBody>
                  <a:tcPr marL="8890" marR="8890" marT="889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0.02</a:t>
                      </a:r>
                      <a:endParaRPr lang="en-US" sz="1400">
                        <a:latin typeface="Times New Roman"/>
                        <a:ea typeface="SimSun"/>
                      </a:endParaRPr>
                    </a:p>
                  </a:txBody>
                  <a:tcPr marL="8890" marR="8890" marT="889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endParaRPr lang="en-US" sz="1400">
                        <a:latin typeface="Times New Roman"/>
                      </a:endParaRPr>
                    </a:p>
                  </a:txBody>
                  <a:tcPr marL="8890" marR="8890" marT="889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0C0C0"/>
                    </a:solidFill>
                  </a:tcPr>
                </a:tc>
                <a:tc>
                  <a:txBody>
                    <a:bodyPr/>
                    <a:lstStyle/>
                    <a:p>
                      <a:endParaRPr lang="en-US" sz="1400">
                        <a:latin typeface="Times New Roman"/>
                      </a:endParaRPr>
                    </a:p>
                  </a:txBody>
                  <a:tcPr marL="8890" marR="8890" marT="8890" marB="0" anchor="b">
                    <a:lnL>
                      <a:noFill/>
                    </a:lnL>
                    <a:lnR>
                      <a:noFill/>
                    </a:lnR>
                    <a:lnT>
                      <a:noFill/>
                    </a:lnT>
                    <a:lnB w="12700" cap="flat" cmpd="sng" algn="ctr">
                      <a:solidFill>
                        <a:srgbClr val="000000"/>
                      </a:solidFill>
                      <a:prstDash val="solid"/>
                      <a:round/>
                      <a:headEnd type="none" w="med" len="med"/>
                      <a:tailEnd type="none" w="med" len="med"/>
                    </a:lnB>
                    <a:solidFill>
                      <a:srgbClr val="C0C0C0"/>
                    </a:solidFill>
                  </a:tcPr>
                </a:tc>
                <a:tc>
                  <a:txBody>
                    <a:bodyPr/>
                    <a:lstStyle/>
                    <a:p>
                      <a:endParaRPr lang="en-US" sz="1400">
                        <a:latin typeface="Times New Roman"/>
                      </a:endParaRPr>
                    </a:p>
                  </a:txBody>
                  <a:tcPr marL="8890" marR="8890" marT="889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0C0C0"/>
                    </a:solidFill>
                  </a:tcPr>
                </a:tc>
              </a:tr>
              <a:tr h="226268">
                <a:tc>
                  <a:txBody>
                    <a:bodyPr/>
                    <a:lstStyle/>
                    <a:p>
                      <a:pPr marL="0" marR="0" algn="ctr" hangingPunct="0">
                        <a:spcBef>
                          <a:spcPts val="680"/>
                        </a:spcBef>
                        <a:spcAft>
                          <a:spcPts val="0"/>
                        </a:spcAft>
                        <a:tabLst>
                          <a:tab pos="228600" algn="l"/>
                          <a:tab pos="457200" algn="l"/>
                          <a:tab pos="685800" algn="l"/>
                          <a:tab pos="914400" algn="l"/>
                        </a:tabLst>
                      </a:pPr>
                      <a:r>
                        <a:rPr lang="en-US" sz="1400" b="1">
                          <a:latin typeface="Arial"/>
                          <a:ea typeface="SimSun"/>
                        </a:rPr>
                        <a:t>Overall</a:t>
                      </a:r>
                      <a:endParaRPr lang="en-US" sz="1400">
                        <a:latin typeface="Times New Roman"/>
                        <a:ea typeface="SimSun"/>
                      </a:endParaRPr>
                    </a:p>
                  </a:txBody>
                  <a:tcPr marL="8890" marR="8890" marT="88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b="1">
                          <a:latin typeface="Arial"/>
                          <a:ea typeface="SimSun"/>
                        </a:rPr>
                        <a:t>0.00</a:t>
                      </a:r>
                      <a:endParaRPr lang="en-US" sz="1400">
                        <a:latin typeface="Times New Roman"/>
                        <a:ea typeface="SimSun"/>
                      </a:endParaRPr>
                    </a:p>
                  </a:txBody>
                  <a:tcPr marL="8890" marR="8890" marT="889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b="1">
                          <a:latin typeface="Arial"/>
                          <a:ea typeface="SimSun"/>
                        </a:rPr>
                        <a:t>0.02</a:t>
                      </a:r>
                      <a:endParaRPr lang="en-US" sz="1400">
                        <a:latin typeface="Times New Roman"/>
                        <a:ea typeface="SimSun"/>
                      </a:endParaRPr>
                    </a:p>
                  </a:txBody>
                  <a:tcPr marL="8890" marR="8890" marT="889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b="1">
                          <a:latin typeface="Arial"/>
                          <a:ea typeface="SimSun"/>
                        </a:rPr>
                        <a:t>0.03</a:t>
                      </a:r>
                      <a:endParaRPr lang="en-US" sz="1400">
                        <a:latin typeface="Times New Roman"/>
                        <a:ea typeface="SimSun"/>
                      </a:endParaRPr>
                    </a:p>
                  </a:txBody>
                  <a:tcPr marL="8890" marR="8890" marT="889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b="1">
                          <a:latin typeface="Arial"/>
                          <a:ea typeface="SimSun"/>
                        </a:rPr>
                        <a:t>-0.14</a:t>
                      </a:r>
                      <a:endParaRPr lang="en-US" sz="1400">
                        <a:latin typeface="Times New Roman"/>
                        <a:ea typeface="SimSun"/>
                      </a:endParaRPr>
                    </a:p>
                  </a:txBody>
                  <a:tcPr marL="8890" marR="8890" marT="889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b="1">
                          <a:latin typeface="Arial"/>
                          <a:ea typeface="SimSun"/>
                        </a:rPr>
                        <a:t>-0.03</a:t>
                      </a:r>
                      <a:endParaRPr lang="en-US" sz="1400">
                        <a:latin typeface="Times New Roman"/>
                        <a:ea typeface="SimSun"/>
                      </a:endParaRPr>
                    </a:p>
                  </a:txBody>
                  <a:tcPr marL="8890" marR="8890" marT="889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b="1">
                          <a:latin typeface="Arial"/>
                          <a:ea typeface="SimSun"/>
                        </a:rPr>
                        <a:t>-0.05</a:t>
                      </a:r>
                      <a:endParaRPr lang="en-US" sz="1400">
                        <a:latin typeface="Times New Roman"/>
                        <a:ea typeface="SimSun"/>
                      </a:endParaRPr>
                    </a:p>
                  </a:txBody>
                  <a:tcPr marL="8890" marR="8890" marT="889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3698">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Enc Time[%]</a:t>
                      </a:r>
                      <a:endParaRPr lang="en-US" sz="1400">
                        <a:latin typeface="Times New Roman"/>
                        <a:ea typeface="SimSun"/>
                      </a:endParaRPr>
                    </a:p>
                  </a:txBody>
                  <a:tcPr marL="8890" marR="8890" marT="88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99%</a:t>
                      </a:r>
                      <a:endParaRPr lang="en-US" sz="1400">
                        <a:latin typeface="Times New Roman"/>
                        <a:ea typeface="SimSun"/>
                      </a:endParaRPr>
                    </a:p>
                  </a:txBody>
                  <a:tcPr marL="8890" marR="8890" marT="88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100%</a:t>
                      </a:r>
                      <a:endParaRPr lang="en-US" sz="1400">
                        <a:latin typeface="Times New Roman"/>
                        <a:ea typeface="SimSun"/>
                      </a:endParaRPr>
                    </a:p>
                  </a:txBody>
                  <a:tcPr marL="8890" marR="8890" marT="88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26268">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Dec Time[%]</a:t>
                      </a:r>
                      <a:endParaRPr lang="en-US" sz="1400">
                        <a:latin typeface="Times New Roman"/>
                        <a:ea typeface="SimSun"/>
                      </a:endParaRPr>
                    </a:p>
                  </a:txBody>
                  <a:tcPr marL="8890" marR="8890" marT="88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101%</a:t>
                      </a:r>
                      <a:endParaRPr lang="en-US" sz="1400">
                        <a:latin typeface="Times New Roman"/>
                        <a:ea typeface="SimSun"/>
                      </a:endParaRPr>
                    </a:p>
                  </a:txBody>
                  <a:tcPr marL="8890" marR="8890" marT="88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98%</a:t>
                      </a:r>
                      <a:endParaRPr lang="en-US" sz="1400">
                        <a:latin typeface="Times New Roman"/>
                        <a:ea typeface="SimSun"/>
                      </a:endParaRPr>
                    </a:p>
                  </a:txBody>
                  <a:tcPr marL="8890" marR="8890" marT="88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226268">
                <a:tc rowSpan="2">
                  <a:txBody>
                    <a:bodyPr/>
                    <a:lstStyle/>
                    <a:p>
                      <a:endParaRPr lang="en-US" sz="1400">
                        <a:latin typeface="Times New Roman"/>
                      </a:endParaRPr>
                    </a:p>
                  </a:txBody>
                  <a:tcPr marL="8890" marR="8890" marT="88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Low delay B LC</a:t>
                      </a:r>
                      <a:endParaRPr lang="en-US" sz="1400">
                        <a:latin typeface="Times New Roman"/>
                        <a:ea typeface="SimSun"/>
                      </a:endParaRPr>
                    </a:p>
                  </a:txBody>
                  <a:tcPr marL="8890" marR="8890" marT="88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Low delay P LC</a:t>
                      </a:r>
                      <a:endParaRPr lang="en-US" sz="1400">
                        <a:latin typeface="Times New Roman"/>
                        <a:ea typeface="SimSun"/>
                      </a:endParaRPr>
                    </a:p>
                  </a:txBody>
                  <a:tcPr marL="8890" marR="8890" marT="88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226268">
                <a:tc vMerge="1">
                  <a:txBody>
                    <a:bodyPr/>
                    <a:lstStyle/>
                    <a:p>
                      <a:endParaRPr lang="en-US"/>
                    </a:p>
                  </a:txBody>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Y</a:t>
                      </a:r>
                      <a:endParaRPr lang="en-US" sz="1400">
                        <a:latin typeface="Times New Roman"/>
                        <a:ea typeface="SimSun"/>
                      </a:endParaRPr>
                    </a:p>
                  </a:txBody>
                  <a:tcPr marL="8890" marR="8890" marT="889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U</a:t>
                      </a:r>
                      <a:endParaRPr lang="en-US" sz="1400">
                        <a:latin typeface="Times New Roman"/>
                        <a:ea typeface="SimSun"/>
                      </a:endParaRPr>
                    </a:p>
                  </a:txBody>
                  <a:tcPr marL="8890" marR="8890" marT="889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V</a:t>
                      </a:r>
                      <a:endParaRPr lang="en-US" sz="1400">
                        <a:latin typeface="Times New Roman"/>
                        <a:ea typeface="SimSun"/>
                      </a:endParaRPr>
                    </a:p>
                  </a:txBody>
                  <a:tcPr marL="8890" marR="8890" marT="889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Y</a:t>
                      </a:r>
                      <a:endParaRPr lang="en-US" sz="1400">
                        <a:latin typeface="Times New Roman"/>
                        <a:ea typeface="SimSun"/>
                      </a:endParaRPr>
                    </a:p>
                  </a:txBody>
                  <a:tcPr marL="8890" marR="8890" marT="889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U</a:t>
                      </a:r>
                      <a:endParaRPr lang="en-US" sz="1400">
                        <a:latin typeface="Times New Roman"/>
                        <a:ea typeface="SimSun"/>
                      </a:endParaRPr>
                    </a:p>
                  </a:txBody>
                  <a:tcPr marL="8890" marR="8890" marT="889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V</a:t>
                      </a:r>
                      <a:endParaRPr lang="en-US" sz="1400">
                        <a:latin typeface="Times New Roman"/>
                        <a:ea typeface="SimSun"/>
                      </a:endParaRPr>
                    </a:p>
                  </a:txBody>
                  <a:tcPr marL="8890" marR="8890" marT="889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3698">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Class A</a:t>
                      </a:r>
                      <a:endParaRPr lang="en-US" sz="1400">
                        <a:latin typeface="Times New Roman"/>
                        <a:ea typeface="SimSun"/>
                      </a:endParaRPr>
                    </a:p>
                  </a:txBody>
                  <a:tcPr marL="8890" marR="8890" marT="88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endParaRPr lang="en-US" sz="1400">
                        <a:latin typeface="Times New Roman"/>
                      </a:endParaRPr>
                    </a:p>
                  </a:txBody>
                  <a:tcPr marL="8890" marR="8890" marT="889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endParaRPr lang="en-US" sz="1400">
                        <a:latin typeface="Times New Roman"/>
                      </a:endParaRPr>
                    </a:p>
                  </a:txBody>
                  <a:tcPr marL="8890" marR="8890" marT="8890" marB="0" anchor="b">
                    <a:lnL>
                      <a:noFill/>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endParaRPr lang="en-US" sz="1400">
                        <a:latin typeface="Times New Roman"/>
                      </a:endParaRPr>
                    </a:p>
                  </a:txBody>
                  <a:tcPr marL="8890" marR="8890" marT="889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0C0C0"/>
                    </a:solidFill>
                  </a:tcPr>
                </a:tc>
                <a:tc>
                  <a:txBody>
                    <a:bodyPr/>
                    <a:lstStyle/>
                    <a:p>
                      <a:endParaRPr lang="en-US" sz="1400">
                        <a:latin typeface="Times New Roman"/>
                      </a:endParaRPr>
                    </a:p>
                  </a:txBody>
                  <a:tcPr marL="8890" marR="8890" marT="889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endParaRPr lang="en-US" sz="1400">
                        <a:latin typeface="Times New Roman"/>
                      </a:endParaRPr>
                    </a:p>
                  </a:txBody>
                  <a:tcPr marL="8890" marR="8890" marT="8890" marB="0" anchor="b">
                    <a:lnL>
                      <a:noFill/>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endParaRPr lang="en-US" sz="1400">
                        <a:latin typeface="Times New Roman"/>
                      </a:endParaRPr>
                    </a:p>
                  </a:txBody>
                  <a:tcPr marL="8890" marR="8890" marT="889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0C0C0"/>
                    </a:solidFill>
                  </a:tcPr>
                </a:tc>
              </a:tr>
              <a:tr h="213698">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Class B</a:t>
                      </a:r>
                      <a:endParaRPr lang="en-US" sz="1400">
                        <a:latin typeface="Times New Roman"/>
                        <a:ea typeface="SimSun"/>
                      </a:endParaRPr>
                    </a:p>
                  </a:txBody>
                  <a:tcPr marL="8890" marR="8890" marT="88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-0.06</a:t>
                      </a:r>
                      <a:endParaRPr lang="en-US" sz="1400">
                        <a:latin typeface="Times New Roman"/>
                        <a:ea typeface="SimSun"/>
                      </a:endParaRPr>
                    </a:p>
                  </a:txBody>
                  <a:tcPr marL="8890" marR="8890" marT="889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0.12</a:t>
                      </a:r>
                      <a:endParaRPr lang="en-US" sz="1400">
                        <a:latin typeface="Times New Roman"/>
                        <a:ea typeface="SimSun"/>
                      </a:endParaRPr>
                    </a:p>
                  </a:txBody>
                  <a:tcPr marL="8890" marR="8890" marT="8890" marB="0" anchor="b">
                    <a:lnL>
                      <a:noFill/>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-0.28</a:t>
                      </a:r>
                      <a:endParaRPr lang="en-US" sz="1400">
                        <a:latin typeface="Times New Roman"/>
                        <a:ea typeface="SimSun"/>
                      </a:endParaRPr>
                    </a:p>
                  </a:txBody>
                  <a:tcPr marL="8890" marR="8890" marT="889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-0.01</a:t>
                      </a:r>
                      <a:endParaRPr lang="en-US" sz="1400">
                        <a:latin typeface="Times New Roman"/>
                        <a:ea typeface="SimSun"/>
                      </a:endParaRPr>
                    </a:p>
                  </a:txBody>
                  <a:tcPr marL="8890" marR="8890" marT="889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0.27</a:t>
                      </a:r>
                      <a:endParaRPr lang="en-US" sz="1400">
                        <a:latin typeface="Times New Roman"/>
                        <a:ea typeface="SimSun"/>
                      </a:endParaRPr>
                    </a:p>
                  </a:txBody>
                  <a:tcPr marL="8890" marR="8890" marT="8890" marB="0" anchor="b">
                    <a:lnL>
                      <a:noFill/>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0.14</a:t>
                      </a:r>
                      <a:endParaRPr lang="en-US" sz="1400">
                        <a:latin typeface="Times New Roman"/>
                        <a:ea typeface="SimSun"/>
                      </a:endParaRPr>
                    </a:p>
                  </a:txBody>
                  <a:tcPr marL="8890" marR="8890" marT="8890" marB="0" anchor="b">
                    <a:lnL>
                      <a:noFill/>
                    </a:lnL>
                    <a:lnR w="12700" cap="flat" cmpd="sng" algn="ctr">
                      <a:solidFill>
                        <a:srgbClr val="000000"/>
                      </a:solidFill>
                      <a:prstDash val="solid"/>
                      <a:round/>
                      <a:headEnd type="none" w="med" len="med"/>
                      <a:tailEnd type="none" w="med" len="med"/>
                    </a:lnR>
                    <a:lnT>
                      <a:noFill/>
                    </a:lnT>
                    <a:lnB>
                      <a:noFill/>
                    </a:lnB>
                  </a:tcPr>
                </a:tc>
              </a:tr>
              <a:tr h="213698">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Class C</a:t>
                      </a:r>
                      <a:endParaRPr lang="en-US" sz="1400">
                        <a:latin typeface="Times New Roman"/>
                        <a:ea typeface="SimSun"/>
                      </a:endParaRPr>
                    </a:p>
                  </a:txBody>
                  <a:tcPr marL="8890" marR="8890" marT="88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0.00</a:t>
                      </a:r>
                      <a:endParaRPr lang="en-US" sz="1400">
                        <a:latin typeface="Times New Roman"/>
                        <a:ea typeface="SimSun"/>
                      </a:endParaRPr>
                    </a:p>
                  </a:txBody>
                  <a:tcPr marL="8890" marR="8890" marT="889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0.19</a:t>
                      </a:r>
                      <a:endParaRPr lang="en-US" sz="1400">
                        <a:latin typeface="Times New Roman"/>
                        <a:ea typeface="SimSun"/>
                      </a:endParaRPr>
                    </a:p>
                  </a:txBody>
                  <a:tcPr marL="8890" marR="8890" marT="8890" marB="0" anchor="b">
                    <a:lnL>
                      <a:noFill/>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-0.27</a:t>
                      </a:r>
                      <a:endParaRPr lang="en-US" sz="1400">
                        <a:latin typeface="Times New Roman"/>
                        <a:ea typeface="SimSun"/>
                      </a:endParaRPr>
                    </a:p>
                  </a:txBody>
                  <a:tcPr marL="8890" marR="8890" marT="889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0.02</a:t>
                      </a:r>
                      <a:endParaRPr lang="en-US" sz="1400">
                        <a:latin typeface="Times New Roman"/>
                        <a:ea typeface="SimSun"/>
                      </a:endParaRPr>
                    </a:p>
                  </a:txBody>
                  <a:tcPr marL="8890" marR="8890" marT="889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-0.13</a:t>
                      </a:r>
                      <a:endParaRPr lang="en-US" sz="1400">
                        <a:latin typeface="Times New Roman"/>
                        <a:ea typeface="SimSun"/>
                      </a:endParaRPr>
                    </a:p>
                  </a:txBody>
                  <a:tcPr marL="8890" marR="8890" marT="8890" marB="0" anchor="b">
                    <a:lnL>
                      <a:noFill/>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-0.18</a:t>
                      </a:r>
                      <a:endParaRPr lang="en-US" sz="1400">
                        <a:latin typeface="Times New Roman"/>
                        <a:ea typeface="SimSun"/>
                      </a:endParaRPr>
                    </a:p>
                  </a:txBody>
                  <a:tcPr marL="8890" marR="8890" marT="8890" marB="0" anchor="b">
                    <a:lnL>
                      <a:noFill/>
                    </a:lnL>
                    <a:lnR w="12700" cap="flat" cmpd="sng" algn="ctr">
                      <a:solidFill>
                        <a:srgbClr val="000000"/>
                      </a:solidFill>
                      <a:prstDash val="solid"/>
                      <a:round/>
                      <a:headEnd type="none" w="med" len="med"/>
                      <a:tailEnd type="none" w="med" len="med"/>
                    </a:lnR>
                    <a:lnT>
                      <a:noFill/>
                    </a:lnT>
                    <a:lnB>
                      <a:noFill/>
                    </a:lnB>
                  </a:tcPr>
                </a:tc>
              </a:tr>
              <a:tr h="213698">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Class D</a:t>
                      </a:r>
                      <a:endParaRPr lang="en-US" sz="1400">
                        <a:latin typeface="Times New Roman"/>
                        <a:ea typeface="SimSun"/>
                      </a:endParaRPr>
                    </a:p>
                  </a:txBody>
                  <a:tcPr marL="8890" marR="8890" marT="88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0.01</a:t>
                      </a:r>
                      <a:endParaRPr lang="en-US" sz="1400">
                        <a:latin typeface="Times New Roman"/>
                        <a:ea typeface="SimSun"/>
                      </a:endParaRPr>
                    </a:p>
                  </a:txBody>
                  <a:tcPr marL="8890" marR="8890" marT="889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-0.07</a:t>
                      </a:r>
                      <a:endParaRPr lang="en-US" sz="1400">
                        <a:latin typeface="Times New Roman"/>
                        <a:ea typeface="SimSun"/>
                      </a:endParaRPr>
                    </a:p>
                  </a:txBody>
                  <a:tcPr marL="8890" marR="8890" marT="8890" marB="0" anchor="b">
                    <a:lnL>
                      <a:noFill/>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-0.28</a:t>
                      </a:r>
                      <a:endParaRPr lang="en-US" sz="1400">
                        <a:latin typeface="Times New Roman"/>
                        <a:ea typeface="SimSun"/>
                      </a:endParaRPr>
                    </a:p>
                  </a:txBody>
                  <a:tcPr marL="8890" marR="8890" marT="889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0.01</a:t>
                      </a:r>
                      <a:endParaRPr lang="en-US" sz="1400">
                        <a:latin typeface="Times New Roman"/>
                        <a:ea typeface="SimSun"/>
                      </a:endParaRPr>
                    </a:p>
                  </a:txBody>
                  <a:tcPr marL="8890" marR="8890" marT="889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-0.06</a:t>
                      </a:r>
                      <a:endParaRPr lang="en-US" sz="1400">
                        <a:latin typeface="Times New Roman"/>
                        <a:ea typeface="SimSun"/>
                      </a:endParaRPr>
                    </a:p>
                  </a:txBody>
                  <a:tcPr marL="8890" marR="8890" marT="8890" marB="0" anchor="b">
                    <a:lnL>
                      <a:noFill/>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-0.69</a:t>
                      </a:r>
                      <a:endParaRPr lang="en-US" sz="1400">
                        <a:latin typeface="Times New Roman"/>
                        <a:ea typeface="SimSun"/>
                      </a:endParaRPr>
                    </a:p>
                  </a:txBody>
                  <a:tcPr marL="8890" marR="8890" marT="8890" marB="0" anchor="b">
                    <a:lnL>
                      <a:noFill/>
                    </a:lnL>
                    <a:lnR w="12700" cap="flat" cmpd="sng" algn="ctr">
                      <a:solidFill>
                        <a:srgbClr val="000000"/>
                      </a:solidFill>
                      <a:prstDash val="solid"/>
                      <a:round/>
                      <a:headEnd type="none" w="med" len="med"/>
                      <a:tailEnd type="none" w="med" len="med"/>
                    </a:lnR>
                    <a:lnT>
                      <a:noFill/>
                    </a:lnT>
                    <a:lnB>
                      <a:noFill/>
                    </a:lnB>
                  </a:tcPr>
                </a:tc>
              </a:tr>
              <a:tr h="213698">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Class E</a:t>
                      </a:r>
                      <a:endParaRPr lang="en-US" sz="1400">
                        <a:latin typeface="Times New Roman"/>
                        <a:ea typeface="SimSun"/>
                      </a:endParaRPr>
                    </a:p>
                  </a:txBody>
                  <a:tcPr marL="8890" marR="8890" marT="88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0.25</a:t>
                      </a:r>
                      <a:endParaRPr lang="en-US" sz="1400">
                        <a:latin typeface="Times New Roman"/>
                        <a:ea typeface="SimSun"/>
                      </a:endParaRPr>
                    </a:p>
                  </a:txBody>
                  <a:tcPr marL="8890" marR="8890" marT="889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0.03</a:t>
                      </a:r>
                      <a:endParaRPr lang="en-US" sz="1400">
                        <a:latin typeface="Times New Roman"/>
                        <a:ea typeface="SimSun"/>
                      </a:endParaRPr>
                    </a:p>
                  </a:txBody>
                  <a:tcPr marL="8890" marR="8890" marT="889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-0.25</a:t>
                      </a:r>
                      <a:endParaRPr lang="en-US" sz="1400">
                        <a:latin typeface="Times New Roman"/>
                        <a:ea typeface="SimSun"/>
                      </a:endParaRPr>
                    </a:p>
                  </a:txBody>
                  <a:tcPr marL="8890" marR="8890" marT="889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0.33</a:t>
                      </a:r>
                      <a:endParaRPr lang="en-US" sz="1400">
                        <a:latin typeface="Times New Roman"/>
                        <a:ea typeface="SimSun"/>
                      </a:endParaRPr>
                    </a:p>
                  </a:txBody>
                  <a:tcPr marL="8890" marR="8890" marT="889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-0.28</a:t>
                      </a:r>
                      <a:endParaRPr lang="en-US" sz="1400">
                        <a:latin typeface="Times New Roman"/>
                        <a:ea typeface="SimSun"/>
                      </a:endParaRPr>
                    </a:p>
                  </a:txBody>
                  <a:tcPr marL="8890" marR="8890" marT="889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-0.54</a:t>
                      </a:r>
                      <a:endParaRPr lang="en-US" sz="1400">
                        <a:latin typeface="Times New Roman"/>
                        <a:ea typeface="SimSun"/>
                      </a:endParaRPr>
                    </a:p>
                  </a:txBody>
                  <a:tcPr marL="8890" marR="8890" marT="889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26268">
                <a:tc>
                  <a:txBody>
                    <a:bodyPr/>
                    <a:lstStyle/>
                    <a:p>
                      <a:pPr marL="0" marR="0" algn="ctr" hangingPunct="0">
                        <a:spcBef>
                          <a:spcPts val="680"/>
                        </a:spcBef>
                        <a:spcAft>
                          <a:spcPts val="0"/>
                        </a:spcAft>
                        <a:tabLst>
                          <a:tab pos="228600" algn="l"/>
                          <a:tab pos="457200" algn="l"/>
                          <a:tab pos="685800" algn="l"/>
                          <a:tab pos="914400" algn="l"/>
                        </a:tabLst>
                      </a:pPr>
                      <a:r>
                        <a:rPr lang="en-US" sz="1400" b="1">
                          <a:latin typeface="Arial"/>
                          <a:ea typeface="SimSun"/>
                        </a:rPr>
                        <a:t>Overall</a:t>
                      </a:r>
                      <a:endParaRPr lang="en-US" sz="1400">
                        <a:latin typeface="Times New Roman"/>
                        <a:ea typeface="SimSun"/>
                      </a:endParaRPr>
                    </a:p>
                  </a:txBody>
                  <a:tcPr marL="8890" marR="8890" marT="88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b="1">
                          <a:latin typeface="Arial"/>
                          <a:ea typeface="SimSun"/>
                        </a:rPr>
                        <a:t>0.03</a:t>
                      </a:r>
                      <a:endParaRPr lang="en-US" sz="1400">
                        <a:latin typeface="Times New Roman"/>
                        <a:ea typeface="SimSun"/>
                      </a:endParaRPr>
                    </a:p>
                  </a:txBody>
                  <a:tcPr marL="8890" marR="8890" marT="889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b="1">
                          <a:latin typeface="Arial"/>
                          <a:ea typeface="SimSun"/>
                        </a:rPr>
                        <a:t>0.07</a:t>
                      </a:r>
                      <a:endParaRPr lang="en-US" sz="1400">
                        <a:latin typeface="Times New Roman"/>
                        <a:ea typeface="SimSun"/>
                      </a:endParaRPr>
                    </a:p>
                  </a:txBody>
                  <a:tcPr marL="8890" marR="8890" marT="889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b="1">
                          <a:latin typeface="Arial"/>
                          <a:ea typeface="SimSun"/>
                        </a:rPr>
                        <a:t>-0.27</a:t>
                      </a:r>
                      <a:endParaRPr lang="en-US" sz="1400">
                        <a:latin typeface="Times New Roman"/>
                        <a:ea typeface="SimSun"/>
                      </a:endParaRPr>
                    </a:p>
                  </a:txBody>
                  <a:tcPr marL="8890" marR="8890" marT="889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b="1">
                          <a:latin typeface="Arial"/>
                          <a:ea typeface="SimSun"/>
                        </a:rPr>
                        <a:t>0.06</a:t>
                      </a:r>
                      <a:endParaRPr lang="en-US" sz="1400">
                        <a:latin typeface="Times New Roman"/>
                        <a:ea typeface="SimSun"/>
                      </a:endParaRPr>
                    </a:p>
                  </a:txBody>
                  <a:tcPr marL="8890" marR="8890" marT="889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b="1">
                          <a:latin typeface="Arial"/>
                          <a:ea typeface="SimSun"/>
                        </a:rPr>
                        <a:t>-0.02</a:t>
                      </a:r>
                      <a:endParaRPr lang="en-US" sz="1400">
                        <a:latin typeface="Times New Roman"/>
                        <a:ea typeface="SimSun"/>
                      </a:endParaRPr>
                    </a:p>
                  </a:txBody>
                  <a:tcPr marL="8890" marR="8890" marT="889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b="1">
                          <a:latin typeface="Arial"/>
                          <a:ea typeface="SimSun"/>
                        </a:rPr>
                        <a:t>-0.28</a:t>
                      </a:r>
                      <a:endParaRPr lang="en-US" sz="1400">
                        <a:latin typeface="Times New Roman"/>
                        <a:ea typeface="SimSun"/>
                      </a:endParaRPr>
                    </a:p>
                  </a:txBody>
                  <a:tcPr marL="8890" marR="8890" marT="889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3698">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Enc Time[%]</a:t>
                      </a:r>
                      <a:endParaRPr lang="en-US" sz="1400">
                        <a:latin typeface="Times New Roman"/>
                        <a:ea typeface="SimSun"/>
                      </a:endParaRPr>
                    </a:p>
                  </a:txBody>
                  <a:tcPr marL="8890" marR="8890" marT="88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100%</a:t>
                      </a:r>
                      <a:endParaRPr lang="en-US" sz="1400">
                        <a:latin typeface="Times New Roman"/>
                        <a:ea typeface="SimSun"/>
                      </a:endParaRPr>
                    </a:p>
                  </a:txBody>
                  <a:tcPr marL="8890" marR="8890" marT="88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100%</a:t>
                      </a:r>
                      <a:endParaRPr lang="en-US" sz="1400">
                        <a:latin typeface="Times New Roman"/>
                        <a:ea typeface="SimSun"/>
                      </a:endParaRPr>
                    </a:p>
                  </a:txBody>
                  <a:tcPr marL="8890" marR="8890" marT="88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26268">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Dec Time[%]</a:t>
                      </a:r>
                      <a:endParaRPr lang="en-US" sz="1400">
                        <a:latin typeface="Times New Roman"/>
                        <a:ea typeface="SimSun"/>
                      </a:endParaRPr>
                    </a:p>
                  </a:txBody>
                  <a:tcPr marL="8890" marR="8890" marT="88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SimSun"/>
                        </a:rPr>
                        <a:t>100%</a:t>
                      </a:r>
                      <a:endParaRPr lang="en-US" sz="1400">
                        <a:latin typeface="Times New Roman"/>
                        <a:ea typeface="SimSun"/>
                      </a:endParaRPr>
                    </a:p>
                  </a:txBody>
                  <a:tcPr marL="8890" marR="8890" marT="88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marL="0" marR="0" algn="ctr" hangingPunct="0">
                        <a:spcBef>
                          <a:spcPts val="680"/>
                        </a:spcBef>
                        <a:spcAft>
                          <a:spcPts val="0"/>
                        </a:spcAft>
                        <a:tabLst>
                          <a:tab pos="228600" algn="l"/>
                          <a:tab pos="457200" algn="l"/>
                          <a:tab pos="685800" algn="l"/>
                          <a:tab pos="914400" algn="l"/>
                        </a:tabLst>
                      </a:pPr>
                      <a:r>
                        <a:rPr lang="en-US" sz="1400" dirty="0">
                          <a:solidFill>
                            <a:srgbClr val="000000"/>
                          </a:solidFill>
                          <a:latin typeface="Arial"/>
                          <a:ea typeface="SimSun"/>
                        </a:rPr>
                        <a:t>98%</a:t>
                      </a:r>
                      <a:endParaRPr lang="en-US" sz="1400" dirty="0">
                        <a:latin typeface="Times New Roman"/>
                        <a:ea typeface="SimSun"/>
                      </a:endParaRPr>
                    </a:p>
                  </a:txBody>
                  <a:tcPr marL="8890" marR="8890" marT="88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4" name="Rectangle 4"/>
          <p:cNvSpPr>
            <a:spLocks noGrp="1" noChangeArrowheads="1"/>
          </p:cNvSpPr>
          <p:nvPr>
            <p:ph type="title"/>
          </p:nvPr>
        </p:nvSpPr>
        <p:spPr/>
        <p:txBody>
          <a:bodyPr/>
          <a:lstStyle/>
          <a:p>
            <a:r>
              <a:rPr lang="en-US" dirty="0" smtClean="0"/>
              <a:t>Conclusion</a:t>
            </a:r>
            <a:endParaRPr lang="en-US" dirty="0"/>
          </a:p>
        </p:txBody>
      </p:sp>
      <p:sp>
        <p:nvSpPr>
          <p:cNvPr id="5" name="Content Placeholder 2"/>
          <p:cNvSpPr txBox="1">
            <a:spLocks/>
          </p:cNvSpPr>
          <p:nvPr/>
        </p:nvSpPr>
        <p:spPr bwMode="auto">
          <a:xfrm>
            <a:off x="724619" y="1061048"/>
            <a:ext cx="7952687" cy="39589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r>
              <a:rPr lang="en-US" sz="2000" kern="0" dirty="0" smtClean="0">
                <a:solidFill>
                  <a:srgbClr val="333333"/>
                </a:solidFill>
                <a:latin typeface="+mn-lt"/>
                <a:cs typeface="+mn-cs"/>
              </a:rPr>
              <a:t>Reducing table size from 434 to 148</a:t>
            </a: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r>
              <a:rPr kumimoji="0" lang="en-US" sz="2000" b="0" i="0" u="none" strike="noStrike" kern="0" cap="none" spc="0" normalizeH="0" noProof="0" dirty="0" smtClean="0">
                <a:ln>
                  <a:noFill/>
                </a:ln>
                <a:solidFill>
                  <a:srgbClr val="333333"/>
                </a:solidFill>
                <a:effectLst/>
                <a:uLnTx/>
                <a:uFillTx/>
                <a:latin typeface="+mn-lt"/>
                <a:ea typeface="+mn-ea"/>
                <a:cs typeface="+mn-cs"/>
              </a:rPr>
              <a:t>No performance loss for </a:t>
            </a:r>
            <a:r>
              <a:rPr kumimoji="0" lang="en-US" sz="2000" b="0" i="0" u="none" strike="noStrike" kern="0" cap="none" spc="0" normalizeH="0" noProof="0" dirty="0" err="1" smtClean="0">
                <a:ln>
                  <a:noFill/>
                </a:ln>
                <a:solidFill>
                  <a:srgbClr val="333333"/>
                </a:solidFill>
                <a:effectLst/>
                <a:uLnTx/>
                <a:uFillTx/>
                <a:latin typeface="+mn-lt"/>
                <a:ea typeface="+mn-ea"/>
                <a:cs typeface="+mn-cs"/>
              </a:rPr>
              <a:t>luma</a:t>
            </a:r>
            <a:r>
              <a:rPr kumimoji="0" lang="en-US" sz="2000" b="0" i="0" u="none" strike="noStrike" kern="0" cap="none" spc="0" normalizeH="0" noProof="0" dirty="0" smtClean="0">
                <a:ln>
                  <a:noFill/>
                </a:ln>
                <a:solidFill>
                  <a:srgbClr val="333333"/>
                </a:solidFill>
                <a:effectLst/>
                <a:uLnTx/>
                <a:uFillTx/>
                <a:latin typeface="+mn-lt"/>
                <a:ea typeface="+mn-ea"/>
                <a:cs typeface="+mn-cs"/>
              </a:rPr>
              <a:t> or </a:t>
            </a:r>
            <a:r>
              <a:rPr kumimoji="0" lang="en-US" sz="2000" b="0" i="0" u="none" strike="noStrike" kern="0" cap="none" spc="0" normalizeH="0" noProof="0" dirty="0" err="1" smtClean="0">
                <a:ln>
                  <a:noFill/>
                </a:ln>
                <a:solidFill>
                  <a:srgbClr val="333333"/>
                </a:solidFill>
                <a:effectLst/>
                <a:uLnTx/>
                <a:uFillTx/>
                <a:latin typeface="+mn-lt"/>
                <a:ea typeface="+mn-ea"/>
                <a:cs typeface="+mn-cs"/>
              </a:rPr>
              <a:t>chroma</a:t>
            </a:r>
            <a:endParaRPr kumimoji="0" lang="en-US" sz="2000" b="0" i="0" u="none" strike="noStrike" kern="0" cap="none" spc="0" normalizeH="0" noProof="0" dirty="0" smtClean="0">
              <a:ln>
                <a:noFill/>
              </a:ln>
              <a:solidFill>
                <a:srgbClr val="333333"/>
              </a:solidFill>
              <a:effectLst/>
              <a:uLnTx/>
              <a:uFillTx/>
              <a:latin typeface="+mn-lt"/>
              <a:ea typeface="+mn-ea"/>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r>
              <a:rPr kumimoji="0" lang="en-US" sz="2000" b="0" i="0" u="none" strike="noStrike" kern="0" cap="none" spc="0" normalizeH="0" baseline="0" noProof="0" dirty="0" smtClean="0">
                <a:ln>
                  <a:noFill/>
                </a:ln>
                <a:solidFill>
                  <a:srgbClr val="333333"/>
                </a:solidFill>
                <a:effectLst/>
                <a:uLnTx/>
                <a:uFillTx/>
                <a:latin typeface="+mn-lt"/>
                <a:ea typeface="+mn-ea"/>
                <a:cs typeface="+mn-cs"/>
              </a:rPr>
              <a:t>Recommend to adopt the</a:t>
            </a:r>
            <a:r>
              <a:rPr lang="en-US" sz="2000" kern="0" dirty="0" smtClean="0">
                <a:solidFill>
                  <a:srgbClr val="333333"/>
                </a:solidFill>
                <a:latin typeface="+mn-lt"/>
                <a:cs typeface="+mn-cs"/>
              </a:rPr>
              <a:t> table reduction method </a:t>
            </a:r>
            <a:r>
              <a:rPr kumimoji="0" lang="en-US" sz="2000" b="0" i="0" u="none" strike="noStrike" kern="0" cap="none" spc="0" normalizeH="0" baseline="0" noProof="0" dirty="0" smtClean="0">
                <a:ln>
                  <a:noFill/>
                </a:ln>
                <a:solidFill>
                  <a:srgbClr val="333333"/>
                </a:solidFill>
                <a:effectLst/>
                <a:uLnTx/>
                <a:uFillTx/>
                <a:latin typeface="+mn-lt"/>
                <a:ea typeface="+mn-ea"/>
                <a:cs typeface="+mn-cs"/>
              </a:rPr>
              <a:t>in HM. </a:t>
            </a: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sp>
        <p:nvSpPr>
          <p:cNvPr id="4" name="TextBox 3"/>
          <p:cNvSpPr txBox="1"/>
          <p:nvPr/>
        </p:nvSpPr>
        <p:spPr>
          <a:xfrm>
            <a:off x="1231250" y="5628501"/>
            <a:ext cx="6634717" cy="646331"/>
          </a:xfrm>
          <a:prstGeom prst="rect">
            <a:avLst/>
          </a:prstGeom>
          <a:noFill/>
        </p:spPr>
        <p:txBody>
          <a:bodyPr wrap="square" rtlCol="0">
            <a:spAutoFit/>
          </a:bodyPr>
          <a:lstStyle/>
          <a:p>
            <a:r>
              <a:rPr lang="en-US" dirty="0" smtClean="0"/>
              <a:t>Thanks to </a:t>
            </a:r>
            <a:r>
              <a:rPr lang="en-US" dirty="0" err="1" smtClean="0"/>
              <a:t>Yonsei</a:t>
            </a:r>
            <a:r>
              <a:rPr lang="en-US" dirty="0" smtClean="0"/>
              <a:t> Univ. and Samsung for the cross-checking (JCTVC-F406).</a:t>
            </a:r>
            <a:endParaRPr lang="en-US" dirty="0"/>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JCTVC-C234-AIS">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JCTVC-C234-AIS</Template>
  <TotalTime>1986</TotalTime>
  <Words>306</Words>
  <Application>Microsoft Office PowerPoint</Application>
  <PresentationFormat>On-screen Show (4:3)</PresentationFormat>
  <Paragraphs>135</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JCTVC-C234-AIS</vt:lpstr>
      <vt:lpstr>Run-level Table Reduction for CAVLC </vt:lpstr>
      <vt:lpstr>Introduction</vt:lpstr>
      <vt:lpstr>Proposed scheme</vt:lpstr>
      <vt:lpstr>Simulation</vt:lpstr>
      <vt:lpstr>Conclusion</vt:lpstr>
    </vt:vector>
  </TitlesOfParts>
  <Company>Qualcomm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Simplified Intra Smoothing</dc:title>
  <dc:creator>Qualcomm User</dc:creator>
  <cp:lastModifiedBy>Wang, Xianglin</cp:lastModifiedBy>
  <cp:revision>108</cp:revision>
  <cp:lastPrinted>2005-08-27T17:58:21Z</cp:lastPrinted>
  <dcterms:created xsi:type="dcterms:W3CDTF">2010-10-01T23:19:22Z</dcterms:created>
  <dcterms:modified xsi:type="dcterms:W3CDTF">2011-07-16T06:57:32Z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1226423302</vt:i4>
  </property>
  <property fmtid="{D5CDD505-2E9C-101B-9397-08002B2CF9AE}" pid="3" name="_NewReviewCycle">
    <vt:lpwstr/>
  </property>
  <property fmtid="{D5CDD505-2E9C-101B-9397-08002B2CF9AE}" pid="4" name="_EmailSubject">
    <vt:lpwstr>Slides for run level table</vt:lpwstr>
  </property>
  <property fmtid="{D5CDD505-2E9C-101B-9397-08002B2CF9AE}" pid="5" name="_AuthorEmail">
    <vt:lpwstr>liweig@qualcomm.com</vt:lpwstr>
  </property>
  <property fmtid="{D5CDD505-2E9C-101B-9397-08002B2CF9AE}" pid="6" name="_AuthorEmailDisplayName">
    <vt:lpwstr>Guo, Liwei</vt:lpwstr>
  </property>
  <property fmtid="{D5CDD505-2E9C-101B-9397-08002B2CF9AE}" pid="7" name="_PreviousAdHocReviewCycleID">
    <vt:i4>765043271</vt:i4>
  </property>
</Properties>
</file>