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3663" r:id="rId2"/>
  </p:sldMasterIdLst>
  <p:notesMasterIdLst>
    <p:notesMasterId r:id="rId13"/>
  </p:notesMasterIdLst>
  <p:handoutMasterIdLst>
    <p:handoutMasterId r:id="rId14"/>
  </p:handoutMasterIdLst>
  <p:sldIdLst>
    <p:sldId id="990" r:id="rId3"/>
    <p:sldId id="991" r:id="rId4"/>
    <p:sldId id="1001" r:id="rId5"/>
    <p:sldId id="993" r:id="rId6"/>
    <p:sldId id="995" r:id="rId7"/>
    <p:sldId id="1009" r:id="rId8"/>
    <p:sldId id="1003" r:id="rId9"/>
    <p:sldId id="1008" r:id="rId10"/>
    <p:sldId id="1007" r:id="rId11"/>
    <p:sldId id="1005" r:id="rId12"/>
  </p:sldIdLst>
  <p:sldSz cx="9144000" cy="6858000" type="screen4x3"/>
  <p:notesSz cx="6858000" cy="9296400"/>
  <p:defaultTextStyle>
    <a:defPPr>
      <a:defRPr lang="ko-KR"/>
    </a:defPPr>
    <a:lvl1pPr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000000"/>
    <a:srgbClr val="990000"/>
    <a:srgbClr val="66FFFF"/>
    <a:srgbClr val="FFFFCC"/>
    <a:srgbClr val="0000FF"/>
    <a:srgbClr val="CCECFF"/>
    <a:srgbClr val="EAE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750" autoAdjust="0"/>
    <p:restoredTop sz="94756" autoAdjust="0"/>
  </p:normalViewPr>
  <p:slideViewPr>
    <p:cSldViewPr snapToGrid="0">
      <p:cViewPr varScale="1">
        <p:scale>
          <a:sx n="71" d="100"/>
          <a:sy n="71" d="100"/>
        </p:scale>
        <p:origin x="-942" y="-102"/>
      </p:cViewPr>
      <p:guideLst>
        <p:guide orient="horz" pos="4091"/>
        <p:guide orient="horz" pos="3688"/>
        <p:guide pos="1585"/>
        <p:guide pos="4984"/>
        <p:guide pos="476"/>
        <p:guide pos="2928"/>
        <p:guide pos="4740"/>
        <p:guide pos="474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6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891E4B73-7A32-463F-B97F-C2D5C889915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8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6342C0B7-E37E-4605-86C5-DF5561DFBD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CDF0D-E7DF-4466-BE70-28D096028040}" type="slidenum">
              <a:rPr lang="en-US" altLang="ko-KR"/>
              <a:pPr/>
              <a:t>0</a:t>
            </a:fld>
            <a:endParaRPr lang="en-US" altLang="ko-KR" dirty="0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9787" cy="3487737"/>
          </a:xfrm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414838"/>
            <a:ext cx="5483225" cy="418465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12318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1231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226C-1C58-4657-8576-352C3E6EC3C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F6BE1-F1AB-4798-8EBE-8D05BFE5E96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CEE57D1-9FD4-4252-BC39-6ACB93FC4AAB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B7C8024-9A1C-47F7-B5C3-A1C3791F613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AA4D1-6B23-4F77-8FF7-47BFDC087AD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6ED40-069D-404E-8E9A-BB982E3C1796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64414-3FBA-4250-B54A-21EADA63EF8E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AED1-416B-49A8-94F7-D26DEB111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9481-B040-489F-92FF-5D9EA5727BA9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AD666-874C-4396-AF5E-330F6190C35D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5D076-0EA1-45F6-88AE-A566BA5E21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FF8AF-832E-4E55-A719-FA99D269E18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230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i="0"/>
            </a:lvl1pPr>
          </a:lstStyle>
          <a:p>
            <a:fld id="{38A33789-51EE-4DC7-813C-5EDD861D2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>
    <p:fade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ChangeArrowheads="1"/>
          </p:cNvSpPr>
          <p:nvPr/>
        </p:nvSpPr>
        <p:spPr bwMode="auto">
          <a:xfrm>
            <a:off x="0" y="2478088"/>
            <a:ext cx="91440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JCT-VC F295 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Harmonizing ROT and SDIP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endParaRPr lang="en-US" altLang="ko-KR" sz="280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800" dirty="0" smtClean="0">
                <a:solidFill>
                  <a:srgbClr val="000000"/>
                </a:solidFill>
                <a:ea typeface="HY견고딕" pitchFamily="18" charset="-127"/>
              </a:rPr>
              <a:t>Samsung Electronics Co., </a:t>
            </a:r>
            <a:endParaRPr lang="en-US" altLang="ko-KR" sz="2400" b="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Zhan Ma, </a:t>
            </a:r>
            <a:r>
              <a:rPr lang="en-US" altLang="ko-K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HY견고딕" pitchFamily="18" charset="-127"/>
              </a:rPr>
              <a:t>Felix Fernandes</a:t>
            </a: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, Elena Alshina, Alexander Alshin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July 2011</a:t>
            </a:r>
            <a:endParaRPr lang="en-US" altLang="ko-KR" sz="2400" b="0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ROT + SDIP (Cross checker: </a:t>
            </a:r>
            <a:r>
              <a:rPr lang="en-US" sz="2800" dirty="0" err="1" smtClean="0"/>
              <a:t>Huawei</a:t>
            </a:r>
            <a:r>
              <a:rPr lang="en-US" sz="2800" dirty="0" smtClean="0"/>
              <a:t> F535)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9</a:t>
            </a:fld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01709" y="860611"/>
          <a:ext cx="8673350" cy="5883147"/>
        </p:xfrm>
        <a:graphic>
          <a:graphicData uri="http://schemas.openxmlformats.org/drawingml/2006/table">
            <a:tbl>
              <a:tblPr/>
              <a:tblGrid>
                <a:gridCol w="1636028"/>
                <a:gridCol w="1172887"/>
                <a:gridCol w="1172887"/>
                <a:gridCol w="1172887"/>
                <a:gridCol w="1172887"/>
                <a:gridCol w="1172887"/>
                <a:gridCol w="1172887"/>
              </a:tblGrid>
              <a:tr h="26405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0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136%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0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05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80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Random access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Random access </a:t>
                      </a:r>
                      <a:r>
                        <a:rPr lang="en-US" sz="1600" b="0" i="0" u="none" strike="noStrike" dirty="0" err="1">
                          <a:latin typeface="Arial"/>
                        </a:rPr>
                        <a:t>LoCo</a:t>
                      </a:r>
                      <a:endParaRPr lang="en-US" sz="1600" b="0" i="0" u="none" strike="noStrike" dirty="0">
                        <a:latin typeface="Arial"/>
                      </a:endParaRPr>
                    </a:p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640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0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49177" y="76200"/>
            <a:ext cx="8229600" cy="688975"/>
          </a:xfrm>
        </p:spPr>
        <p:txBody>
          <a:bodyPr/>
          <a:lstStyle/>
          <a:p>
            <a:r>
              <a:rPr lang="en-US" dirty="0" smtClean="0"/>
              <a:t>8x8 Rotational Transform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482481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ROT = secondary transform applied to 8x8,16x16, 32x32, </a:t>
            </a:r>
            <a:r>
              <a:rPr lang="en-US" dirty="0" smtClean="0"/>
              <a:t>intra </a:t>
            </a:r>
            <a:r>
              <a:rPr lang="en-US" dirty="0" smtClean="0"/>
              <a:t>blocks</a:t>
            </a:r>
          </a:p>
          <a:p>
            <a:r>
              <a:rPr lang="en-US" dirty="0" smtClean="0"/>
              <a:t>8x8 sub-block at top-left corner of DCT block is input to ROT.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code in HM SDIP dev branch:</a:t>
            </a:r>
          </a:p>
          <a:p>
            <a:pPr lvl="1">
              <a:buNone/>
            </a:pPr>
            <a:endParaRPr lang="en-US" dirty="0"/>
          </a:p>
        </p:txBody>
      </p:sp>
      <p:grpSp>
        <p:nvGrpSpPr>
          <p:cNvPr id="3" name="Group 17"/>
          <p:cNvGrpSpPr/>
          <p:nvPr/>
        </p:nvGrpSpPr>
        <p:grpSpPr>
          <a:xfrm>
            <a:off x="76200" y="1168400"/>
            <a:ext cx="9132242" cy="1143000"/>
            <a:chOff x="76200" y="2362200"/>
            <a:chExt cx="9132242" cy="1143000"/>
          </a:xfrm>
        </p:grpSpPr>
        <p:sp>
          <p:nvSpPr>
            <p:cNvPr id="8" name="Rectangle 7"/>
            <p:cNvSpPr/>
            <p:nvPr/>
          </p:nvSpPr>
          <p:spPr>
            <a:xfrm>
              <a:off x="1107560" y="25908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DCT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14600" y="2590800"/>
              <a:ext cx="23622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ROT</a:t>
              </a:r>
            </a:p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(8x8 </a:t>
              </a:r>
              <a:r>
                <a:rPr lang="en-US" b="1" dirty="0" smtClean="0">
                  <a:solidFill>
                    <a:schemeClr val="tx1"/>
                  </a:solidFill>
                </a:rPr>
                <a:t>Rotational Transform)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48400" y="2590800"/>
              <a:ext cx="15240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Quantization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8" idx="3"/>
              <a:endCxn id="9" idx="1"/>
            </p:cNvCxnSpPr>
            <p:nvPr/>
          </p:nvCxnSpPr>
          <p:spPr>
            <a:xfrm>
              <a:off x="2021960" y="3048000"/>
              <a:ext cx="4926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3"/>
              <a:endCxn id="10" idx="1"/>
            </p:cNvCxnSpPr>
            <p:nvPr/>
          </p:nvCxnSpPr>
          <p:spPr>
            <a:xfrm>
              <a:off x="4876800" y="3048000"/>
              <a:ext cx="1371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8" idx="1"/>
            </p:cNvCxnSpPr>
            <p:nvPr/>
          </p:nvCxnSpPr>
          <p:spPr>
            <a:xfrm>
              <a:off x="650360" y="3048000"/>
              <a:ext cx="457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3"/>
            </p:cNvCxnSpPr>
            <p:nvPr/>
          </p:nvCxnSpPr>
          <p:spPr>
            <a:xfrm>
              <a:off x="7772400" y="3048000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6200" y="2590800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residuals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84040" y="2362200"/>
              <a:ext cx="1324402" cy="634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 smtClean="0"/>
                <a:t>quantized</a:t>
              </a:r>
            </a:p>
            <a:p>
              <a:pPr algn="ctr">
                <a:buNone/>
              </a:pPr>
              <a:r>
                <a:rPr lang="en-US" dirty="0" smtClean="0"/>
                <a:t>coefficients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25119" y="2590800"/>
              <a:ext cx="132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/>
                <a:t>c</a:t>
              </a:r>
              <a:r>
                <a:rPr lang="en-US" dirty="0" smtClean="0"/>
                <a:t>oefficients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619500" y="3045019"/>
            <a:ext cx="1491792" cy="1354554"/>
            <a:chOff x="3619500" y="4699000"/>
            <a:chExt cx="1491792" cy="1354554"/>
          </a:xfrm>
        </p:grpSpPr>
        <p:grpSp>
          <p:nvGrpSpPr>
            <p:cNvPr id="2" name="Group 27"/>
            <p:cNvGrpSpPr/>
            <p:nvPr/>
          </p:nvGrpSpPr>
          <p:grpSpPr>
            <a:xfrm>
              <a:off x="3975100" y="4991100"/>
              <a:ext cx="914400" cy="914400"/>
              <a:chOff x="7543800" y="5715000"/>
              <a:chExt cx="914400" cy="9144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7543800" y="5715000"/>
                <a:ext cx="914400" cy="9144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543800" y="5715000"/>
                <a:ext cx="457200" cy="4572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267200" y="46990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33800" y="52451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99000" y="4699000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16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19500" y="5715000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16</a:t>
              </a:r>
              <a:endParaRPr lang="en-US" dirty="0"/>
            </a:p>
          </p:txBody>
        </p:sp>
      </p:grp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2178425" y="4933561"/>
          <a:ext cx="5432610" cy="1421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163"/>
                <a:gridCol w="2299447"/>
                <a:gridCol w="2286000"/>
              </a:tblGrid>
              <a:tr h="6738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Square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TUs 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(8x8 and larger)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Non-square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TUs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37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ROT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37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SDIP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ROT Definition (A124)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800" y="749300"/>
            <a:ext cx="3505200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i</a:t>
            </a:r>
            <a:r>
              <a:rPr lang="en-US" dirty="0" smtClean="0"/>
              <a:t>  = input residuals,</a:t>
            </a:r>
          </a:p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o</a:t>
            </a:r>
            <a:r>
              <a:rPr lang="en-US" dirty="0" smtClean="0"/>
              <a:t> = ROT coefficients, </a:t>
            </a:r>
          </a:p>
          <a:p>
            <a:pPr>
              <a:buNone/>
            </a:pPr>
            <a:r>
              <a:rPr lang="en-US" dirty="0" smtClean="0"/>
              <a:t> D   = DCT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h</a:t>
            </a:r>
            <a:r>
              <a:rPr lang="en-US" dirty="0" smtClean="0"/>
              <a:t> = horizontal ROT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v</a:t>
            </a:r>
            <a:r>
              <a:rPr lang="en-US" dirty="0" smtClean="0"/>
              <a:t> = vertical ROT matrix,</a:t>
            </a:r>
          </a:p>
          <a:p>
            <a:pPr>
              <a:buNone/>
            </a:pPr>
            <a:r>
              <a:rPr lang="en-US" dirty="0" smtClean="0"/>
              <a:t> R</a:t>
            </a:r>
            <a:r>
              <a:rPr lang="en-US" baseline="-25000" dirty="0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 = compound Given’s</a:t>
            </a:r>
          </a:p>
          <a:p>
            <a:pPr>
              <a:buNone/>
            </a:pPr>
            <a:r>
              <a:rPr lang="en-US" dirty="0" smtClean="0"/>
              <a:t>               rotation matrices.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49" y="744539"/>
            <a:ext cx="3181349" cy="58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263651"/>
            <a:ext cx="4257675" cy="48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1" y="1673226"/>
            <a:ext cx="4291011" cy="4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" y="2155825"/>
            <a:ext cx="5648325" cy="222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12" y="4462283"/>
            <a:ext cx="5656808" cy="22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76200"/>
            <a:ext cx="8229600" cy="6889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endParaRPr lang="en-US" baseline="-25000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763713" y="1358900"/>
          <a:ext cx="5068887" cy="4299482"/>
        </p:xfrm>
        <a:graphic>
          <a:graphicData uri="http://schemas.openxmlformats.org/presentationml/2006/ole">
            <p:oleObj spid="_x0000_s2051" name="Equation" r:id="rId3" imgW="5257800" imgH="445752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09600" y="838200"/>
            <a:ext cx="7772400" cy="554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Consider the planar rotation matrix R(</a:t>
            </a:r>
            <a:r>
              <a:rPr lang="el-GR" sz="2400" dirty="0" smtClean="0"/>
              <a:t>θ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Factorize R(</a:t>
            </a:r>
            <a:r>
              <a:rPr lang="el-GR" sz="2400" dirty="0" smtClean="0"/>
              <a:t>θ</a:t>
            </a:r>
            <a:r>
              <a:rPr lang="en-US" sz="2400" dirty="0" smtClean="0"/>
              <a:t>) into lifting matrices:</a:t>
            </a:r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where                                        and                   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Approximate </a:t>
            </a:r>
            <a:r>
              <a:rPr lang="en-US" sz="2400" i="1" dirty="0" smtClean="0"/>
              <a:t>u</a:t>
            </a:r>
            <a:r>
              <a:rPr lang="en-US" sz="2400" dirty="0" smtClean="0"/>
              <a:t>, </a:t>
            </a:r>
            <a:r>
              <a:rPr lang="en-US" sz="2400" i="1" dirty="0" smtClean="0"/>
              <a:t>v</a:t>
            </a:r>
            <a:r>
              <a:rPr lang="en-US" sz="2400" dirty="0" smtClean="0"/>
              <a:t>, w by </a:t>
            </a:r>
            <a:r>
              <a:rPr lang="en-US" sz="2400" dirty="0" err="1" smtClean="0"/>
              <a:t>rationals</a:t>
            </a:r>
            <a:r>
              <a:rPr lang="en-US" sz="2400" dirty="0" smtClean="0"/>
              <a:t> of the form k/32</a:t>
            </a:r>
            <a:br>
              <a:rPr lang="en-US" sz="2400" dirty="0" smtClean="0"/>
            </a:br>
            <a:r>
              <a:rPr lang="en-US" sz="2400" dirty="0" smtClean="0"/>
              <a:t>    to replace multipliers with adders and shifters.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47" y="152365"/>
            <a:ext cx="8553553" cy="7618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b="0" dirty="0" smtClean="0"/>
              <a:t>Complexity Reduction Using Lifting Matrices (C096)</a:t>
            </a:r>
            <a:endParaRPr lang="en-GB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3794" y="3821504"/>
            <a:ext cx="8501174" cy="69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endParaRPr kumimoji="1" lang="en-GB" altLang="ko-KR" sz="180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1" y="3146425"/>
            <a:ext cx="5441949" cy="94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1189" y="1422401"/>
            <a:ext cx="4697411" cy="10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2729" y="4485855"/>
            <a:ext cx="3113098" cy="97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0959" y="4687887"/>
            <a:ext cx="1957991" cy="51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3489315"/>
            <a:ext cx="5024437" cy="50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4450032"/>
            <a:ext cx="8978900" cy="224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" y="838019"/>
            <a:ext cx="5648325" cy="222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68317"/>
            <a:ext cx="5127625" cy="46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4317710"/>
            <a:ext cx="87614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" y="992957"/>
            <a:ext cx="5656808" cy="22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Lifting </a:t>
            </a:r>
            <a:r>
              <a:rPr lang="en-US" dirty="0" smtClean="0"/>
              <a:t>Multipliers (F294)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7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28875" y="1181103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-29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28875" y="2337550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30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-5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-10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18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11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S Mincho"/>
                          <a:cs typeface="Times New Roman"/>
                        </a:rPr>
                        <a:t>-12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433358" y="3525364"/>
          <a:ext cx="4286250" cy="838200"/>
        </p:xfrm>
        <a:graphic>
          <a:graphicData uri="http://schemas.openxmlformats.org/drawingml/2006/table">
            <a:tbl>
              <a:tblPr/>
              <a:tblGrid>
                <a:gridCol w="633095"/>
                <a:gridCol w="567055"/>
                <a:gridCol w="571500"/>
                <a:gridCol w="628650"/>
                <a:gridCol w="628650"/>
                <a:gridCol w="628650"/>
                <a:gridCol w="62865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smtClean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W</a:t>
                      </a:r>
                      <a:endParaRPr lang="en-GB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0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 smtClean="0">
                          <a:solidFill>
                            <a:srgbClr val="FF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-1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1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2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idx</a:t>
                      </a:r>
                      <a:r>
                        <a:rPr lang="en-GB" sz="1100" b="1" dirty="0">
                          <a:solidFill>
                            <a:schemeClr val="accent2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= 3</a:t>
                      </a:r>
                      <a:endParaRPr lang="en-US" sz="1100" b="1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4441996"/>
            <a:ext cx="7772400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Multipliers have 5-bit precision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49 bytes storage (encoder + decoder)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15 multipliers </a:t>
            </a:r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) implementable </a:t>
            </a:r>
            <a:r>
              <a:rPr lang="en-US" sz="2400" dirty="0" smtClean="0"/>
              <a:t>with left shifts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ZERO cost in hardware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ROT + SDIP (</a:t>
            </a:r>
            <a:r>
              <a:rPr lang="en-US" dirty="0" smtClean="0"/>
              <a:t>Samsung F295)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8</a:t>
            </a:fld>
            <a:endParaRPr lang="en-US" altLang="ko-KR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5158" y="1014804"/>
          <a:ext cx="8700243" cy="5461156"/>
        </p:xfrm>
        <a:graphic>
          <a:graphicData uri="http://schemas.openxmlformats.org/drawingml/2006/table">
            <a:tbl>
              <a:tblPr/>
              <a:tblGrid>
                <a:gridCol w="1200200"/>
                <a:gridCol w="1187830"/>
                <a:gridCol w="1354613"/>
                <a:gridCol w="924765"/>
                <a:gridCol w="1239822"/>
                <a:gridCol w="1878612"/>
                <a:gridCol w="914401"/>
              </a:tblGrid>
              <a:tr h="207456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Intra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Intra LC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9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-1.0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-1.1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-1.0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0.8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0.9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-1.1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-0.6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-0.7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0.8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-0.7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-0.8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127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  <a:cs typeface="Times New Roman"/>
                        </a:rPr>
                        <a:t>%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137%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108%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29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912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9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-0.6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-0.6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-0.3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74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latin typeface="Arial"/>
                          <a:ea typeface="Times New Roman"/>
                          <a:cs typeface="Times New Roman"/>
                        </a:rPr>
                        <a:t>Enc </a:t>
                      </a: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Time[%]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7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2926" marR="629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6_기본 디자인">
  <a:themeElements>
    <a:clrScheme name="24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6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lnDef>
  </a:objectDefaults>
  <a:extraClrSchemeLst>
    <a:extraClrScheme>
      <a:clrScheme name="24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30845</TotalTime>
  <Words>696</Words>
  <Application>Microsoft Office PowerPoint</Application>
  <PresentationFormat>On-screen Show (4:3)</PresentationFormat>
  <Paragraphs>382</Paragraphs>
  <Slides>10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1_Template_Sample</vt:lpstr>
      <vt:lpstr>26_기본 디자인</vt:lpstr>
      <vt:lpstr>Equation</vt:lpstr>
      <vt:lpstr>Slide 0</vt:lpstr>
      <vt:lpstr>8x8 Rotational Transform</vt:lpstr>
      <vt:lpstr>ROT Definition (A124)</vt:lpstr>
      <vt:lpstr>Structure of Rh and Rv</vt:lpstr>
      <vt:lpstr>Complexity Reduction Using Lifting Matrices (C096)</vt:lpstr>
      <vt:lpstr>Rx(θ) Complexity Reduction</vt:lpstr>
      <vt:lpstr>Rz(θ) Complexity Reduction</vt:lpstr>
      <vt:lpstr>Final Lifting Multipliers (F294)</vt:lpstr>
      <vt:lpstr>ROT + SDIP (Samsung F295)</vt:lpstr>
      <vt:lpstr>ROT + SDIP (Cross checker: Huawei F535)</vt:lpstr>
    </vt:vector>
  </TitlesOfParts>
  <Company>SAMSUNG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WSL Mid-Long Term Plan Update</dc:title>
  <dc:creator>WSL</dc:creator>
  <cp:lastModifiedBy>ffernandes</cp:lastModifiedBy>
  <cp:revision>3709</cp:revision>
  <dcterms:created xsi:type="dcterms:W3CDTF">2004-03-27T02:16:24Z</dcterms:created>
  <dcterms:modified xsi:type="dcterms:W3CDTF">2011-07-18T09:34:03Z</dcterms:modified>
</cp:coreProperties>
</file>