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91" r:id="rId2"/>
    <p:sldId id="563" r:id="rId3"/>
    <p:sldId id="575" r:id="rId4"/>
    <p:sldId id="576" r:id="rId5"/>
    <p:sldId id="583" r:id="rId6"/>
    <p:sldId id="581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3399FF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160" d="100"/>
          <a:sy n="160" d="100"/>
        </p:scale>
        <p:origin x="-282" y="90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3718"/>
            <a:ext cx="7772400" cy="1323439"/>
          </a:xfrm>
        </p:spPr>
        <p:txBody>
          <a:bodyPr/>
          <a:lstStyle/>
          <a:p>
            <a:r>
              <a:rPr lang="en-US" b="1" dirty="0" smtClean="0"/>
              <a:t>Redundancy removal for Run-mode in CAVLC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886200"/>
            <a:ext cx="7086600" cy="1752600"/>
          </a:xfrm>
        </p:spPr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CAVLC for transform coefficients  in HM3.0</a:t>
            </a:r>
          </a:p>
          <a:p>
            <a:pPr lvl="1"/>
            <a:r>
              <a:rPr lang="en-US" sz="2400" dirty="0" smtClean="0"/>
              <a:t>Last non-zero position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Run-mode</a:t>
            </a:r>
            <a:r>
              <a:rPr lang="en-US" sz="2400" dirty="0" smtClean="0"/>
              <a:t>	</a:t>
            </a:r>
          </a:p>
          <a:p>
            <a:pPr lvl="1"/>
            <a:r>
              <a:rPr lang="en-US" sz="2400" dirty="0" smtClean="0"/>
              <a:t>Level-mode</a:t>
            </a:r>
          </a:p>
          <a:p>
            <a:r>
              <a:rPr lang="en-US" sz="2800" dirty="0" smtClean="0"/>
              <a:t>Current HM3.0 technology</a:t>
            </a:r>
          </a:p>
          <a:p>
            <a:pPr lvl="1"/>
            <a:r>
              <a:rPr lang="en-US" sz="2400" dirty="0" smtClean="0"/>
              <a:t>Run-mode employs various VLC </a:t>
            </a:r>
            <a:r>
              <a:rPr lang="en-US" sz="2400" dirty="0" smtClean="0"/>
              <a:t>tables</a:t>
            </a:r>
            <a:endParaRPr lang="en-US" sz="2400" dirty="0" smtClean="0"/>
          </a:p>
          <a:p>
            <a:pPr lvl="1"/>
            <a:r>
              <a:rPr lang="en-US" sz="2400" dirty="0" smtClean="0"/>
              <a:t>Index 0 VLC table is unary-like</a:t>
            </a:r>
          </a:p>
          <a:p>
            <a:pPr lvl="1"/>
            <a:r>
              <a:rPr lang="en-US" sz="2400" dirty="0" smtClean="0"/>
              <a:t>The maximal code number can be derived based on “</a:t>
            </a:r>
            <a:r>
              <a:rPr lang="en-US" sz="2400" dirty="0" err="1" smtClean="0"/>
              <a:t>maxrun</a:t>
            </a:r>
            <a:r>
              <a:rPr lang="en-US" sz="2400" dirty="0" smtClean="0"/>
              <a:t>”.</a:t>
            </a:r>
          </a:p>
          <a:p>
            <a:pPr lvl="2"/>
            <a:r>
              <a:rPr lang="en-US" sz="2000" dirty="0" smtClean="0"/>
              <a:t>Redundancy for unary codes in run-mode for “</a:t>
            </a:r>
            <a:r>
              <a:rPr lang="en-US" sz="2000" dirty="0" err="1" smtClean="0"/>
              <a:t>maxrun</a:t>
            </a:r>
            <a:r>
              <a:rPr lang="en-US" sz="2000" dirty="0" smtClean="0"/>
              <a:t>”.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1500" y="5600700"/>
          <a:ext cx="799446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7966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codenumber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Bit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685800"/>
            <a:ext cx="7772400" cy="5486400"/>
          </a:xfrm>
        </p:spPr>
        <p:txBody>
          <a:bodyPr/>
          <a:lstStyle/>
          <a:p>
            <a:r>
              <a:rPr lang="en-US" sz="2400" dirty="0" smtClean="0"/>
              <a:t>Solutions</a:t>
            </a:r>
          </a:p>
          <a:p>
            <a:pPr lvl="1"/>
            <a:r>
              <a:rPr lang="en-US" sz="2000" dirty="0" smtClean="0"/>
              <a:t>Use truncated unary code to replace </a:t>
            </a:r>
            <a:r>
              <a:rPr lang="en-US" sz="2000" dirty="0" smtClean="0"/>
              <a:t>index 0 VLC table</a:t>
            </a:r>
          </a:p>
          <a:p>
            <a:r>
              <a:rPr lang="en-US" sz="2400" dirty="0" smtClean="0"/>
              <a:t>Implementations</a:t>
            </a:r>
          </a:p>
          <a:p>
            <a:pPr lvl="1"/>
            <a:r>
              <a:rPr lang="en-US" sz="2000" dirty="0" smtClean="0"/>
              <a:t>Identify where index 0 VLC table is used</a:t>
            </a:r>
            <a:endParaRPr lang="en-US" sz="2000" dirty="0" smtClean="0"/>
          </a:p>
          <a:p>
            <a:pPr lvl="2" fontAlgn="auto" hangingPunct="1"/>
            <a:r>
              <a:rPr lang="en-US" sz="1000" dirty="0" smtClean="0"/>
              <a:t>const </a:t>
            </a:r>
            <a:r>
              <a:rPr lang="en-US" sz="1000" dirty="0" err="1" smtClean="0"/>
              <a:t>UInt</a:t>
            </a:r>
            <a:r>
              <a:rPr lang="en-US" sz="1000" dirty="0" smtClean="0"/>
              <a:t> g_auiVlcTable8x8Inter[29] = {8,</a:t>
            </a:r>
            <a:r>
              <a:rPr lang="en-US" sz="1000" u="sng" dirty="0" smtClean="0">
                <a:solidFill>
                  <a:srgbClr val="FF0000"/>
                </a:solidFill>
              </a:rPr>
              <a:t>0,0</a:t>
            </a:r>
            <a:r>
              <a:rPr lang="en-US" sz="1000" dirty="0" smtClean="0"/>
              <a:t>,5,5,5,5,5,5,5,6,6,6,6,6,6,6,6,6,6,6,6,6,6,6,6,6,6,3};</a:t>
            </a:r>
          </a:p>
          <a:p>
            <a:pPr lvl="2" fontAlgn="auto" hangingPunct="1"/>
            <a:r>
              <a:rPr lang="en-US" sz="1000" dirty="0" smtClean="0"/>
              <a:t>const </a:t>
            </a:r>
            <a:r>
              <a:rPr lang="en-US" sz="1000" dirty="0" err="1" smtClean="0"/>
              <a:t>UInt</a:t>
            </a:r>
            <a:r>
              <a:rPr lang="en-US" sz="1000" dirty="0" smtClean="0"/>
              <a:t> g_auiVlcTable8x8Intra[29] = {8,</a:t>
            </a:r>
            <a:r>
              <a:rPr lang="en-US" sz="1000" u="sng" dirty="0" smtClean="0">
                <a:solidFill>
                  <a:srgbClr val="FF0000"/>
                </a:solidFill>
              </a:rPr>
              <a:t>0,0</a:t>
            </a:r>
            <a:r>
              <a:rPr lang="en-US" sz="1000" dirty="0" smtClean="0"/>
              <a:t>,5,5,5,5,5,5,5,6,6,6,6,6,6,6,6,6,6,6,6,6,6,6,6,6,6,3};</a:t>
            </a:r>
          </a:p>
          <a:p>
            <a:pPr lvl="2" fontAlgn="auto" hangingPunct="1"/>
            <a:r>
              <a:rPr lang="en-US" sz="1000" dirty="0" smtClean="0"/>
              <a:t>const </a:t>
            </a:r>
            <a:r>
              <a:rPr lang="en-US" sz="1000" dirty="0" err="1" smtClean="0"/>
              <a:t>UInt</a:t>
            </a:r>
            <a:r>
              <a:rPr lang="en-US" sz="1000" dirty="0" smtClean="0"/>
              <a:t> g_auiVlcTable16x16Intra[29] = {8,</a:t>
            </a:r>
            <a:r>
              <a:rPr lang="en-US" sz="1000" u="sng" dirty="0" smtClean="0">
                <a:solidFill>
                  <a:srgbClr val="FF0000"/>
                </a:solidFill>
              </a:rPr>
              <a:t>0,0,0,0</a:t>
            </a:r>
            <a:r>
              <a:rPr lang="en-US" sz="1000" dirty="0" smtClean="0"/>
              <a:t>,5,5,5,5,5,5,5,5,5,5,5,5,5,1,1,1,1,1,1,1,1,1,1,2};</a:t>
            </a:r>
          </a:p>
          <a:p>
            <a:pPr lvl="2" fontAlgn="auto" hangingPunct="1"/>
            <a:r>
              <a:rPr lang="en-US" sz="1000" dirty="0" smtClean="0"/>
              <a:t>const </a:t>
            </a:r>
            <a:r>
              <a:rPr lang="en-US" sz="1000" dirty="0" err="1" smtClean="0"/>
              <a:t>UInt</a:t>
            </a:r>
            <a:r>
              <a:rPr lang="en-US" sz="1000" dirty="0" smtClean="0"/>
              <a:t> g_auiVlcTable16x16Inter[29] = {8,</a:t>
            </a:r>
            <a:r>
              <a:rPr lang="en-US" sz="1000" u="sng" dirty="0" smtClean="0">
                <a:solidFill>
                  <a:srgbClr val="FF0000"/>
                </a:solidFill>
              </a:rPr>
              <a:t>0</a:t>
            </a:r>
            <a:r>
              <a:rPr lang="en-US" sz="1000" dirty="0" smtClean="0"/>
              <a:t>,1,1,1,1,2,2,2,2,2,2,2,6,6,6,6,6,6,3,3,3,3,3,3,3,3,3,3};</a:t>
            </a:r>
          </a:p>
          <a:p>
            <a:pPr lvl="1"/>
            <a:r>
              <a:rPr lang="en-US" sz="1800" dirty="0" smtClean="0"/>
              <a:t>Replace with truncated unary codes (</a:t>
            </a:r>
            <a:r>
              <a:rPr lang="en-US" sz="1800" dirty="0" smtClean="0"/>
              <a:t>index 14~17).</a:t>
            </a:r>
            <a:endParaRPr lang="en-US" sz="1800" dirty="0" smtClean="0"/>
          </a:p>
          <a:p>
            <a:pPr lvl="2" fontAlgn="auto" hangingPunct="1"/>
            <a:r>
              <a:rPr lang="en-US" sz="1000" dirty="0" smtClean="0"/>
              <a:t>const </a:t>
            </a:r>
            <a:r>
              <a:rPr lang="en-US" sz="1000" dirty="0" err="1" smtClean="0"/>
              <a:t>UInt</a:t>
            </a:r>
            <a:r>
              <a:rPr lang="en-US" sz="1000" dirty="0" smtClean="0"/>
              <a:t> g_auiVlcTable8x8Inter[29] = {8,</a:t>
            </a:r>
            <a:r>
              <a:rPr lang="en-US" sz="1000" u="sng" dirty="0" smtClean="0">
                <a:solidFill>
                  <a:srgbClr val="FF0000"/>
                </a:solidFill>
              </a:rPr>
              <a:t>14,15</a:t>
            </a:r>
            <a:r>
              <a:rPr lang="en-US" sz="1000" dirty="0" smtClean="0"/>
              <a:t>,5,5,5,5,5,5,5,6,6,6,6,6,6,6,6,6,6,6,6,6,6,6,6,6,6,3};</a:t>
            </a:r>
          </a:p>
          <a:p>
            <a:pPr lvl="2" fontAlgn="auto" hangingPunct="1"/>
            <a:r>
              <a:rPr lang="en-US" sz="1000" dirty="0" smtClean="0"/>
              <a:t>const </a:t>
            </a:r>
            <a:r>
              <a:rPr lang="en-US" sz="1000" dirty="0" err="1" smtClean="0"/>
              <a:t>UInt</a:t>
            </a:r>
            <a:r>
              <a:rPr lang="en-US" sz="1000" dirty="0" smtClean="0"/>
              <a:t> g_auiVlcTable8x8Intra[29] = {8,</a:t>
            </a:r>
            <a:r>
              <a:rPr lang="en-US" sz="1000" u="sng" dirty="0" smtClean="0">
                <a:solidFill>
                  <a:srgbClr val="FF0000"/>
                </a:solidFill>
              </a:rPr>
              <a:t>14,15</a:t>
            </a:r>
            <a:r>
              <a:rPr lang="en-US" sz="1000" dirty="0" smtClean="0"/>
              <a:t>,5,5,5,5,5,5,5,6,6,6,6,6,6,6,6,6,6,6,6,6,6,6,6,6,6,3};</a:t>
            </a:r>
          </a:p>
          <a:p>
            <a:pPr lvl="2" fontAlgn="auto" hangingPunct="1"/>
            <a:r>
              <a:rPr lang="en-US" sz="1000" dirty="0" smtClean="0"/>
              <a:t>const </a:t>
            </a:r>
            <a:r>
              <a:rPr lang="en-US" sz="1000" dirty="0" err="1" smtClean="0"/>
              <a:t>UInt</a:t>
            </a:r>
            <a:r>
              <a:rPr lang="en-US" sz="1000" dirty="0" smtClean="0"/>
              <a:t> g_auiVlcTable16x16Intra[29] = {8,</a:t>
            </a:r>
            <a:r>
              <a:rPr lang="en-US" sz="1000" u="sng" dirty="0" smtClean="0">
                <a:solidFill>
                  <a:srgbClr val="FF0000"/>
                </a:solidFill>
              </a:rPr>
              <a:t>14,15,16,17</a:t>
            </a:r>
            <a:r>
              <a:rPr lang="en-US" sz="1000" dirty="0" smtClean="0"/>
              <a:t>,5,5,5,5,5,5,5,5,5,5,5,5,5,1,1,1,1,1,1,1,1,1,1,2};</a:t>
            </a:r>
          </a:p>
          <a:p>
            <a:pPr lvl="2" fontAlgn="auto" hangingPunct="1"/>
            <a:r>
              <a:rPr lang="en-US" sz="1000" dirty="0" smtClean="0"/>
              <a:t>const </a:t>
            </a:r>
            <a:r>
              <a:rPr lang="en-US" sz="1000" dirty="0" err="1" smtClean="0"/>
              <a:t>UInt</a:t>
            </a:r>
            <a:r>
              <a:rPr lang="en-US" sz="1000" dirty="0" smtClean="0"/>
              <a:t> g_auiVlcTable16x16Inter[29] = {8,</a:t>
            </a:r>
            <a:r>
              <a:rPr lang="en-US" sz="1000" u="sng" dirty="0" smtClean="0">
                <a:solidFill>
                  <a:srgbClr val="FF0000"/>
                </a:solidFill>
              </a:rPr>
              <a:t>14</a:t>
            </a:r>
            <a:r>
              <a:rPr lang="en-US" sz="1000" dirty="0" smtClean="0"/>
              <a:t>,1,1,1,1,2,2,2,2,2,2,2,6,6,6,6,6,6,3,3,3,3,3,3,3,3,3,3</a:t>
            </a:r>
            <a:r>
              <a:rPr lang="en-US" sz="1000" dirty="0" smtClean="0"/>
              <a:t>};</a:t>
            </a:r>
          </a:p>
          <a:p>
            <a:pPr lvl="1" fontAlgn="auto" hangingPunct="1"/>
            <a:r>
              <a:rPr lang="en-US" sz="1800" smtClean="0"/>
              <a:t>Alternative implementation</a:t>
            </a:r>
            <a:endParaRPr lang="en-US" sz="1800" dirty="0" smtClean="0"/>
          </a:p>
          <a:p>
            <a:pPr lvl="2" fontAlgn="auto" hangingPunct="1"/>
            <a:r>
              <a:rPr lang="en-US" sz="1000" dirty="0" smtClean="0"/>
              <a:t>Void </a:t>
            </a:r>
            <a:r>
              <a:rPr lang="en-US" sz="1000" dirty="0" err="1" smtClean="0"/>
              <a:t>TEncCavlc</a:t>
            </a:r>
            <a:r>
              <a:rPr lang="en-US" sz="1000" dirty="0" smtClean="0"/>
              <a:t>::</a:t>
            </a:r>
            <a:r>
              <a:rPr lang="en-US" sz="1000" dirty="0" err="1" smtClean="0"/>
              <a:t>xWriteUnaryMaxSymbol</a:t>
            </a:r>
            <a:r>
              <a:rPr lang="en-US" sz="1000" dirty="0" smtClean="0"/>
              <a:t>( </a:t>
            </a:r>
            <a:r>
              <a:rPr lang="en-US" sz="1000" dirty="0" err="1" smtClean="0"/>
              <a:t>UInt</a:t>
            </a:r>
            <a:r>
              <a:rPr lang="en-US" sz="1000" dirty="0" smtClean="0"/>
              <a:t> </a:t>
            </a:r>
            <a:r>
              <a:rPr lang="en-US" sz="1000" dirty="0" err="1" smtClean="0"/>
              <a:t>uiSymbol</a:t>
            </a:r>
            <a:r>
              <a:rPr lang="en-US" sz="1000" dirty="0" smtClean="0"/>
              <a:t>, </a:t>
            </a:r>
            <a:r>
              <a:rPr lang="en-US" sz="1000" dirty="0" err="1" smtClean="0"/>
              <a:t>UInt</a:t>
            </a:r>
            <a:r>
              <a:rPr lang="en-US" sz="1000" dirty="0" smtClean="0"/>
              <a:t> </a:t>
            </a:r>
            <a:r>
              <a:rPr lang="en-US" sz="1000" dirty="0" err="1" smtClean="0"/>
              <a:t>uiMaxSymbol</a:t>
            </a:r>
            <a:r>
              <a:rPr lang="en-US" sz="1000" dirty="0" smtClean="0"/>
              <a:t> </a:t>
            </a:r>
            <a:r>
              <a:rPr lang="en-US" sz="1000" dirty="0" smtClean="0"/>
              <a:t>)</a:t>
            </a:r>
            <a:endParaRPr lang="en-US" sz="1000" dirty="0" smtClean="0"/>
          </a:p>
          <a:p>
            <a:pPr lvl="1"/>
            <a:r>
              <a:rPr lang="en-US" sz="1800" dirty="0" smtClean="0"/>
              <a:t>Savings are marked as yellow.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85904" y="4914900"/>
          <a:ext cx="6737159" cy="1653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9876"/>
                <a:gridCol w="449753"/>
                <a:gridCol w="449753"/>
                <a:gridCol w="449753"/>
                <a:gridCol w="449753"/>
                <a:gridCol w="449753"/>
                <a:gridCol w="449753"/>
                <a:gridCol w="449753"/>
                <a:gridCol w="449753"/>
                <a:gridCol w="449753"/>
                <a:gridCol w="449753"/>
                <a:gridCol w="449753"/>
              </a:tblGrid>
              <a:tr h="27559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codenumber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Bit length VLC-0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Bit length VLC-14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Bit length VLC-15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Bit length VLC-16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Bit length VLC-17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Cross-check by </a:t>
            </a:r>
            <a:r>
              <a:rPr lang="en-US" sz="2400" dirty="0" err="1" smtClean="0"/>
              <a:t>MediaTek</a:t>
            </a:r>
            <a:r>
              <a:rPr lang="en-US" sz="2400" smtClean="0"/>
              <a:t>, JCTVC-F676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5" name="Content Placeholder 6"/>
          <p:cNvGraphicFramePr>
            <a:graphicFrameLocks/>
          </p:cNvGraphicFramePr>
          <p:nvPr/>
        </p:nvGraphicFramePr>
        <p:xfrm>
          <a:off x="3314700" y="1257300"/>
          <a:ext cx="3035300" cy="5305425"/>
        </p:xfrm>
        <a:graphic>
          <a:graphicData uri="http://schemas.openxmlformats.org/drawingml/2006/table">
            <a:tbl>
              <a:tblPr/>
              <a:tblGrid>
                <a:gridCol w="991491"/>
                <a:gridCol w="596111"/>
                <a:gridCol w="723849"/>
                <a:gridCol w="723849"/>
              </a:tblGrid>
              <a:tr h="17145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Low delay (B) LC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-0.5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-0.3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Presented solutions to remove redundancy of run-mode coding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0.1% BD-rate savings observed, no complexity</a:t>
            </a:r>
          </a:p>
          <a:p>
            <a:endParaRPr lang="en-US" sz="2400" dirty="0" smtClean="0"/>
          </a:p>
          <a:p>
            <a:r>
              <a:rPr lang="en-US" sz="2400" dirty="0" smtClean="0"/>
              <a:t>Proposed to adopt in HM4.0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186163</TotalTime>
  <Words>445</Words>
  <Application>Microsoft Office PowerPoint</Application>
  <PresentationFormat>On-screen Show (4:3)</PresentationFormat>
  <Paragraphs>242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Redundancy removal for Run-mode in CAVLC</vt:lpstr>
      <vt:lpstr>Outline</vt:lpstr>
      <vt:lpstr>Introduction</vt:lpstr>
      <vt:lpstr>Proposals</vt:lpstr>
      <vt:lpstr>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6640</cp:revision>
  <dcterms:created xsi:type="dcterms:W3CDTF">2006-02-22T01:05:12Z</dcterms:created>
  <dcterms:modified xsi:type="dcterms:W3CDTF">2011-07-12T03:16:36Z</dcterms:modified>
</cp:coreProperties>
</file>