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491" r:id="rId2"/>
    <p:sldId id="563" r:id="rId3"/>
    <p:sldId id="575" r:id="rId4"/>
    <p:sldId id="576" r:id="rId5"/>
    <p:sldId id="583" r:id="rId6"/>
    <p:sldId id="581" r:id="rId7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00"/>
    <a:srgbClr val="008000"/>
    <a:srgbClr val="3399FF"/>
    <a:srgbClr val="CC99FF"/>
    <a:srgbClr val="99CCFF"/>
    <a:srgbClr val="FF0000"/>
    <a:srgbClr val="FFFF00"/>
    <a:srgbClr val="FF505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788" autoAdjust="0"/>
    <p:restoredTop sz="99685" autoAdjust="0"/>
  </p:normalViewPr>
  <p:slideViewPr>
    <p:cSldViewPr showGuides="1">
      <p:cViewPr>
        <p:scale>
          <a:sx n="160" d="100"/>
          <a:sy n="160" d="100"/>
        </p:scale>
        <p:origin x="-282" y="90"/>
      </p:cViewPr>
      <p:guideLst>
        <p:guide orient="horz" pos="648"/>
        <p:guide pos="511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91" d="100"/>
          <a:sy n="91" d="100"/>
        </p:scale>
        <p:origin x="-2988" y="-96"/>
      </p:cViewPr>
      <p:guideLst>
        <p:guide orient="horz" pos="2928"/>
        <p:guide pos="2160"/>
      </p:guideLst>
    </p:cSldViewPr>
  </p:notesViewPr>
  <p:gridSpacing cx="117043200" cy="117043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5579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1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5579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fld id="{73CA8BF6-B8DE-4898-8B90-B605A25321D7}" type="slidenum">
              <a:rPr lang="zh-CN" altLang="en-US"/>
              <a:pPr/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5579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11" y="4416426"/>
            <a:ext cx="5028579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noProof="0" smtClean="0"/>
              <a:t>Click to edit Master text styles</a:t>
            </a:r>
          </a:p>
          <a:p>
            <a:pPr lvl="1"/>
            <a:r>
              <a:rPr lang="en-US" altLang="zh-CN" noProof="0" smtClean="0"/>
              <a:t>Second level</a:t>
            </a:r>
          </a:p>
          <a:p>
            <a:pPr lvl="2"/>
            <a:r>
              <a:rPr lang="en-US" altLang="zh-CN" noProof="0" smtClean="0"/>
              <a:t>Third level</a:t>
            </a:r>
          </a:p>
          <a:p>
            <a:pPr lvl="3"/>
            <a:r>
              <a:rPr lang="en-US" altLang="zh-CN" noProof="0" smtClean="0"/>
              <a:t>Fourth level</a:t>
            </a:r>
          </a:p>
          <a:p>
            <a:pPr lvl="4"/>
            <a:r>
              <a:rPr lang="en-US" altLang="zh-CN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1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5579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fld id="{D7CC23B3-AD0D-42E2-A4C4-DBBDCD2E29A9}" type="slidenum">
              <a:rPr lang="zh-CN" altLang="en-US"/>
              <a:pPr/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CDB6465-0FA6-4241-8B21-B78AB7A8361D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7B7B3C4-A9A4-4FE8-A58B-0D6E2515E28E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39721D1-369E-4B10-8778-4DA7B45ED087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4881BF4-4D8E-4E49-9530-5AC302F21E6F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-7938"/>
            <a:ext cx="1943100" cy="65611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-7938"/>
            <a:ext cx="5676900" cy="65611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F176DD2-5E33-4792-9848-40D16AFB1F76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F982E88-46E6-4DEE-998E-33C4C29751B1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4CE579A-9188-4B6B-872C-942BD7F848FC}" type="slidenum">
              <a:rPr lang="zh-CN" altLang="en-US"/>
              <a:pPr/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D18D8C6-E203-47DE-974D-B0CE99013057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5127C0B-F711-4117-BE9E-BA45976421D7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EB175AD-D9AD-4C5F-96FF-C7B588E7EC0C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0DFF464-5CC8-4510-93FE-FF9E219407D2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CD8112A-60AA-4D72-934A-0894B2A6A1BB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C20F69A-6EBE-4F27-B870-083C664C885E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DAABF81-370F-42FF-90A9-9B48C9A3140C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FEF9AF9-5419-40F5-927E-4FE8A5C15C14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0C6AF13-F866-4E0C-9EFF-1A994FEA05EC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8FEAAB3-4050-46B9-AD4A-E651531F3A4F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EE98A06-72A4-4167-B1CD-892E65E5C3D0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460C1F5-77BC-4B81-8AC1-3B60217E4E24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55821F1-4224-4437-B432-B07DA2D40F84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55ABA26-E65A-49E3-9EB8-262D07C4CE28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FFB161C-A0D3-4EDC-B8AE-804C12B6E489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-7938"/>
            <a:ext cx="7772400" cy="7016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066800"/>
            <a:ext cx="7772400" cy="5486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</a:p>
        </p:txBody>
      </p:sp>
      <p:sp>
        <p:nvSpPr>
          <p:cNvPr id="8" name="正方形/長方形 7"/>
          <p:cNvSpPr>
            <a:spLocks noChangeArrowheads="1"/>
          </p:cNvSpPr>
          <p:nvPr/>
        </p:nvSpPr>
        <p:spPr bwMode="auto">
          <a:xfrm>
            <a:off x="0" y="6565900"/>
            <a:ext cx="9144000" cy="292100"/>
          </a:xfrm>
          <a:prstGeom prst="rect">
            <a:avLst/>
          </a:prstGeom>
          <a:gradFill rotWithShape="1">
            <a:gsLst>
              <a:gs pos="0">
                <a:srgbClr val="5962A1"/>
              </a:gs>
              <a:gs pos="100000">
                <a:srgbClr val="A4A9CC">
                  <a:alpha val="96001"/>
                </a:srgbClr>
              </a:gs>
            </a:gsLst>
            <a:lin ang="0" scaled="1"/>
          </a:gradFill>
          <a:ln w="25400" algn="ctr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endParaRPr kumimoji="1" lang="ja-JP" altLang="en-US" sz="1800">
              <a:solidFill>
                <a:schemeClr val="bg1"/>
              </a:solidFill>
              <a:ea typeface="ＭＳ Ｐゴシック" pitchFamily="34" charset="-128"/>
            </a:endParaRPr>
          </a:p>
        </p:txBody>
      </p:sp>
      <p:pic>
        <p:nvPicPr>
          <p:cNvPr id="1029" name="図 8" descr="sony_w.png"/>
          <p:cNvPicPr>
            <a:picLocks noChangeAspect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158750" y="6637338"/>
            <a:ext cx="925513" cy="165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40080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bg1"/>
                </a:solidFill>
                <a:ea typeface="SimSun" pitchFamily="2" charset="-122"/>
              </a:defRPr>
            </a:lvl1pPr>
          </a:lstStyle>
          <a:p>
            <a:fld id="{A9A1D5CA-5659-493A-9E04-F816F583DA98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27660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Times New Roman" pitchFamily="18" charset="0"/>
                <a:ea typeface="SimSun" pitchFamily="2" charset="-122"/>
              </a:defRPr>
            </a:lvl1pPr>
          </a:lstStyle>
          <a:p>
            <a:endParaRPr lang="en-US" altLang="zh-CN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21920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Times New Roman" pitchFamily="18" charset="0"/>
                <a:ea typeface="SimSun" pitchFamily="2" charset="-122"/>
              </a:defRPr>
            </a:lvl1pPr>
          </a:lstStyle>
          <a:p>
            <a:fld id="{29ACF251-DFFD-4A73-992C-87662A3DE958}" type="datetime1">
              <a:rPr lang="en-US" smtClean="0"/>
              <a:pPr/>
              <a:t>7/11/2011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accent2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rgbClr val="996633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rgbClr val="CC0066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203718"/>
            <a:ext cx="7772400" cy="1323439"/>
          </a:xfrm>
        </p:spPr>
        <p:txBody>
          <a:bodyPr/>
          <a:lstStyle/>
          <a:p>
            <a:r>
              <a:rPr lang="en-US" b="1" dirty="0" smtClean="0"/>
              <a:t>Redundancy removal for Run-mode in CAVLC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3886200"/>
            <a:ext cx="7086600" cy="1752600"/>
          </a:xfrm>
        </p:spPr>
        <p:txBody>
          <a:bodyPr/>
          <a:lstStyle/>
          <a:p>
            <a:r>
              <a:rPr lang="en-US" dirty="0" smtClean="0"/>
              <a:t>Jun Xu, Ali Tabatabai</a:t>
            </a:r>
          </a:p>
          <a:p>
            <a:r>
              <a:rPr lang="en-US" dirty="0" smtClean="0"/>
              <a:t>SONY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CDB6465-0FA6-4241-8B21-B78AB7A8361D}" type="slidenum">
              <a:rPr lang="zh-CN" altLang="en-US" smtClean="0"/>
              <a:pPr/>
              <a:t>1</a:t>
            </a:fld>
            <a:endParaRPr lang="en-US" altLang="zh-C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600" dirty="0" smtClean="0"/>
              <a:t>Introduction</a:t>
            </a:r>
          </a:p>
          <a:p>
            <a:endParaRPr lang="en-US" sz="3600" dirty="0" smtClean="0"/>
          </a:p>
          <a:p>
            <a:r>
              <a:rPr lang="en-US" sz="3600" dirty="0" smtClean="0"/>
              <a:t>Proposed solutions &amp; results</a:t>
            </a:r>
          </a:p>
          <a:p>
            <a:endParaRPr lang="en-US" sz="3600" dirty="0" smtClean="0"/>
          </a:p>
          <a:p>
            <a:r>
              <a:rPr lang="en-US" sz="3600" dirty="0" smtClean="0"/>
              <a:t>Conclusion</a:t>
            </a:r>
          </a:p>
          <a:p>
            <a:pPr lvl="1"/>
            <a:endParaRPr lang="en-US" sz="3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2</a:t>
            </a:fld>
            <a:endParaRPr lang="en-US" altLang="zh-C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/>
              <a:t>CAVLC for transform coefficients  in HM3.0</a:t>
            </a:r>
          </a:p>
          <a:p>
            <a:pPr lvl="1"/>
            <a:r>
              <a:rPr lang="en-US" sz="2400" dirty="0" smtClean="0"/>
              <a:t>Last non-zero position</a:t>
            </a:r>
          </a:p>
          <a:p>
            <a:pPr lvl="1"/>
            <a:r>
              <a:rPr lang="en-US" sz="2400" dirty="0" smtClean="0">
                <a:solidFill>
                  <a:srgbClr val="FF0000"/>
                </a:solidFill>
              </a:rPr>
              <a:t>Run-mode</a:t>
            </a:r>
            <a:r>
              <a:rPr lang="en-US" sz="2400" dirty="0" smtClean="0"/>
              <a:t>	</a:t>
            </a:r>
          </a:p>
          <a:p>
            <a:pPr lvl="1"/>
            <a:r>
              <a:rPr lang="en-US" sz="2400" dirty="0" smtClean="0"/>
              <a:t>Level-mode</a:t>
            </a:r>
          </a:p>
          <a:p>
            <a:r>
              <a:rPr lang="en-US" sz="2800" dirty="0" smtClean="0"/>
              <a:t>Current HM3.0 technology</a:t>
            </a:r>
          </a:p>
          <a:p>
            <a:pPr lvl="1"/>
            <a:r>
              <a:rPr lang="en-US" sz="2400" dirty="0" smtClean="0"/>
              <a:t>Run-mode employs various VLC </a:t>
            </a:r>
            <a:r>
              <a:rPr lang="en-US" sz="2400" dirty="0" smtClean="0"/>
              <a:t>tables</a:t>
            </a:r>
            <a:endParaRPr lang="en-US" sz="2400" dirty="0" smtClean="0"/>
          </a:p>
          <a:p>
            <a:pPr lvl="1"/>
            <a:r>
              <a:rPr lang="en-US" sz="2400" dirty="0" smtClean="0"/>
              <a:t>Index 0 VLC table is unary-like</a:t>
            </a:r>
          </a:p>
          <a:p>
            <a:pPr lvl="1"/>
            <a:r>
              <a:rPr lang="en-US" sz="2400" dirty="0" smtClean="0"/>
              <a:t>The maximal code number can be derived based on “</a:t>
            </a:r>
            <a:r>
              <a:rPr lang="en-US" sz="2400" dirty="0" err="1" smtClean="0"/>
              <a:t>maxrun</a:t>
            </a:r>
            <a:r>
              <a:rPr lang="en-US" sz="2400" dirty="0" smtClean="0"/>
              <a:t>”.</a:t>
            </a:r>
          </a:p>
          <a:p>
            <a:pPr lvl="2"/>
            <a:r>
              <a:rPr lang="en-US" sz="2000" dirty="0" smtClean="0"/>
              <a:t>Redundancy for unary codes in run-mode for “</a:t>
            </a:r>
            <a:r>
              <a:rPr lang="en-US" sz="2000" dirty="0" err="1" smtClean="0"/>
              <a:t>maxrun</a:t>
            </a:r>
            <a:r>
              <a:rPr lang="en-US" sz="2000" dirty="0" smtClean="0"/>
              <a:t>”.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3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571500" y="5600700"/>
          <a:ext cx="7994466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7966"/>
                <a:gridCol w="698500"/>
                <a:gridCol w="698500"/>
                <a:gridCol w="698500"/>
                <a:gridCol w="698500"/>
                <a:gridCol w="698500"/>
                <a:gridCol w="698500"/>
                <a:gridCol w="698500"/>
                <a:gridCol w="698500"/>
                <a:gridCol w="6985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codenumber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Bit length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9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00100" y="685800"/>
            <a:ext cx="7772400" cy="5486400"/>
          </a:xfrm>
        </p:spPr>
        <p:txBody>
          <a:bodyPr/>
          <a:lstStyle/>
          <a:p>
            <a:r>
              <a:rPr lang="en-US" sz="2400" dirty="0" smtClean="0"/>
              <a:t>Solutions</a:t>
            </a:r>
          </a:p>
          <a:p>
            <a:pPr lvl="1"/>
            <a:r>
              <a:rPr lang="en-US" sz="2000" dirty="0" smtClean="0"/>
              <a:t>Use truncated unary code to replace </a:t>
            </a:r>
            <a:r>
              <a:rPr lang="en-US" sz="2000" dirty="0" smtClean="0"/>
              <a:t>index 0 VLC table</a:t>
            </a:r>
          </a:p>
          <a:p>
            <a:r>
              <a:rPr lang="en-US" sz="2400" dirty="0" smtClean="0"/>
              <a:t>Implementations</a:t>
            </a:r>
          </a:p>
          <a:p>
            <a:pPr lvl="1"/>
            <a:r>
              <a:rPr lang="en-US" sz="2000" dirty="0" smtClean="0"/>
              <a:t>Identify where index 0 VLC table is used</a:t>
            </a:r>
            <a:endParaRPr lang="en-US" sz="2000" dirty="0" smtClean="0"/>
          </a:p>
          <a:p>
            <a:pPr lvl="2" fontAlgn="auto" hangingPunct="1"/>
            <a:r>
              <a:rPr lang="en-US" sz="1000" dirty="0" smtClean="0"/>
              <a:t>const </a:t>
            </a:r>
            <a:r>
              <a:rPr lang="en-US" sz="1000" dirty="0" err="1" smtClean="0"/>
              <a:t>UInt</a:t>
            </a:r>
            <a:r>
              <a:rPr lang="en-US" sz="1000" dirty="0" smtClean="0"/>
              <a:t> g_auiVlcTable8x8Inter[29] = {8,</a:t>
            </a:r>
            <a:r>
              <a:rPr lang="en-US" sz="1000" u="sng" dirty="0" smtClean="0">
                <a:solidFill>
                  <a:srgbClr val="FF0000"/>
                </a:solidFill>
              </a:rPr>
              <a:t>0,0</a:t>
            </a:r>
            <a:r>
              <a:rPr lang="en-US" sz="1000" dirty="0" smtClean="0"/>
              <a:t>,5,5,5,5,5,5,5,6,6,6,6,6,6,6,6,6,6,6,6,6,6,6,6,6,6,3};</a:t>
            </a:r>
          </a:p>
          <a:p>
            <a:pPr lvl="2" fontAlgn="auto" hangingPunct="1"/>
            <a:r>
              <a:rPr lang="en-US" sz="1000" dirty="0" smtClean="0"/>
              <a:t>const </a:t>
            </a:r>
            <a:r>
              <a:rPr lang="en-US" sz="1000" dirty="0" err="1" smtClean="0"/>
              <a:t>UInt</a:t>
            </a:r>
            <a:r>
              <a:rPr lang="en-US" sz="1000" dirty="0" smtClean="0"/>
              <a:t> g_auiVlcTable8x8Intra[29] = {8,</a:t>
            </a:r>
            <a:r>
              <a:rPr lang="en-US" sz="1000" u="sng" dirty="0" smtClean="0">
                <a:solidFill>
                  <a:srgbClr val="FF0000"/>
                </a:solidFill>
              </a:rPr>
              <a:t>0,0</a:t>
            </a:r>
            <a:r>
              <a:rPr lang="en-US" sz="1000" dirty="0" smtClean="0"/>
              <a:t>,5,5,5,5,5,5,5,6,6,6,6,6,6,6,6,6,6,6,6,6,6,6,6,6,6,3};</a:t>
            </a:r>
          </a:p>
          <a:p>
            <a:pPr lvl="2" fontAlgn="auto" hangingPunct="1"/>
            <a:r>
              <a:rPr lang="en-US" sz="1000" dirty="0" smtClean="0"/>
              <a:t>const </a:t>
            </a:r>
            <a:r>
              <a:rPr lang="en-US" sz="1000" dirty="0" err="1" smtClean="0"/>
              <a:t>UInt</a:t>
            </a:r>
            <a:r>
              <a:rPr lang="en-US" sz="1000" dirty="0" smtClean="0"/>
              <a:t> g_auiVlcTable16x16Intra[29] = {8,</a:t>
            </a:r>
            <a:r>
              <a:rPr lang="en-US" sz="1000" u="sng" dirty="0" smtClean="0">
                <a:solidFill>
                  <a:srgbClr val="FF0000"/>
                </a:solidFill>
              </a:rPr>
              <a:t>0,0,0,0</a:t>
            </a:r>
            <a:r>
              <a:rPr lang="en-US" sz="1000" dirty="0" smtClean="0"/>
              <a:t>,5,5,5,5,5,5,5,5,5,5,5,5,5,1,1,1,1,1,1,1,1,1,1,2};</a:t>
            </a:r>
          </a:p>
          <a:p>
            <a:pPr lvl="2" fontAlgn="auto" hangingPunct="1"/>
            <a:r>
              <a:rPr lang="en-US" sz="1000" dirty="0" smtClean="0"/>
              <a:t>const </a:t>
            </a:r>
            <a:r>
              <a:rPr lang="en-US" sz="1000" dirty="0" err="1" smtClean="0"/>
              <a:t>UInt</a:t>
            </a:r>
            <a:r>
              <a:rPr lang="en-US" sz="1000" dirty="0" smtClean="0"/>
              <a:t> g_auiVlcTable16x16Inter[29] = {8,</a:t>
            </a:r>
            <a:r>
              <a:rPr lang="en-US" sz="1000" u="sng" dirty="0" smtClean="0">
                <a:solidFill>
                  <a:srgbClr val="FF0000"/>
                </a:solidFill>
              </a:rPr>
              <a:t>0</a:t>
            </a:r>
            <a:r>
              <a:rPr lang="en-US" sz="1000" dirty="0" smtClean="0"/>
              <a:t>,1,1,1,1,2,2,2,2,2,2,2,6,6,6,6,6,6,3,3,3,3,3,3,3,3,3,3};</a:t>
            </a:r>
          </a:p>
          <a:p>
            <a:pPr lvl="1"/>
            <a:r>
              <a:rPr lang="en-US" sz="1800" dirty="0" smtClean="0"/>
              <a:t>Replace with truncated unary codes (</a:t>
            </a:r>
            <a:r>
              <a:rPr lang="en-US" sz="1800" dirty="0" smtClean="0"/>
              <a:t>index 14~17).</a:t>
            </a:r>
            <a:endParaRPr lang="en-US" sz="1800" dirty="0" smtClean="0"/>
          </a:p>
          <a:p>
            <a:pPr lvl="2" fontAlgn="auto" hangingPunct="1"/>
            <a:r>
              <a:rPr lang="en-US" sz="1000" dirty="0" smtClean="0"/>
              <a:t>const </a:t>
            </a:r>
            <a:r>
              <a:rPr lang="en-US" sz="1000" dirty="0" err="1" smtClean="0"/>
              <a:t>UInt</a:t>
            </a:r>
            <a:r>
              <a:rPr lang="en-US" sz="1000" dirty="0" smtClean="0"/>
              <a:t> g_auiVlcTable8x8Inter[29] = {8,</a:t>
            </a:r>
            <a:r>
              <a:rPr lang="en-US" sz="1000" u="sng" dirty="0" smtClean="0">
                <a:solidFill>
                  <a:srgbClr val="FF0000"/>
                </a:solidFill>
              </a:rPr>
              <a:t>14,15</a:t>
            </a:r>
            <a:r>
              <a:rPr lang="en-US" sz="1000" dirty="0" smtClean="0"/>
              <a:t>,5,5,5,5,5,5,5,6,6,6,6,6,6,6,6,6,6,6,6,6,6,6,6,6,6,3};</a:t>
            </a:r>
          </a:p>
          <a:p>
            <a:pPr lvl="2" fontAlgn="auto" hangingPunct="1"/>
            <a:r>
              <a:rPr lang="en-US" sz="1000" dirty="0" smtClean="0"/>
              <a:t>const </a:t>
            </a:r>
            <a:r>
              <a:rPr lang="en-US" sz="1000" dirty="0" err="1" smtClean="0"/>
              <a:t>UInt</a:t>
            </a:r>
            <a:r>
              <a:rPr lang="en-US" sz="1000" dirty="0" smtClean="0"/>
              <a:t> g_auiVlcTable8x8Intra[29] = {8,</a:t>
            </a:r>
            <a:r>
              <a:rPr lang="en-US" sz="1000" u="sng" dirty="0" smtClean="0">
                <a:solidFill>
                  <a:srgbClr val="FF0000"/>
                </a:solidFill>
              </a:rPr>
              <a:t>14,15</a:t>
            </a:r>
            <a:r>
              <a:rPr lang="en-US" sz="1000" dirty="0" smtClean="0"/>
              <a:t>,5,5,5,5,5,5,5,6,6,6,6,6,6,6,6,6,6,6,6,6,6,6,6,6,6,3};</a:t>
            </a:r>
          </a:p>
          <a:p>
            <a:pPr lvl="2" fontAlgn="auto" hangingPunct="1"/>
            <a:r>
              <a:rPr lang="en-US" sz="1000" dirty="0" smtClean="0"/>
              <a:t>const </a:t>
            </a:r>
            <a:r>
              <a:rPr lang="en-US" sz="1000" dirty="0" err="1" smtClean="0"/>
              <a:t>UInt</a:t>
            </a:r>
            <a:r>
              <a:rPr lang="en-US" sz="1000" dirty="0" smtClean="0"/>
              <a:t> g_auiVlcTable16x16Intra[29] = {8,</a:t>
            </a:r>
            <a:r>
              <a:rPr lang="en-US" sz="1000" u="sng" dirty="0" smtClean="0">
                <a:solidFill>
                  <a:srgbClr val="FF0000"/>
                </a:solidFill>
              </a:rPr>
              <a:t>14,15,16,17</a:t>
            </a:r>
            <a:r>
              <a:rPr lang="en-US" sz="1000" dirty="0" smtClean="0"/>
              <a:t>,5,5,5,5,5,5,5,5,5,5,5,5,5,1,1,1,1,1,1,1,1,1,1,2};</a:t>
            </a:r>
          </a:p>
          <a:p>
            <a:pPr lvl="2" fontAlgn="auto" hangingPunct="1"/>
            <a:r>
              <a:rPr lang="en-US" sz="1000" dirty="0" smtClean="0"/>
              <a:t>const </a:t>
            </a:r>
            <a:r>
              <a:rPr lang="en-US" sz="1000" dirty="0" err="1" smtClean="0"/>
              <a:t>UInt</a:t>
            </a:r>
            <a:r>
              <a:rPr lang="en-US" sz="1000" dirty="0" smtClean="0"/>
              <a:t> g_auiVlcTable16x16Inter[29] = {8,</a:t>
            </a:r>
            <a:r>
              <a:rPr lang="en-US" sz="1000" u="sng" dirty="0" smtClean="0">
                <a:solidFill>
                  <a:srgbClr val="FF0000"/>
                </a:solidFill>
              </a:rPr>
              <a:t>14</a:t>
            </a:r>
            <a:r>
              <a:rPr lang="en-US" sz="1000" dirty="0" smtClean="0"/>
              <a:t>,1,1,1,1,2,2,2,2,2,2,2,6,6,6,6,6,6,3,3,3,3,3,3,3,3,3,3</a:t>
            </a:r>
            <a:r>
              <a:rPr lang="en-US" sz="1000" dirty="0" smtClean="0"/>
              <a:t>};</a:t>
            </a:r>
          </a:p>
          <a:p>
            <a:pPr lvl="1" fontAlgn="auto" hangingPunct="1"/>
            <a:r>
              <a:rPr lang="en-US" sz="1800" smtClean="0"/>
              <a:t>Alternative implementation</a:t>
            </a:r>
            <a:endParaRPr lang="en-US" sz="1800" dirty="0" smtClean="0"/>
          </a:p>
          <a:p>
            <a:pPr lvl="2" fontAlgn="auto" hangingPunct="1"/>
            <a:r>
              <a:rPr lang="en-US" sz="1000" dirty="0" smtClean="0"/>
              <a:t>Void </a:t>
            </a:r>
            <a:r>
              <a:rPr lang="en-US" sz="1000" dirty="0" err="1" smtClean="0"/>
              <a:t>TEncCavlc</a:t>
            </a:r>
            <a:r>
              <a:rPr lang="en-US" sz="1000" dirty="0" smtClean="0"/>
              <a:t>::</a:t>
            </a:r>
            <a:r>
              <a:rPr lang="en-US" sz="1000" dirty="0" err="1" smtClean="0"/>
              <a:t>xWriteUnaryMaxSymbol</a:t>
            </a:r>
            <a:r>
              <a:rPr lang="en-US" sz="1000" dirty="0" smtClean="0"/>
              <a:t>( </a:t>
            </a:r>
            <a:r>
              <a:rPr lang="en-US" sz="1000" dirty="0" err="1" smtClean="0"/>
              <a:t>UInt</a:t>
            </a:r>
            <a:r>
              <a:rPr lang="en-US" sz="1000" dirty="0" smtClean="0"/>
              <a:t> </a:t>
            </a:r>
            <a:r>
              <a:rPr lang="en-US" sz="1000" dirty="0" err="1" smtClean="0"/>
              <a:t>uiSymbol</a:t>
            </a:r>
            <a:r>
              <a:rPr lang="en-US" sz="1000" dirty="0" smtClean="0"/>
              <a:t>, </a:t>
            </a:r>
            <a:r>
              <a:rPr lang="en-US" sz="1000" dirty="0" err="1" smtClean="0"/>
              <a:t>UInt</a:t>
            </a:r>
            <a:r>
              <a:rPr lang="en-US" sz="1000" dirty="0" smtClean="0"/>
              <a:t> </a:t>
            </a:r>
            <a:r>
              <a:rPr lang="en-US" sz="1000" dirty="0" err="1" smtClean="0"/>
              <a:t>uiMaxSymbol</a:t>
            </a:r>
            <a:r>
              <a:rPr lang="en-US" sz="1000" dirty="0" smtClean="0"/>
              <a:t> </a:t>
            </a:r>
            <a:r>
              <a:rPr lang="en-US" sz="1000" dirty="0" smtClean="0"/>
              <a:t>)</a:t>
            </a:r>
            <a:endParaRPr lang="en-US" sz="1000" dirty="0" smtClean="0"/>
          </a:p>
          <a:p>
            <a:pPr lvl="1"/>
            <a:r>
              <a:rPr lang="en-US" sz="1800" dirty="0" smtClean="0"/>
              <a:t>Savings are marked as yellow.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4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485904" y="4914900"/>
          <a:ext cx="6737159" cy="16535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89876"/>
                <a:gridCol w="449753"/>
                <a:gridCol w="449753"/>
                <a:gridCol w="449753"/>
                <a:gridCol w="449753"/>
                <a:gridCol w="449753"/>
                <a:gridCol w="449753"/>
                <a:gridCol w="449753"/>
                <a:gridCol w="449753"/>
                <a:gridCol w="449753"/>
                <a:gridCol w="449753"/>
                <a:gridCol w="449753"/>
              </a:tblGrid>
              <a:tr h="275590">
                <a:tc>
                  <a:txBody>
                    <a:bodyPr/>
                    <a:lstStyle/>
                    <a:p>
                      <a:r>
                        <a:rPr lang="en-US" sz="1200" dirty="0" err="1" smtClean="0"/>
                        <a:t>codenumber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0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2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3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4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5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6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7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8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9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10</a:t>
                      </a:r>
                      <a:endParaRPr lang="en-US" sz="1200" dirty="0"/>
                    </a:p>
                  </a:txBody>
                  <a:tcPr/>
                </a:tc>
              </a:tr>
              <a:tr h="275590"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Bit length VLC-0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2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3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4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5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6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7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9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9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11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11</a:t>
                      </a:r>
                      <a:endParaRPr lang="en-US" sz="1200" dirty="0"/>
                    </a:p>
                  </a:txBody>
                  <a:tcPr/>
                </a:tc>
              </a:tr>
              <a:tr h="27559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 smtClean="0"/>
                        <a:t>Bit length VLC-14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2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3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4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4</a:t>
                      </a:r>
                      <a:endParaRPr lang="en-US" sz="1200" dirty="0"/>
                    </a:p>
                  </a:txBody>
                  <a:tcP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</a:tr>
              <a:tr h="27559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 smtClean="0"/>
                        <a:t>Bit length VLC-15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2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3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4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5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6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6</a:t>
                      </a:r>
                      <a:endParaRPr lang="en-US" sz="1200" dirty="0"/>
                    </a:p>
                  </a:txBody>
                  <a:tcP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</a:tr>
              <a:tr h="27559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 smtClean="0"/>
                        <a:t>Bit length VLC-16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2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3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4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5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6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7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8</a:t>
                      </a:r>
                      <a:endParaRPr lang="en-US" sz="1200" dirty="0"/>
                    </a:p>
                  </a:txBody>
                  <a:tcP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8</a:t>
                      </a:r>
                      <a:endParaRPr lang="en-US" sz="1200" dirty="0"/>
                    </a:p>
                  </a:txBody>
                  <a:tcP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-</a:t>
                      </a:r>
                      <a:endParaRPr lang="en-US" sz="1200" dirty="0"/>
                    </a:p>
                  </a:txBody>
                  <a:tcPr/>
                </a:tc>
              </a:tr>
              <a:tr h="27559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 smtClean="0"/>
                        <a:t>Bit length VLC-17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2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3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4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5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6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7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8</a:t>
                      </a:r>
                      <a:endParaRPr lang="en-US" sz="1200" dirty="0"/>
                    </a:p>
                  </a:txBody>
                  <a:tcP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9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10</a:t>
                      </a:r>
                      <a:endParaRPr lang="en-US" sz="1200" dirty="0"/>
                    </a:p>
                  </a:txBody>
                  <a:tcP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10</a:t>
                      </a:r>
                      <a:endParaRPr lang="en-US" sz="1200" dirty="0"/>
                    </a:p>
                  </a:txBody>
                  <a:tcPr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00100"/>
            <a:ext cx="7772400" cy="5486400"/>
          </a:xfrm>
        </p:spPr>
        <p:txBody>
          <a:bodyPr/>
          <a:lstStyle/>
          <a:p>
            <a:r>
              <a:rPr lang="en-US" sz="2400" dirty="0" smtClean="0"/>
              <a:t>Cross-check by </a:t>
            </a:r>
            <a:r>
              <a:rPr lang="en-US" sz="2400" dirty="0" err="1" smtClean="0"/>
              <a:t>MediaTek</a:t>
            </a:r>
            <a:r>
              <a:rPr lang="en-US" sz="2400" smtClean="0"/>
              <a:t>, JCTVC-F676</a:t>
            </a:r>
            <a:endParaRPr lang="en-US" sz="2400" dirty="0" smtClean="0"/>
          </a:p>
          <a:p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5</a:t>
            </a:fld>
            <a:endParaRPr lang="en-US" altLang="zh-CN" dirty="0"/>
          </a:p>
        </p:txBody>
      </p:sp>
      <p:graphicFrame>
        <p:nvGraphicFramePr>
          <p:cNvPr id="5" name="Content Placeholder 6"/>
          <p:cNvGraphicFramePr>
            <a:graphicFrameLocks/>
          </p:cNvGraphicFramePr>
          <p:nvPr/>
        </p:nvGraphicFramePr>
        <p:xfrm>
          <a:off x="3314700" y="1257300"/>
          <a:ext cx="3035300" cy="5305425"/>
        </p:xfrm>
        <a:graphic>
          <a:graphicData uri="http://schemas.openxmlformats.org/drawingml/2006/table">
            <a:tbl>
              <a:tblPr/>
              <a:tblGrid>
                <a:gridCol w="991491"/>
                <a:gridCol w="596111"/>
                <a:gridCol w="723849"/>
                <a:gridCol w="723849"/>
              </a:tblGrid>
              <a:tr h="171450"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Arial"/>
                          <a:ea typeface="Times New Roman"/>
                          <a:cs typeface="Times New Roman"/>
                        </a:rPr>
                        <a:t>All intra LC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A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B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C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D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E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Overall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Enc Time[%]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101%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Dec Time[%]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102%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450"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Random access LC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A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-0.3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0.2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B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C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-0.2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D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-0.2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E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Overall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Enc Time[%]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100%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Dec Time[%]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101%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Low delay (B) LC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A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B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-0.2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C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-0.2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-0.3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D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-0.2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Class E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0.1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-0.5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Overall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0.0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Arial"/>
                          <a:ea typeface="Times New Roman"/>
                          <a:cs typeface="Times New Roman"/>
                        </a:rPr>
                        <a:t>-0.3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Enc Time[%]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100%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Arial"/>
                          <a:ea typeface="Times New Roman"/>
                          <a:cs typeface="Times New Roman"/>
                        </a:rPr>
                        <a:t>Dec Time[%]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Arial"/>
                          <a:ea typeface="Times New Roman"/>
                          <a:cs typeface="Times New Roman"/>
                        </a:rPr>
                        <a:t>101%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28700"/>
            <a:ext cx="8343900" cy="5257800"/>
          </a:xfrm>
        </p:spPr>
        <p:txBody>
          <a:bodyPr/>
          <a:lstStyle/>
          <a:p>
            <a:r>
              <a:rPr lang="en-US" sz="2400" dirty="0" smtClean="0"/>
              <a:t>Presented solutions to remove redundancy of run-mode coding</a:t>
            </a:r>
          </a:p>
          <a:p>
            <a:pPr>
              <a:buNone/>
            </a:pPr>
            <a:endParaRPr lang="en-US" sz="2400" dirty="0" smtClean="0"/>
          </a:p>
          <a:p>
            <a:r>
              <a:rPr lang="en-US" sz="2400" dirty="0" smtClean="0"/>
              <a:t>0.1% BD-rate savings observed, no complexity</a:t>
            </a:r>
          </a:p>
          <a:p>
            <a:endParaRPr lang="en-US" sz="2400" dirty="0" smtClean="0"/>
          </a:p>
          <a:p>
            <a:r>
              <a:rPr lang="en-US" sz="2400" dirty="0" smtClean="0"/>
              <a:t>Proposed to adopt in HM4.0</a:t>
            </a:r>
          </a:p>
          <a:p>
            <a:pPr marL="342900" lvl="1" indent="-342900">
              <a:buNone/>
            </a:pPr>
            <a:endParaRPr lang="en-US" sz="20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6</a:t>
            </a:fld>
            <a:endParaRPr lang="en-US" altLang="zh-C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Times New Roman"/>
      </a:majorFont>
      <a:minorFont>
        <a:latin typeface="Tahoma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186163</TotalTime>
  <Words>445</Words>
  <Application>Microsoft Office PowerPoint</Application>
  <PresentationFormat>On-screen Show (4:3)</PresentationFormat>
  <Paragraphs>242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Default Design</vt:lpstr>
      <vt:lpstr>Redundancy removal for Run-mode in CAVLC</vt:lpstr>
      <vt:lpstr>Outline</vt:lpstr>
      <vt:lpstr>Introduction</vt:lpstr>
      <vt:lpstr>Proposals</vt:lpstr>
      <vt:lpstr>Results</vt:lpstr>
      <vt:lpstr>Conclusion</vt:lpstr>
    </vt:vector>
  </TitlesOfParts>
  <Company>Sony Electronics, Inc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Mohammad Gharavi</dc:creator>
  <cp:lastModifiedBy>Jun Xu</cp:lastModifiedBy>
  <cp:revision>6640</cp:revision>
  <dcterms:created xsi:type="dcterms:W3CDTF">2006-02-22T01:05:12Z</dcterms:created>
  <dcterms:modified xsi:type="dcterms:W3CDTF">2011-07-12T03:16:36Z</dcterms:modified>
</cp:coreProperties>
</file>