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4" r:id="rId3"/>
    <p:sldId id="275" r:id="rId4"/>
    <p:sldId id="276" r:id="rId5"/>
    <p:sldId id="277" r:id="rId6"/>
    <p:sldId id="267" r:id="rId7"/>
  </p:sldIdLst>
  <p:sldSz cx="9144000" cy="6858000" type="screen4x3"/>
  <p:notesSz cx="7102475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2011-07-17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2400" b="1" dirty="0" smtClean="0"/>
              <a:t>JCTVC-F252: Block-size and pixel position independent boundary smoothing for non-directional Intra prediction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500166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Elena </a:t>
            </a:r>
            <a:r>
              <a:rPr kumimoji="0" lang="en-US" altLang="ko-KR" sz="1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Alshina</a:t>
            </a: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en-US" altLang="ko-KR" sz="1400" dirty="0" smtClean="0">
                <a:latin typeface="+mj-lt"/>
                <a:ea typeface="+mj-ea"/>
                <a:cs typeface="+mj-cs"/>
              </a:rPr>
              <a:t>Alexander </a:t>
            </a:r>
            <a:r>
              <a:rPr lang="en-US" altLang="ko-KR" sz="1400" dirty="0" err="1" smtClean="0">
                <a:latin typeface="+mj-lt"/>
                <a:ea typeface="+mj-ea"/>
                <a:cs typeface="+mj-cs"/>
              </a:rPr>
              <a:t>Alshin</a:t>
            </a:r>
            <a:endParaRPr lang="en-US" altLang="ko-KR" sz="14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Samsung Electronics Ltd</a:t>
            </a:r>
            <a:endParaRPr kumimoji="0" lang="ko-KR" altLang="en-US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Boundary smoothing is applied in HM3.0 for non-directional prediction</a:t>
            </a:r>
          </a:p>
          <a:p>
            <a:r>
              <a:rPr lang="en-US" altLang="ko-KR" dirty="0" smtClean="0"/>
              <a:t>Pros</a:t>
            </a:r>
          </a:p>
          <a:p>
            <a:pPr lvl="1"/>
            <a:r>
              <a:rPr lang="en-US" altLang="ko-KR" dirty="0" smtClean="0"/>
              <a:t>Overall gain from this tool is 0.1%</a:t>
            </a:r>
          </a:p>
          <a:p>
            <a:pPr lvl="1"/>
            <a:r>
              <a:rPr lang="en-US" altLang="ko-KR" dirty="0" smtClean="0"/>
              <a:t>Was noticed that boundary smoothing is beneficial for block artifacts illumination</a:t>
            </a:r>
          </a:p>
          <a:p>
            <a:r>
              <a:rPr lang="en-US" altLang="ko-KR" dirty="0" smtClean="0"/>
              <a:t>Cons</a:t>
            </a:r>
          </a:p>
          <a:p>
            <a:pPr lvl="1"/>
            <a:r>
              <a:rPr lang="en-US" altLang="ko-KR" dirty="0" smtClean="0"/>
              <a:t>Smoothing filter depends on PU size</a:t>
            </a:r>
          </a:p>
          <a:p>
            <a:pPr lvl="1"/>
            <a:r>
              <a:rPr lang="en-US" altLang="ko-KR" dirty="0" smtClean="0"/>
              <a:t>Smoothing filter depends on pixel position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JCTVC-F252: Block-size and pixel position independent boundary smoothing for non-directional Intra prediction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changes:</a:t>
            </a:r>
            <a:endParaRPr lang="ko-KR" alt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715936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143380"/>
            <a:ext cx="3590925" cy="1362075"/>
          </a:xfrm>
          <a:prstGeom prst="rect">
            <a:avLst/>
          </a:prstGeom>
          <a:noFill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143380"/>
            <a:ext cx="3857625" cy="1438275"/>
          </a:xfrm>
          <a:prstGeom prst="rect">
            <a:avLst/>
          </a:prstGeom>
          <a:noFill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643570" y="3929066"/>
            <a:ext cx="1714512" cy="2071702"/>
          </a:xfrm>
          <a:prstGeom prst="ellipse">
            <a:avLst/>
          </a:prstGeom>
          <a:solidFill>
            <a:schemeClr val="accent1">
              <a:alpha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1472" y="6000768"/>
            <a:ext cx="742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Mult</a:t>
            </a:r>
            <a:r>
              <a:rPr lang="en-US" altLang="ko-KR" dirty="0" smtClean="0"/>
              <a:t>-free implementation:     </a:t>
            </a:r>
            <a:r>
              <a:rPr lang="en-US" altLang="ko-KR" dirty="0" err="1" smtClean="0"/>
              <a:t>y</a:t>
            </a:r>
            <a:r>
              <a:rPr lang="en-US" altLang="ko-KR" baseline="-25000" dirty="0" err="1" smtClean="0"/>
              <a:t>i,j</a:t>
            </a:r>
            <a:r>
              <a:rPr lang="en-US" altLang="ko-KR" dirty="0" smtClean="0"/>
              <a:t> = (y</a:t>
            </a:r>
            <a:r>
              <a:rPr lang="en-US" altLang="ko-KR" baseline="-25000" dirty="0" smtClean="0"/>
              <a:t>i,j-1</a:t>
            </a:r>
            <a:r>
              <a:rPr lang="en-US" altLang="ko-KR" dirty="0" smtClean="0"/>
              <a:t> + y</a:t>
            </a:r>
            <a:r>
              <a:rPr lang="en-US" altLang="ko-KR" baseline="-25000" dirty="0" smtClean="0"/>
              <a:t>i-1,j </a:t>
            </a:r>
            <a:r>
              <a:rPr lang="en-US" altLang="ko-KR" dirty="0" smtClean="0"/>
              <a:t>+(</a:t>
            </a:r>
            <a:r>
              <a:rPr lang="en-US" altLang="ko-KR" dirty="0" err="1" smtClean="0"/>
              <a:t>y</a:t>
            </a:r>
            <a:r>
              <a:rPr lang="en-US" altLang="ko-KR" baseline="-25000" dirty="0" err="1" smtClean="0"/>
              <a:t>i,j</a:t>
            </a:r>
            <a:r>
              <a:rPr lang="en-US" altLang="ko-KR" dirty="0" smtClean="0"/>
              <a:t>&lt;&lt;1)+1) &gt;&gt;1;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JCTVC-F252: Block-size and pixel position independent boundary smoothing for non-directional Intra prediction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WD text: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19200"/>
            <a:ext cx="8579296" cy="4946104"/>
          </a:xfrm>
        </p:spPr>
        <p:txBody>
          <a:bodyPr>
            <a:normAutofit lnSpcReduction="10000"/>
          </a:bodyPr>
          <a:lstStyle/>
          <a:p>
            <a:pPr marL="0" lvl="0" indent="0" hangingPunct="0">
              <a:buNone/>
            </a:pPr>
            <a:r>
              <a:rPr lang="en-GB" sz="2000" dirty="0" smtClean="0"/>
              <a:t>If </a:t>
            </a:r>
            <a:r>
              <a:rPr lang="en-GB" sz="2000" dirty="0" err="1"/>
              <a:t>nS</a:t>
            </a:r>
            <a:r>
              <a:rPr lang="en-GB" sz="2000" dirty="0"/>
              <a:t> is equal to 4, the prediction samples </a:t>
            </a:r>
            <a:r>
              <a:rPr lang="en-GB" sz="2000" dirty="0" err="1"/>
              <a:t>predSamples</a:t>
            </a:r>
            <a:r>
              <a:rPr lang="en-GB" sz="2000" dirty="0"/>
              <a:t>[ x,</a:t>
            </a:r>
            <a:r>
              <a:rPr lang="en-US" sz="2000" dirty="0"/>
              <a:t> y ] are derived as</a:t>
            </a:r>
          </a:p>
          <a:p>
            <a:pPr marL="0" indent="0" algn="ctr" hangingPunct="0">
              <a:buNone/>
            </a:pPr>
            <a:r>
              <a:rPr lang="en-US" sz="2000" i="1" dirty="0" smtClean="0">
                <a:solidFill>
                  <a:srgbClr val="7030A0"/>
                </a:solidFill>
              </a:rPr>
              <a:t>4 lines</a:t>
            </a:r>
            <a:endParaRPr lang="en-US" sz="2000" i="1" dirty="0">
              <a:solidFill>
                <a:srgbClr val="7030A0"/>
              </a:solidFill>
            </a:endParaRPr>
          </a:p>
          <a:p>
            <a:pPr marL="0" lvl="0" indent="0" hangingPunct="0">
              <a:buNone/>
            </a:pPr>
            <a:r>
              <a:rPr lang="en-GB" sz="2000" dirty="0"/>
              <a:t>Otherwise, if </a:t>
            </a:r>
            <a:r>
              <a:rPr lang="en-GB" sz="2000" dirty="0" err="1"/>
              <a:t>nS</a:t>
            </a:r>
            <a:r>
              <a:rPr lang="en-GB" sz="2000" dirty="0"/>
              <a:t> is equal to 8, the prediction samples </a:t>
            </a:r>
            <a:r>
              <a:rPr lang="en-GB" sz="2000" dirty="0" err="1"/>
              <a:t>predSamples</a:t>
            </a:r>
            <a:r>
              <a:rPr lang="en-GB" sz="2000" dirty="0"/>
              <a:t>[ x, y ] are derived as</a:t>
            </a:r>
            <a:endParaRPr lang="en-US" sz="2000" dirty="0"/>
          </a:p>
          <a:p>
            <a:pPr marL="0" indent="0" algn="ctr" hangingPunct="0">
              <a:buNone/>
            </a:pPr>
            <a:r>
              <a:rPr lang="en-US" sz="2000" i="1" dirty="0">
                <a:solidFill>
                  <a:srgbClr val="7030A0"/>
                </a:solidFill>
              </a:rPr>
              <a:t>4 lines</a:t>
            </a:r>
          </a:p>
          <a:p>
            <a:pPr marL="0" lvl="0" indent="0" hangingPunct="0">
              <a:buNone/>
            </a:pPr>
            <a:r>
              <a:rPr lang="en-GB" sz="2000" dirty="0" smtClean="0"/>
              <a:t>Otherwise</a:t>
            </a:r>
            <a:r>
              <a:rPr lang="en-GB" sz="2000" dirty="0"/>
              <a:t>, if </a:t>
            </a:r>
            <a:r>
              <a:rPr lang="en-GB" sz="2000" dirty="0" err="1"/>
              <a:t>nS</a:t>
            </a:r>
            <a:r>
              <a:rPr lang="en-GB" sz="2000" dirty="0"/>
              <a:t> is equal to 16, the prediction samples </a:t>
            </a:r>
            <a:r>
              <a:rPr lang="en-GB" sz="2000" dirty="0" err="1"/>
              <a:t>predSamples</a:t>
            </a:r>
            <a:r>
              <a:rPr lang="en-GB" sz="2000" dirty="0"/>
              <a:t>[ x, y ] are derived as</a:t>
            </a:r>
            <a:endParaRPr lang="en-US" sz="2000" dirty="0"/>
          </a:p>
          <a:p>
            <a:pPr marL="0" indent="0" algn="ctr" hangingPunct="0">
              <a:buNone/>
            </a:pPr>
            <a:r>
              <a:rPr lang="en-US" sz="2000" i="1" dirty="0">
                <a:solidFill>
                  <a:srgbClr val="7030A0"/>
                </a:solidFill>
              </a:rPr>
              <a:t>4 lines</a:t>
            </a:r>
          </a:p>
          <a:p>
            <a:pPr marL="0" indent="0" hangingPunct="0">
              <a:buNone/>
            </a:pPr>
            <a:endParaRPr lang="en-US" sz="2000" dirty="0" smtClean="0"/>
          </a:p>
          <a:p>
            <a:pPr marL="0" indent="0" hangingPunct="0">
              <a:buNone/>
            </a:pPr>
            <a:endParaRPr lang="en-US" sz="2000" dirty="0"/>
          </a:p>
          <a:p>
            <a:pPr marL="0" indent="0" hangingPunct="0">
              <a:buNone/>
            </a:pPr>
            <a:r>
              <a:rPr lang="en-US" sz="2000" dirty="0" err="1" smtClean="0"/>
              <a:t>predSamples</a:t>
            </a:r>
            <a:r>
              <a:rPr lang="en-US" sz="2000" dirty="0"/>
              <a:t>[ 0, 0 ] = ( p[ -1, 0 ] + (</a:t>
            </a:r>
            <a:r>
              <a:rPr lang="en-US" sz="2000" dirty="0" err="1"/>
              <a:t>DCVal</a:t>
            </a:r>
            <a:r>
              <a:rPr lang="en-US" sz="2000" dirty="0"/>
              <a:t> &lt;&lt;1)+  p[ 0, -1 ] + 2 ) &gt;&gt; </a:t>
            </a:r>
            <a:r>
              <a:rPr lang="en-US" sz="2000" dirty="0" smtClean="0"/>
              <a:t>2	                </a:t>
            </a:r>
          </a:p>
          <a:p>
            <a:pPr marL="0" indent="0" hangingPunct="0">
              <a:buNone/>
            </a:pPr>
            <a:r>
              <a:rPr lang="en-US" sz="2000" dirty="0" err="1" smtClean="0"/>
              <a:t>predSamples</a:t>
            </a:r>
            <a:r>
              <a:rPr lang="en-US" sz="2000" dirty="0" smtClean="0"/>
              <a:t>[ x, 0 ] = ( p[ x, -1 ] + (</a:t>
            </a:r>
            <a:r>
              <a:rPr lang="en-US" sz="2000" dirty="0" err="1" smtClean="0"/>
              <a:t>DCVal</a:t>
            </a:r>
            <a:r>
              <a:rPr lang="en-US" sz="2000" dirty="0" smtClean="0"/>
              <a:t>&lt;&lt;1)+ </a:t>
            </a:r>
            <a:r>
              <a:rPr lang="en-US" sz="2000" dirty="0" err="1" smtClean="0"/>
              <a:t>DCVal</a:t>
            </a:r>
            <a:r>
              <a:rPr lang="en-US" sz="2000" dirty="0" smtClean="0"/>
              <a:t>  + 2 ) &gt;&gt; 2,           </a:t>
            </a:r>
            <a:r>
              <a:rPr lang="en-US" sz="2000" i="1" dirty="0" smtClean="0">
                <a:solidFill>
                  <a:srgbClr val="7030A0"/>
                </a:solidFill>
              </a:rPr>
              <a:t>4 lines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predSamples</a:t>
            </a:r>
            <a:r>
              <a:rPr lang="en-US" sz="2000" dirty="0" smtClean="0"/>
              <a:t>[ 0, y ] = ( p[ -1, y ] + (</a:t>
            </a:r>
            <a:r>
              <a:rPr lang="en-US" sz="2000" dirty="0" err="1" smtClean="0"/>
              <a:t>DCVal</a:t>
            </a:r>
            <a:r>
              <a:rPr lang="en-US" sz="2000" dirty="0" smtClean="0"/>
              <a:t>&lt;&lt;1)+ </a:t>
            </a:r>
            <a:r>
              <a:rPr lang="en-US" sz="2000" dirty="0" err="1" smtClean="0"/>
              <a:t>DCVal</a:t>
            </a:r>
            <a:r>
              <a:rPr lang="en-US" sz="2000" dirty="0" smtClean="0"/>
              <a:t>  + 2 ) &gt;&gt; 2, </a:t>
            </a:r>
            <a:br>
              <a:rPr lang="en-US" sz="2000" dirty="0" smtClean="0"/>
            </a:br>
            <a:r>
              <a:rPr lang="en-US" sz="2000" dirty="0" err="1" smtClean="0"/>
              <a:t>predSamples</a:t>
            </a:r>
            <a:r>
              <a:rPr lang="en-US" sz="2000" dirty="0" smtClean="0"/>
              <a:t>[ x, y ] = </a:t>
            </a:r>
            <a:r>
              <a:rPr lang="en-US" sz="2000" dirty="0" err="1" smtClean="0"/>
              <a:t>DCVal</a:t>
            </a:r>
            <a:r>
              <a:rPr lang="en-US" sz="2000" dirty="0" smtClean="0"/>
              <a:t>, </a:t>
            </a:r>
            <a:endParaRPr lang="en-US" sz="2000" dirty="0"/>
          </a:p>
        </p:txBody>
      </p:sp>
      <p:sp>
        <p:nvSpPr>
          <p:cNvPr id="5" name="Down Arrow 4"/>
          <p:cNvSpPr/>
          <p:nvPr/>
        </p:nvSpPr>
        <p:spPr>
          <a:xfrm>
            <a:off x="3995936" y="3933056"/>
            <a:ext cx="144016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812360" y="4653136"/>
            <a:ext cx="288032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12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01629724"/>
              </p:ext>
            </p:extLst>
          </p:nvPr>
        </p:nvGraphicFramePr>
        <p:xfrm>
          <a:off x="611560" y="1556792"/>
          <a:ext cx="7488834" cy="28410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764240"/>
                <a:gridCol w="1013682"/>
                <a:gridCol w="1013682"/>
                <a:gridCol w="1013682"/>
                <a:gridCol w="1013682"/>
                <a:gridCol w="1013682"/>
              </a:tblGrid>
              <a:tr h="284702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All Intra HE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All Intra LC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7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V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-0,2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-0,3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-0,2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-0,1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-0,2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-0,2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-0,2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0,0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-0,1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C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0,0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0,0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D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0,0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E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0,0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-0,1 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-0,1 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Overall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-0,04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-0,12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-0,12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-0,02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-0,09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-0,10 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</a:tr>
              <a:tr h="26888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70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47971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Additional gain provided by unification is comparable with overall gain </a:t>
            </a:r>
            <a:r>
              <a:rPr lang="en-US" dirty="0" smtClean="0">
                <a:latin typeface="+mj-lt"/>
              </a:rPr>
              <a:t>form </a:t>
            </a:r>
            <a:r>
              <a:rPr lang="en-US" dirty="0" smtClean="0">
                <a:latin typeface="+mj-lt"/>
              </a:rPr>
              <a:t>this tool provides (0.1</a:t>
            </a:r>
            <a:r>
              <a:rPr lang="en-US" dirty="0" smtClean="0">
                <a:latin typeface="+mj-lt"/>
              </a:rPr>
              <a:t>%).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We would like to thank Nokia for verification of this test results!</a:t>
            </a:r>
          </a:p>
          <a:p>
            <a:r>
              <a:rPr lang="en-US" smtClean="0">
                <a:latin typeface="+mj-lt"/>
              </a:rPr>
              <a:t> JCTV-F740</a:t>
            </a:r>
            <a:endParaRPr lang="en-US" dirty="0" smtClean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US" altLang="ko-KR" sz="1800" dirty="0" smtClean="0">
                <a:latin typeface="+mj-lt"/>
              </a:rPr>
              <a:t>Based on presented test results </a:t>
            </a:r>
          </a:p>
          <a:p>
            <a:pPr algn="ctr" hangingPunct="0">
              <a:buNone/>
            </a:pPr>
            <a:r>
              <a:rPr lang="en-US" altLang="ko-KR" sz="1800" dirty="0" smtClean="0">
                <a:latin typeface="+mj-lt"/>
              </a:rPr>
              <a:t>Avg. BD-rate: 0.0%/</a:t>
            </a:r>
            <a:r>
              <a:rPr lang="en-US" altLang="ko-KR" sz="1800" dirty="0" smtClean="0">
                <a:solidFill>
                  <a:srgbClr val="0070C0"/>
                </a:solidFill>
                <a:latin typeface="+mj-lt"/>
              </a:rPr>
              <a:t>-0.1</a:t>
            </a:r>
            <a:r>
              <a:rPr lang="en-US" altLang="ko-KR" sz="1800" dirty="0" smtClean="0">
                <a:latin typeface="+mj-lt"/>
              </a:rPr>
              <a:t>%/</a:t>
            </a:r>
            <a:r>
              <a:rPr lang="en-US" altLang="ko-KR" sz="1800" dirty="0" smtClean="0">
                <a:solidFill>
                  <a:srgbClr val="0070C0"/>
                </a:solidFill>
                <a:latin typeface="+mj-lt"/>
              </a:rPr>
              <a:t>-0.1</a:t>
            </a:r>
            <a:r>
              <a:rPr lang="en-US" altLang="ko-KR" sz="1800" dirty="0" smtClean="0">
                <a:latin typeface="+mj-lt"/>
              </a:rPr>
              <a:t>% (Y/U/V)</a:t>
            </a:r>
          </a:p>
          <a:p>
            <a:pPr hangingPunct="0">
              <a:buNone/>
            </a:pPr>
            <a:r>
              <a:rPr lang="en-US" altLang="ko-KR" sz="1800" dirty="0" smtClean="0">
                <a:latin typeface="+mj-lt"/>
              </a:rPr>
              <a:t>we propose to adopt proposed unification for boundary smoothing design.</a:t>
            </a:r>
          </a:p>
          <a:p>
            <a:pPr hangingPunct="0">
              <a:buNone/>
            </a:pPr>
            <a:r>
              <a:rPr lang="en-US" altLang="ko-KR" sz="1800" dirty="0" smtClean="0">
                <a:latin typeface="+mj-lt"/>
              </a:rPr>
              <a:t>Benefits:</a:t>
            </a:r>
          </a:p>
          <a:p>
            <a:pPr hangingPunct="0"/>
            <a:r>
              <a:rPr lang="en-US" altLang="ko-KR" sz="1800" dirty="0" smtClean="0">
                <a:latin typeface="+mj-lt"/>
              </a:rPr>
              <a:t>46 lines of code </a:t>
            </a:r>
            <a:r>
              <a:rPr lang="en-US" altLang="ko-KR" sz="1800" dirty="0" smtClean="0">
                <a:latin typeface="+mj-lt"/>
                <a:sym typeface="Wingdings" pitchFamily="2" charset="2"/>
              </a:rPr>
              <a:t> </a:t>
            </a:r>
            <a:r>
              <a:rPr lang="en-US" altLang="ko-KR" sz="1800" dirty="0" smtClean="0">
                <a:latin typeface="+mj-lt"/>
              </a:rPr>
              <a:t>4 lines</a:t>
            </a:r>
          </a:p>
          <a:p>
            <a:pPr hangingPunct="0"/>
            <a:r>
              <a:rPr lang="en-US" altLang="ko-KR" sz="1800" dirty="0" smtClean="0">
                <a:latin typeface="+mj-lt"/>
              </a:rPr>
              <a:t>removal of one LUT</a:t>
            </a:r>
          </a:p>
          <a:p>
            <a:pPr hangingPunct="0"/>
            <a:r>
              <a:rPr lang="en-US" altLang="ko-KR" sz="1800" smtClean="0">
                <a:latin typeface="+mj-lt"/>
              </a:rPr>
              <a:t>no condition </a:t>
            </a:r>
            <a:r>
              <a:rPr lang="en-US" altLang="ko-KR" sz="1800" dirty="0" smtClean="0">
                <a:latin typeface="+mj-lt"/>
              </a:rPr>
              <a:t>check</a:t>
            </a:r>
          </a:p>
          <a:p>
            <a:pPr hangingPunct="0"/>
            <a:r>
              <a:rPr lang="en-US" altLang="ko-KR" sz="1800" dirty="0" smtClean="0">
                <a:latin typeface="+mj-lt"/>
              </a:rPr>
              <a:t>multiplication-free realization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JCTVC-F252: Block-size and pixel position independent boundary smoothing for non-directional Intra prediction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4044</TotalTime>
  <Words>316</Words>
  <Application>Microsoft Office PowerPoint</Application>
  <PresentationFormat>On-screen Show (4:3)</PresentationFormat>
  <Paragraphs>98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원본</vt:lpstr>
      <vt:lpstr>JCTVC-F252: Block-size and pixel position independent boundary smoothing for non-directional Intra prediction</vt:lpstr>
      <vt:lpstr>Motivation</vt:lpstr>
      <vt:lpstr>Proposed changes:</vt:lpstr>
      <vt:lpstr>WD text:</vt:lpstr>
      <vt:lpstr>Test results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413</cp:revision>
  <cp:lastPrinted>2011-07-17T07:11:19Z</cp:lastPrinted>
  <dcterms:created xsi:type="dcterms:W3CDTF">2011-06-27T12:53:02Z</dcterms:created>
  <dcterms:modified xsi:type="dcterms:W3CDTF">2011-07-17T07:19:50Z</dcterms:modified>
</cp:coreProperties>
</file>