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4" r:id="rId3"/>
    <p:sldId id="275" r:id="rId4"/>
    <p:sldId id="271" r:id="rId5"/>
    <p:sldId id="273" r:id="rId6"/>
    <p:sldId id="276" r:id="rId7"/>
    <p:sldId id="277" r:id="rId8"/>
    <p:sldId id="267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400C8D6-5FA3-42E9-AAFC-393574AC32BF}" type="datetimeFigureOut">
              <a:rPr lang="ko-KR" altLang="en-US" smtClean="0"/>
              <a:pPr/>
              <a:t>2011-07-16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1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1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1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1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1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1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2400" b="1" dirty="0" smtClean="0"/>
              <a:t>JCTVC-F252: Block-size and pixel position independent boundary smoothing for non-directional Intra prediction</a:t>
            </a:r>
            <a:endParaRPr lang="ko-KR" altLang="en-US" sz="2400" dirty="0"/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500166" y="5000636"/>
            <a:ext cx="6858000" cy="990600"/>
          </a:xfrm>
          <a:prstGeom prst="rect">
            <a:avLst/>
          </a:prstGeom>
        </p:spPr>
        <p:txBody>
          <a:bodyPr vert="horz" anchor="t" anchorCtr="0">
            <a:normAutofit fontScale="97500"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Elena </a:t>
            </a:r>
            <a:r>
              <a:rPr kumimoji="0" lang="en-US" altLang="ko-KR" sz="1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Alshina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lang="en-US" altLang="ko-KR" sz="1400" dirty="0" smtClean="0">
                <a:latin typeface="+mj-lt"/>
                <a:ea typeface="+mj-ea"/>
                <a:cs typeface="+mj-cs"/>
              </a:rPr>
              <a:t>Alexander </a:t>
            </a:r>
            <a:r>
              <a:rPr lang="en-US" altLang="ko-KR" sz="1400" dirty="0" err="1" smtClean="0">
                <a:latin typeface="+mj-lt"/>
                <a:ea typeface="+mj-ea"/>
                <a:cs typeface="+mj-cs"/>
              </a:rPr>
              <a:t>Alshin</a:t>
            </a:r>
            <a:endParaRPr lang="en-US" altLang="ko-KR" sz="1400" dirty="0" smtClean="0"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Samsung Electronics Ltd</a:t>
            </a:r>
            <a:endParaRPr kumimoji="0" lang="ko-KR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ko-KR" dirty="0" smtClean="0"/>
              <a:t>Boundary smoothing is applied in HM3.0 for non-directional prediction</a:t>
            </a:r>
          </a:p>
          <a:p>
            <a:r>
              <a:rPr lang="en-US" altLang="ko-KR" dirty="0" smtClean="0"/>
              <a:t>Pros</a:t>
            </a:r>
          </a:p>
          <a:p>
            <a:pPr lvl="1"/>
            <a:r>
              <a:rPr lang="en-US" altLang="ko-KR" dirty="0" smtClean="0"/>
              <a:t>Overall gain from this tool is 0.1%</a:t>
            </a:r>
          </a:p>
          <a:p>
            <a:pPr lvl="1"/>
            <a:r>
              <a:rPr lang="en-US" altLang="ko-KR" dirty="0" smtClean="0"/>
              <a:t>Was noticed that boundary smoothing is beneficial for block artifacts illumination</a:t>
            </a:r>
          </a:p>
          <a:p>
            <a:r>
              <a:rPr lang="en-US" altLang="ko-KR" dirty="0" smtClean="0"/>
              <a:t>Cons</a:t>
            </a:r>
          </a:p>
          <a:p>
            <a:pPr lvl="1"/>
            <a:r>
              <a:rPr lang="en-US" altLang="ko-KR" dirty="0" smtClean="0"/>
              <a:t>Smoothing filter depends on PU size</a:t>
            </a:r>
          </a:p>
          <a:p>
            <a:pPr lvl="1"/>
            <a:r>
              <a:rPr lang="en-US" altLang="ko-KR" dirty="0" smtClean="0"/>
              <a:t>Smoothing filter depends on pixel position</a:t>
            </a:r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changes:</a:t>
            </a:r>
            <a:endParaRPr lang="ko-KR" alt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715936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143380"/>
            <a:ext cx="3590925" cy="1362075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143380"/>
            <a:ext cx="3857625" cy="1438275"/>
          </a:xfrm>
          <a:prstGeom prst="rect">
            <a:avLst/>
          </a:prstGeom>
          <a:noFill/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5643570" y="3929066"/>
            <a:ext cx="1714512" cy="2071702"/>
          </a:xfrm>
          <a:prstGeom prst="ellipse">
            <a:avLst/>
          </a:prstGeom>
          <a:solidFill>
            <a:schemeClr val="accent1">
              <a:alpha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1472" y="6000768"/>
            <a:ext cx="7429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Mult</a:t>
            </a:r>
            <a:r>
              <a:rPr lang="en-US" altLang="ko-KR" dirty="0" smtClean="0"/>
              <a:t>-free implementation:     </a:t>
            </a:r>
            <a:r>
              <a:rPr lang="en-US" altLang="ko-KR" dirty="0" err="1" smtClean="0"/>
              <a:t>y</a:t>
            </a:r>
            <a:r>
              <a:rPr lang="en-US" altLang="ko-KR" baseline="-25000" dirty="0" err="1" smtClean="0"/>
              <a:t>i,j</a:t>
            </a:r>
            <a:r>
              <a:rPr lang="en-US" altLang="ko-KR" dirty="0" smtClean="0"/>
              <a:t> = (y</a:t>
            </a:r>
            <a:r>
              <a:rPr lang="en-US" altLang="ko-KR" baseline="-25000" dirty="0" smtClean="0"/>
              <a:t>i,j-1</a:t>
            </a:r>
            <a:r>
              <a:rPr lang="en-US" altLang="ko-KR" dirty="0" smtClean="0"/>
              <a:t> + y</a:t>
            </a:r>
            <a:r>
              <a:rPr lang="en-US" altLang="ko-KR" baseline="-25000" dirty="0" smtClean="0"/>
              <a:t>i-1,j </a:t>
            </a:r>
            <a:r>
              <a:rPr lang="en-US" altLang="ko-KR" dirty="0" smtClean="0"/>
              <a:t>+(</a:t>
            </a:r>
            <a:r>
              <a:rPr lang="en-US" altLang="ko-KR" dirty="0" err="1" smtClean="0"/>
              <a:t>y</a:t>
            </a:r>
            <a:r>
              <a:rPr lang="en-US" altLang="ko-KR" baseline="-25000" dirty="0" err="1" smtClean="0"/>
              <a:t>i,j</a:t>
            </a:r>
            <a:r>
              <a:rPr lang="en-US" altLang="ko-KR" dirty="0" smtClean="0"/>
              <a:t>&lt;&lt;1)+1) &gt;&gt;1;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1: Intra PU 4x4…16x16</a:t>
            </a:r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642910" y="4357694"/>
            <a:ext cx="7929618" cy="171451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Resume:</a:t>
            </a:r>
          </a:p>
          <a:p>
            <a:pPr marL="731520" lvl="1" indent="-274320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</a:t>
            </a: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Luma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drop</a:t>
            </a:r>
          </a:p>
          <a:p>
            <a:pPr marL="731520" lvl="1" indent="-274320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lang="en-US" altLang="ko-KR" sz="2600" dirty="0" err="1" smtClean="0"/>
              <a:t>Chroma</a:t>
            </a:r>
            <a:r>
              <a:rPr lang="en-US" altLang="ko-KR" sz="2600" dirty="0" smtClean="0"/>
              <a:t> gain  was observed for high resolution </a:t>
            </a:r>
            <a:r>
              <a:rPr lang="en-US" altLang="ko-KR" sz="2600" dirty="0" smtClean="0">
                <a:sym typeface="Wingdings" pitchFamily="2" charset="2"/>
              </a:rPr>
              <a:t> test 2</a:t>
            </a:r>
            <a:endParaRPr kumimoji="0" lang="en-US" altLang="ko-K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142976" y="1785926"/>
          <a:ext cx="6357984" cy="2096788"/>
        </p:xfrm>
        <a:graphic>
          <a:graphicData uri="http://schemas.openxmlformats.org/drawingml/2006/table">
            <a:tbl>
              <a:tblPr/>
              <a:tblGrid>
                <a:gridCol w="1135056"/>
                <a:gridCol w="870488"/>
                <a:gridCol w="870488"/>
                <a:gridCol w="870488"/>
                <a:gridCol w="870488"/>
                <a:gridCol w="870488"/>
                <a:gridCol w="870488"/>
              </a:tblGrid>
              <a:tr h="17824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200" kern="100" dirty="0">
                          <a:latin typeface="Arial"/>
                          <a:ea typeface="굴림"/>
                          <a:cs typeface="Arial"/>
                        </a:rPr>
                        <a:t>　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All Intra HE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All Intra LC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824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Y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U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V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Y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U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V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A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B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C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D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latin typeface="Arial"/>
                          <a:ea typeface="굴림"/>
                          <a:cs typeface="Times New Roman"/>
                        </a:rPr>
                        <a:t>Overall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87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Enc Time[%]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100%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100%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687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Dec Time[%]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99%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99%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28662" y="1357298"/>
            <a:ext cx="4293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All Intra test, following JCTVC-E700</a:t>
            </a:r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2: All Intra PU</a:t>
            </a:r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714348" y="4643446"/>
            <a:ext cx="7929618" cy="171451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Resume:</a:t>
            </a:r>
          </a:p>
          <a:p>
            <a:pPr marL="731520" lvl="1" indent="-274320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</a:t>
            </a: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Luma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drop</a:t>
            </a:r>
          </a:p>
          <a:p>
            <a:pPr marL="731520" lvl="1" indent="-274320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lang="en-US" altLang="ko-KR" sz="2600" dirty="0" smtClean="0"/>
              <a:t>Average </a:t>
            </a:r>
            <a:r>
              <a:rPr lang="en-US" altLang="ko-KR" sz="2600" dirty="0" err="1" smtClean="0"/>
              <a:t>chroma</a:t>
            </a:r>
            <a:r>
              <a:rPr lang="en-US" altLang="ko-KR" sz="2600" dirty="0" smtClean="0"/>
              <a:t> gain  (compared to overall gain from this tool) </a:t>
            </a:r>
            <a:endParaRPr kumimoji="0" lang="en-US" altLang="ko-K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142976" y="1785926"/>
          <a:ext cx="6357984" cy="2096788"/>
        </p:xfrm>
        <a:graphic>
          <a:graphicData uri="http://schemas.openxmlformats.org/drawingml/2006/table">
            <a:tbl>
              <a:tblPr/>
              <a:tblGrid>
                <a:gridCol w="1135056"/>
                <a:gridCol w="870488"/>
                <a:gridCol w="870488"/>
                <a:gridCol w="870488"/>
                <a:gridCol w="870488"/>
                <a:gridCol w="870488"/>
                <a:gridCol w="870488"/>
              </a:tblGrid>
              <a:tr h="17824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200" kern="100" dirty="0">
                          <a:latin typeface="Arial"/>
                          <a:ea typeface="굴림"/>
                          <a:cs typeface="Arial"/>
                        </a:rPr>
                        <a:t>　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All Intra HE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All Intra LC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824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Y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굴림"/>
                          <a:cs typeface="Times New Roman"/>
                        </a:rPr>
                        <a:t>U</a:t>
                      </a:r>
                      <a:endParaRPr lang="ko-KR" sz="12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V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Y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U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V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A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-0.2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-0.2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-0.3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-0.3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B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-0.2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C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D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Class E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33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latin typeface="Arial"/>
                          <a:ea typeface="굴림"/>
                          <a:cs typeface="Times New Roman"/>
                        </a:rPr>
                        <a:t>Overall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kern="100">
                          <a:latin typeface="Arial"/>
                          <a:ea typeface="굴림"/>
                          <a:cs typeface="Times New Roman"/>
                        </a:rPr>
                        <a:t>0.0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kern="100">
                          <a:latin typeface="Arial"/>
                          <a:ea typeface="굴림"/>
                          <a:cs typeface="Times New Roman"/>
                        </a:rPr>
                        <a:t>-0.1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87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Enc Time[%]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100%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100%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687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kern="100">
                          <a:latin typeface="Arial"/>
                          <a:ea typeface="굴림"/>
                          <a:cs typeface="Times New Roman"/>
                        </a:rPr>
                        <a:t>Dec Time[%]</a:t>
                      </a:r>
                      <a:endParaRPr lang="ko-KR" sz="12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>
                          <a:latin typeface="Arial"/>
                          <a:ea typeface="굴림"/>
                          <a:cs typeface="Times New Roman"/>
                        </a:rPr>
                        <a:t>99%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kern="100" dirty="0">
                          <a:latin typeface="Arial"/>
                          <a:ea typeface="굴림"/>
                          <a:cs typeface="Times New Roman"/>
                        </a:rPr>
                        <a:t>100%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28662" y="1357298"/>
            <a:ext cx="4293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All Intra test, following JCTVC-E700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3: independent pixel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sz="2000" dirty="0" err="1"/>
              <a:t>predSamples</a:t>
            </a:r>
            <a:r>
              <a:rPr lang="en-US" sz="2000" dirty="0"/>
              <a:t>[ 0, 0 ] = ( p[ -1, 0 ] + (</a:t>
            </a:r>
            <a:r>
              <a:rPr lang="en-US" sz="2000" dirty="0" err="1"/>
              <a:t>DCVal</a:t>
            </a:r>
            <a:r>
              <a:rPr lang="en-US" sz="2000" dirty="0"/>
              <a:t> &lt;&lt;1)+  p[ 0, -1 ] + 2 ) &gt;&gt; </a:t>
            </a:r>
            <a:r>
              <a:rPr lang="en-US" sz="2000" dirty="0"/>
              <a:t>2</a:t>
            </a:r>
            <a:endParaRPr lang="en-US" sz="2000" dirty="0"/>
          </a:p>
          <a:p>
            <a:pPr marL="0" indent="0" hangingPunct="0">
              <a:buNone/>
            </a:pPr>
            <a:r>
              <a:rPr lang="en-US" sz="2000" dirty="0" err="1"/>
              <a:t>predSamples</a:t>
            </a:r>
            <a:r>
              <a:rPr lang="en-US" sz="2000" dirty="0"/>
              <a:t>[ x, 0 ] = ( p[ x, -1 ] + (</a:t>
            </a:r>
            <a:r>
              <a:rPr lang="en-US" sz="2000" dirty="0" err="1"/>
              <a:t>DCVal</a:t>
            </a:r>
            <a:r>
              <a:rPr lang="en-US" sz="2000" dirty="0"/>
              <a:t>&lt;&lt;1)+ </a:t>
            </a:r>
            <a:r>
              <a:rPr lang="en-US" sz="2000" dirty="0" err="1"/>
              <a:t>DCVal</a:t>
            </a:r>
            <a:r>
              <a:rPr lang="en-US" sz="2000" dirty="0"/>
              <a:t>  + 2 ) &gt;&gt; 2, </a:t>
            </a:r>
            <a:endParaRPr lang="en-US" sz="2000" dirty="0" smtClean="0"/>
          </a:p>
          <a:p>
            <a:pPr marL="0" indent="0" hangingPunct="0">
              <a:buNone/>
            </a:pPr>
            <a:r>
              <a:rPr lang="en-US" sz="2000" dirty="0" err="1" smtClean="0"/>
              <a:t>predSamples</a:t>
            </a:r>
            <a:r>
              <a:rPr lang="en-US" sz="2000" dirty="0"/>
              <a:t>[ 0, y ] = ( p[ -1, y ] + (</a:t>
            </a:r>
            <a:r>
              <a:rPr lang="en-US" sz="2000" dirty="0" err="1"/>
              <a:t>DCVal</a:t>
            </a:r>
            <a:r>
              <a:rPr lang="en-US" sz="2000" dirty="0"/>
              <a:t>&lt;&lt;1)+ </a:t>
            </a:r>
            <a:r>
              <a:rPr lang="en-US" sz="2000" dirty="0" err="1"/>
              <a:t>DCVal</a:t>
            </a:r>
            <a:r>
              <a:rPr lang="en-US" sz="2000" dirty="0"/>
              <a:t>  + 2 ) &gt;&gt; 2, </a:t>
            </a:r>
            <a:br>
              <a:rPr lang="en-US" sz="2000" dirty="0"/>
            </a:br>
            <a:r>
              <a:rPr lang="en-US" sz="2000" dirty="0" err="1"/>
              <a:t>predSamples</a:t>
            </a:r>
            <a:r>
              <a:rPr lang="en-US" sz="2000" dirty="0"/>
              <a:t>[ x, y ] = </a:t>
            </a:r>
            <a:r>
              <a:rPr lang="en-US" sz="2000" dirty="0" err="1"/>
              <a:t>DCVal</a:t>
            </a:r>
            <a:r>
              <a:rPr lang="en-US" sz="2000" dirty="0"/>
              <a:t>, </a:t>
            </a: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 hangingPunct="0">
              <a:buNone/>
            </a:pPr>
            <a:r>
              <a:rPr lang="en-US" sz="2000" dirty="0" err="1"/>
              <a:t>predSamples</a:t>
            </a:r>
            <a:r>
              <a:rPr lang="en-US" sz="2000" dirty="0"/>
              <a:t>[ 0, 0 ] = ( p[ -1, 0 ] + (</a:t>
            </a:r>
            <a:r>
              <a:rPr lang="en-US" sz="2000" dirty="0" err="1"/>
              <a:t>DCVal</a:t>
            </a:r>
            <a:r>
              <a:rPr lang="en-US" sz="2000" dirty="0"/>
              <a:t> &lt;&lt;1)+  p[ 0, -1 ] + 2 ) &gt;&gt; </a:t>
            </a:r>
            <a:r>
              <a:rPr lang="en-US" sz="2000" dirty="0" smtClean="0"/>
              <a:t>2	                </a:t>
            </a:r>
          </a:p>
          <a:p>
            <a:pPr marL="0" indent="0" hangingPunct="0">
              <a:buNone/>
            </a:pPr>
            <a:r>
              <a:rPr lang="en-US" sz="2000" dirty="0" err="1" smtClean="0"/>
              <a:t>predSamples</a:t>
            </a:r>
            <a:r>
              <a:rPr lang="en-US" sz="2000" dirty="0" smtClean="0"/>
              <a:t>[ x, 0 ] = ( p[ x, -1 ] + (</a:t>
            </a:r>
            <a:r>
              <a:rPr lang="en-US" sz="2000" dirty="0" err="1" smtClean="0"/>
              <a:t>DCVal</a:t>
            </a:r>
            <a:r>
              <a:rPr lang="en-US" sz="2000" dirty="0" smtClean="0"/>
              <a:t>&lt;&lt;1)+ </a:t>
            </a:r>
            <a:r>
              <a:rPr lang="en-US" sz="2000" dirty="0" err="1" smtClean="0"/>
              <a:t>DCVal</a:t>
            </a:r>
            <a:r>
              <a:rPr lang="en-US" sz="2000" dirty="0" smtClean="0"/>
              <a:t>  + 2 ) &gt;&gt; 2, </a:t>
            </a:r>
            <a:br>
              <a:rPr lang="en-US" sz="2000" dirty="0" smtClean="0"/>
            </a:br>
            <a:r>
              <a:rPr lang="en-US" sz="2000" dirty="0" err="1" smtClean="0"/>
              <a:t>predSamples</a:t>
            </a:r>
            <a:r>
              <a:rPr lang="en-US" sz="2000" dirty="0" smtClean="0"/>
              <a:t>[ 0, y ] = ( p[ -1, y ] + (</a:t>
            </a:r>
            <a:r>
              <a:rPr lang="en-US" sz="2000" dirty="0" err="1" smtClean="0"/>
              <a:t>DCVal</a:t>
            </a:r>
            <a:r>
              <a:rPr lang="en-US" sz="2000" dirty="0" smtClean="0"/>
              <a:t>&lt;&lt;1)+ </a:t>
            </a:r>
            <a:r>
              <a:rPr lang="en-US" sz="2000" dirty="0" err="1" smtClean="0"/>
              <a:t>DCVal</a:t>
            </a:r>
            <a:r>
              <a:rPr lang="en-US" sz="2000" dirty="0" smtClean="0"/>
              <a:t>  + 2 ) &gt;&gt; 2, </a:t>
            </a:r>
            <a:br>
              <a:rPr lang="en-US" sz="2000" dirty="0" smtClean="0"/>
            </a:br>
            <a:r>
              <a:rPr lang="en-US" sz="2000" dirty="0" err="1" smtClean="0"/>
              <a:t>predSamples</a:t>
            </a:r>
            <a:r>
              <a:rPr lang="en-US" sz="2000" dirty="0" smtClean="0"/>
              <a:t>[ x, y ] = </a:t>
            </a:r>
            <a:r>
              <a:rPr lang="en-US" sz="2000" dirty="0" err="1" smtClean="0"/>
              <a:t>DCVal</a:t>
            </a:r>
            <a:r>
              <a:rPr lang="en-US" sz="2000" dirty="0" smtClean="0"/>
              <a:t>, </a:t>
            </a:r>
            <a:endParaRPr lang="en-US" sz="2000" dirty="0"/>
          </a:p>
        </p:txBody>
      </p:sp>
      <p:sp>
        <p:nvSpPr>
          <p:cNvPr id="4" name="Down Arrow 3"/>
          <p:cNvSpPr/>
          <p:nvPr/>
        </p:nvSpPr>
        <p:spPr>
          <a:xfrm>
            <a:off x="3131840" y="2924944"/>
            <a:ext cx="1368152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12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en-US" dirty="0" smtClean="0"/>
              <a:t>Test 3 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01629724"/>
              </p:ext>
            </p:extLst>
          </p:nvPr>
        </p:nvGraphicFramePr>
        <p:xfrm>
          <a:off x="611560" y="1556792"/>
          <a:ext cx="7488834" cy="2841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764240"/>
                <a:gridCol w="1013682"/>
                <a:gridCol w="1013682"/>
                <a:gridCol w="1013682"/>
                <a:gridCol w="1013682"/>
                <a:gridCol w="1013682"/>
              </a:tblGrid>
              <a:tr h="284702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All Intra HE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All Intra LC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47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V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A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-0,2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-0,3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-0,2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-0,1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-0,2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-0,2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-0,2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-0,1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-0,1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-0,04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-0,12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-0,12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-0,02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-0,09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-0,10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Enc Time[%]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470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Dec Time[%]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4963972"/>
            <a:ext cx="8413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Additional gain provided by unification is comparable with gain this tool provides (0.1%).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8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hangingPunct="0">
              <a:buNone/>
            </a:pPr>
            <a:r>
              <a:rPr lang="en-US" altLang="ko-KR" sz="1800" dirty="0" smtClean="0">
                <a:latin typeface="+mj-lt"/>
              </a:rPr>
              <a:t>Based on presented test results </a:t>
            </a:r>
          </a:p>
          <a:p>
            <a:pPr algn="ctr" hangingPunct="0">
              <a:buNone/>
            </a:pPr>
            <a:r>
              <a:rPr lang="en-US" altLang="ko-KR" sz="1800" dirty="0" smtClean="0">
                <a:latin typeface="+mj-lt"/>
              </a:rPr>
              <a:t>Avg. BD-rate: 0.0%/</a:t>
            </a:r>
            <a:r>
              <a:rPr lang="en-US" altLang="ko-KR" sz="1800" dirty="0" smtClean="0">
                <a:solidFill>
                  <a:srgbClr val="0070C0"/>
                </a:solidFill>
                <a:latin typeface="+mj-lt"/>
              </a:rPr>
              <a:t>-0.1</a:t>
            </a:r>
            <a:r>
              <a:rPr lang="en-US" altLang="ko-KR" sz="1800" dirty="0" smtClean="0">
                <a:latin typeface="+mj-lt"/>
              </a:rPr>
              <a:t>%/</a:t>
            </a:r>
            <a:r>
              <a:rPr lang="en-US" altLang="ko-KR" sz="1800" dirty="0" smtClean="0">
                <a:solidFill>
                  <a:srgbClr val="0070C0"/>
                </a:solidFill>
                <a:latin typeface="+mj-lt"/>
              </a:rPr>
              <a:t>-0.1</a:t>
            </a:r>
            <a:r>
              <a:rPr lang="en-US" altLang="ko-KR" sz="1800" dirty="0" smtClean="0">
                <a:latin typeface="+mj-lt"/>
              </a:rPr>
              <a:t>% (Y/U/V)</a:t>
            </a:r>
          </a:p>
          <a:p>
            <a:pPr hangingPunct="0">
              <a:buNone/>
            </a:pPr>
            <a:r>
              <a:rPr lang="en-US" altLang="ko-KR" sz="1800" dirty="0" smtClean="0">
                <a:latin typeface="+mj-lt"/>
              </a:rPr>
              <a:t>we propose to adopt proposed unification for boundary smoothing design.</a:t>
            </a:r>
          </a:p>
          <a:p>
            <a:pPr hangingPunct="0">
              <a:buNone/>
            </a:pPr>
            <a:r>
              <a:rPr lang="en-US" altLang="ko-KR" sz="1800" dirty="0" smtClean="0">
                <a:latin typeface="+mj-lt"/>
              </a:rPr>
              <a:t>Benefits:</a:t>
            </a:r>
          </a:p>
          <a:p>
            <a:pPr hangingPunct="0"/>
            <a:r>
              <a:rPr lang="en-US" altLang="ko-KR" sz="1800" dirty="0" smtClean="0">
                <a:latin typeface="+mj-lt"/>
              </a:rPr>
              <a:t>46 lines of code </a:t>
            </a:r>
            <a:r>
              <a:rPr lang="en-US" altLang="ko-KR" sz="1800" dirty="0" smtClean="0">
                <a:latin typeface="+mj-lt"/>
                <a:sym typeface="Wingdings" pitchFamily="2" charset="2"/>
              </a:rPr>
              <a:t> </a:t>
            </a:r>
            <a:r>
              <a:rPr lang="en-US" altLang="ko-KR" sz="1800" dirty="0" smtClean="0">
                <a:latin typeface="+mj-lt"/>
              </a:rPr>
              <a:t>2 lines</a:t>
            </a:r>
          </a:p>
          <a:p>
            <a:pPr hangingPunct="0"/>
            <a:r>
              <a:rPr lang="en-US" altLang="ko-KR" sz="1800" dirty="0" smtClean="0">
                <a:latin typeface="+mj-lt"/>
              </a:rPr>
              <a:t>removal of one LUT</a:t>
            </a:r>
          </a:p>
          <a:p>
            <a:pPr hangingPunct="0"/>
            <a:r>
              <a:rPr lang="en-US" altLang="ko-KR" sz="1800" dirty="0" smtClean="0">
                <a:latin typeface="+mj-lt"/>
              </a:rPr>
              <a:t>no conditions check</a:t>
            </a:r>
          </a:p>
          <a:p>
            <a:pPr hangingPunct="0"/>
            <a:r>
              <a:rPr lang="en-US" altLang="ko-KR" sz="1800" smtClean="0">
                <a:latin typeface="+mj-lt"/>
              </a:rPr>
              <a:t>multiplication-free </a:t>
            </a:r>
            <a:r>
              <a:rPr lang="en-US" altLang="ko-KR" sz="1800" dirty="0" smtClean="0">
                <a:latin typeface="+mj-lt"/>
              </a:rPr>
              <a:t>realization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4031</TotalTime>
  <Words>547</Words>
  <Application>Microsoft Office PowerPoint</Application>
  <PresentationFormat>On-screen Show (4:3)</PresentationFormat>
  <Paragraphs>219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원본</vt:lpstr>
      <vt:lpstr>JCTVC-F252: Block-size and pixel position independent boundary smoothing for non-directional Intra prediction</vt:lpstr>
      <vt:lpstr>Motivation</vt:lpstr>
      <vt:lpstr>Proposed changes:</vt:lpstr>
      <vt:lpstr>Test 1: Intra PU 4x4…16x16</vt:lpstr>
      <vt:lpstr>Test 2: All Intra PU</vt:lpstr>
      <vt:lpstr>Test 3: independent pixel processing</vt:lpstr>
      <vt:lpstr>Test 3 results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Lena</cp:lastModifiedBy>
  <cp:revision>410</cp:revision>
  <dcterms:created xsi:type="dcterms:W3CDTF">2011-06-27T12:53:02Z</dcterms:created>
  <dcterms:modified xsi:type="dcterms:W3CDTF">2011-07-15T22:26:52Z</dcterms:modified>
</cp:coreProperties>
</file>