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70" r:id="rId3"/>
    <p:sldId id="271" r:id="rId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326" y="-78"/>
      </p:cViewPr>
      <p:guideLst>
        <p:guide orient="horz" pos="482"/>
        <p:guide pos="1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D72C4-3BD3-4AA3-91BD-1DE756B51E29}" type="datetimeFigureOut">
              <a:rPr lang="en-US" smtClean="0"/>
              <a:pPr/>
              <a:t>14.07.2011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35DDB-2D52-4A82-A4D8-5A84FFEE57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2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3347" y="6413500"/>
            <a:ext cx="25050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dirty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Company Confidential. ©2010 Nokia</a:t>
            </a:r>
            <a:endParaRPr lang="en-US" sz="800" dirty="0">
              <a:solidFill>
                <a:srgbClr val="000000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pic>
        <p:nvPicPr>
          <p:cNvPr id="5" name="Picture 10" descr="Brandmark_White_Z1_A4_new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688" y="2643188"/>
            <a:ext cx="28575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6696088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850" y="4029075"/>
            <a:ext cx="6684976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44A5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233347" y="6413500"/>
            <a:ext cx="25050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dirty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Company Confidential. ©2010 Nokia </a:t>
            </a:r>
            <a:endParaRPr lang="en-US" sz="800" dirty="0">
              <a:solidFill>
                <a:srgbClr val="000000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22C96B75-48A4-4BF2-8F84-C997BE2B5886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70993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800"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1pPr>
            <a:lvl2pPr>
              <a:defRPr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33347" y="6413500"/>
            <a:ext cx="2505075" cy="1238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dirty="0">
                <a:solidFill>
                  <a:srgbClr val="FFFFFF"/>
                </a:solidFill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rPr>
              <a:t>Company Confidential. ©2010 Nokia. </a:t>
            </a:r>
            <a:endParaRPr lang="en-US" sz="800" dirty="0">
              <a:solidFill>
                <a:srgbClr val="000000"/>
              </a:solidFill>
              <a:latin typeface="Nokia Standard Multiscript" pitchFamily="34" charset="0"/>
              <a:ea typeface="Nokia Standard Multiscript" pitchFamily="34" charset="0"/>
              <a:cs typeface="Nokia Standard Multiscrip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492CF7C-74BF-4370-A916-7AB3E8AB9EF9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3626969"/>
            <a:ext cx="7099300" cy="2168525"/>
          </a:xfr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004" y="-16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004" y="114298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 (Nokia Standard 28pt)</a:t>
            </a:r>
          </a:p>
          <a:p>
            <a:pPr lvl="1"/>
            <a:r>
              <a:rPr lang="en-US" dirty="0" smtClean="0"/>
              <a:t>Click to edit Master text styles (Nokia Standard 24pt)</a:t>
            </a:r>
            <a:r>
              <a:rPr lang="fi-FI" dirty="0" smtClean="0"/>
              <a:t>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Footer (font: Nokia Standard, 8 pt):</a:t>
            </a:r>
          </a:p>
          <a:p>
            <a:pPr lvl="0"/>
            <a:r>
              <a:rPr lang="en-US" dirty="0" smtClean="0"/>
              <a:t>Company Confidential. ©2010 Nokia.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3850"/>
            <a:chExt cx="1102" cy="470"/>
          </a:xfrm>
        </p:grpSpPr>
        <p:pic>
          <p:nvPicPr>
            <p:cNvPr id="8" name="Picture 8" descr="Logotype_RGB_33mm300dp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5138" y="3850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233347" y="6410325"/>
            <a:ext cx="25050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dirty="0">
                <a:solidFill>
                  <a:srgbClr val="0033CC"/>
                </a:solidFill>
                <a:latin typeface="Nokia Standard Multiscript" pitchFamily="-65" charset="-52"/>
                <a:cs typeface="Nokia Standard Multiscript" pitchFamily="-65" charset="-52"/>
              </a:rPr>
              <a:t>Company Confidential. ©2010 Nokia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9F846F5-DA09-4B7F-8245-E72E6C9727BF}" type="slidenum">
              <a:rPr lang="en-US" sz="800">
                <a:solidFill>
                  <a:srgbClr val="0033CC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 dirty="0">
              <a:latin typeface="Nokia Standard Multiscript" pitchFamily="-65" charset="-52"/>
              <a:cs typeface="Nokia Standard Multiscript" pitchFamily="-65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Nokia Larg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JCTVC-F248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004" y="1142984"/>
            <a:ext cx="8915400" cy="5454368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fi-FI" dirty="0" smtClean="0"/>
              <a:t>Memory bandwidth is most problematic for small bi-predicted PU’s 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/>
              <a:t>For a block of 32x32, decoder needs to load (32+7).(32+7) = 1521 pixels (~ 1.5 times more than the block size)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/>
              <a:t>For a block of 4x4, decoder needs to load (4+7).(4+7) = 121 pixels (</a:t>
            </a:r>
            <a:r>
              <a:rPr lang="fi-FI" b="1" dirty="0" smtClean="0">
                <a:solidFill>
                  <a:srgbClr val="FF0000"/>
                </a:solidFill>
              </a:rPr>
              <a:t>~ 7.5 </a:t>
            </a:r>
            <a:r>
              <a:rPr lang="fi-FI" dirty="0" smtClean="0"/>
              <a:t>times more than the block size)</a:t>
            </a:r>
          </a:p>
          <a:p>
            <a:pPr>
              <a:buFont typeface="Arial" pitchFamily="34" charset="0"/>
              <a:buChar char="•"/>
            </a:pPr>
            <a:endParaRPr lang="fi-FI" dirty="0" smtClean="0"/>
          </a:p>
          <a:p>
            <a:pPr>
              <a:buFont typeface="Arial" pitchFamily="34" charset="0"/>
              <a:buChar char="•"/>
            </a:pPr>
            <a:r>
              <a:rPr lang="fi-FI" dirty="0" smtClean="0"/>
              <a:t>We propose to use 4-tap filter for bi-predicted PU’s as follows: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/>
              <a:t>Block sizes of 4x4, 8x4, 4x8 </a:t>
            </a:r>
            <a:r>
              <a:rPr lang="fi-FI" dirty="0" smtClean="0">
                <a:sym typeface="Wingdings" pitchFamily="2" charset="2"/>
              </a:rPr>
              <a:t> use 4-tap filter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>
                <a:sym typeface="Wingdings" pitchFamily="2" charset="2"/>
              </a:rPr>
              <a:t>Larger block sizes  use 8-tap DCT-IF filter</a:t>
            </a:r>
          </a:p>
          <a:p>
            <a:pPr>
              <a:buFont typeface="Arial" pitchFamily="34" charset="0"/>
              <a:buChar char="•"/>
            </a:pPr>
            <a:endParaRPr lang="fi-FI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fi-FI" dirty="0" smtClean="0">
                <a:sym typeface="Wingdings" pitchFamily="2" charset="2"/>
              </a:rPr>
              <a:t>We always use the 8-tap filter during ME stage.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>
                <a:sym typeface="Wingdings" pitchFamily="2" charset="2"/>
              </a:rPr>
              <a:t>We don’t use two different filters during ME search.</a:t>
            </a:r>
          </a:p>
          <a:p>
            <a:pPr>
              <a:buFont typeface="Arial" pitchFamily="34" charset="0"/>
              <a:buChar char="•"/>
            </a:pPr>
            <a:endParaRPr lang="fi-FI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fi-FI" dirty="0" smtClean="0">
                <a:sym typeface="Wingdings" pitchFamily="2" charset="2"/>
              </a:rPr>
              <a:t>Worst-case memory bandwidth is </a:t>
            </a:r>
            <a:r>
              <a:rPr lang="fi-FI" dirty="0" smtClean="0">
                <a:solidFill>
                  <a:schemeClr val="accent1"/>
                </a:solidFill>
                <a:sym typeface="Wingdings" pitchFamily="2" charset="2"/>
              </a:rPr>
              <a:t>significantly reduced with practically no penalty on coding efficiency</a:t>
            </a:r>
            <a:r>
              <a:rPr lang="fi-FI" dirty="0" smtClean="0">
                <a:sym typeface="Wingdings" pitchFamily="2" charset="2"/>
              </a:rPr>
              <a:t>.</a:t>
            </a:r>
            <a:endParaRPr lang="fi-FI" dirty="0" smtClean="0"/>
          </a:p>
          <a:p>
            <a:pPr lvl="1">
              <a:buFont typeface="Arial" pitchFamily="34" charset="0"/>
              <a:buChar char="•"/>
            </a:pPr>
            <a:endParaRPr lang="fi-FI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JCTVC-F248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1004" y="1142984"/>
            <a:ext cx="8915400" cy="545436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i-FI" sz="2000" dirty="0" smtClean="0"/>
              <a:t>Two sets of filter coefficients are tested:</a:t>
            </a:r>
          </a:p>
          <a:p>
            <a:pPr hangingPunct="0"/>
            <a:r>
              <a:rPr lang="fi-FI" sz="2000" dirty="0" smtClean="0"/>
              <a:t>Set 1:</a:t>
            </a:r>
            <a:endParaRPr lang="en-US" sz="2000" dirty="0" smtClean="0"/>
          </a:p>
          <a:p>
            <a:pPr hangingPunct="0"/>
            <a:r>
              <a:rPr lang="en-US" sz="2000" dirty="0"/>
              <a:t>	</a:t>
            </a:r>
            <a:r>
              <a:rPr lang="en-US" sz="2000" dirty="0" smtClean="0"/>
              <a:t>½ </a:t>
            </a:r>
            <a:r>
              <a:rPr lang="en-US" sz="2000" dirty="0" err="1"/>
              <a:t>pel</a:t>
            </a:r>
            <a:r>
              <a:rPr lang="en-US" sz="2000" dirty="0"/>
              <a:t> : [-6 38 38 -6]</a:t>
            </a:r>
          </a:p>
          <a:p>
            <a:pPr hangingPunct="0"/>
            <a:r>
              <a:rPr lang="en-US" sz="2000" dirty="0" smtClean="0"/>
              <a:t>	¼ </a:t>
            </a:r>
            <a:r>
              <a:rPr lang="en-US" sz="2000" dirty="0" err="1"/>
              <a:t>pel</a:t>
            </a:r>
            <a:r>
              <a:rPr lang="en-US" sz="2000" dirty="0"/>
              <a:t> : [-6 56 18 -4]</a:t>
            </a:r>
          </a:p>
          <a:p>
            <a:endParaRPr lang="fi-FI" sz="2000" dirty="0" smtClean="0"/>
          </a:p>
          <a:p>
            <a:r>
              <a:rPr lang="fi-FI" sz="2000" dirty="0" smtClean="0"/>
              <a:t>Set 2 (same coefficients as interpolating the chroma samples):</a:t>
            </a:r>
            <a:endParaRPr lang="fi-FI" sz="2000" dirty="0" smtClean="0"/>
          </a:p>
          <a:p>
            <a:pPr hangingPunct="0"/>
            <a:r>
              <a:rPr lang="en-US" sz="2000" dirty="0"/>
              <a:t>	½ </a:t>
            </a:r>
            <a:r>
              <a:rPr lang="en-US" sz="2000" dirty="0" err="1"/>
              <a:t>pel</a:t>
            </a:r>
            <a:r>
              <a:rPr lang="en-US" sz="2000" dirty="0"/>
              <a:t> : </a:t>
            </a:r>
            <a:r>
              <a:rPr lang="en-US" sz="2000" dirty="0" smtClean="0"/>
              <a:t>[-4 36 36 -4]</a:t>
            </a:r>
            <a:endParaRPr lang="en-US" sz="2000" dirty="0"/>
          </a:p>
          <a:p>
            <a:pPr hangingPunct="0"/>
            <a:r>
              <a:rPr lang="en-US" sz="2000" dirty="0"/>
              <a:t>	¼ </a:t>
            </a:r>
            <a:r>
              <a:rPr lang="en-US" sz="2000" dirty="0" err="1"/>
              <a:t>pel</a:t>
            </a:r>
            <a:r>
              <a:rPr lang="en-US" sz="2000" dirty="0"/>
              <a:t> : </a:t>
            </a:r>
            <a:r>
              <a:rPr lang="en-US" sz="2000" dirty="0" smtClean="0"/>
              <a:t>[-4 54 16 -2]</a:t>
            </a:r>
            <a:endParaRPr lang="en-US" sz="2000" dirty="0"/>
          </a:p>
          <a:p>
            <a:endParaRPr lang="fi-FI" sz="2000" dirty="0" smtClean="0"/>
          </a:p>
          <a:p>
            <a:r>
              <a:rPr lang="fi-FI" sz="2000" dirty="0" smtClean="0"/>
              <a:t>In addition, it was decided in the CE to test some harmonization of various proposals. </a:t>
            </a:r>
          </a:p>
          <a:p>
            <a:pPr marL="1085850" lvl="1" indent="-342900">
              <a:buFont typeface="Arial" pitchFamily="34" charset="0"/>
              <a:buChar char="•"/>
            </a:pPr>
            <a:r>
              <a:rPr lang="fi-FI" sz="1600" dirty="0" smtClean="0"/>
              <a:t>Results of this proposal with respect to other proposals in the CE are also presented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000" dirty="0" smtClean="0"/>
          </a:p>
          <a:p>
            <a:endParaRPr lang="fi-FI" sz="2000" dirty="0" smtClean="0"/>
          </a:p>
        </p:txBody>
      </p:sp>
    </p:spTree>
    <p:extLst>
      <p:ext uri="{BB962C8B-B14F-4D97-AF65-F5344CB8AC3E}">
        <p14:creationId xmlns:p14="http://schemas.microsoft.com/office/powerpoint/2010/main" val="7547661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497885"/>
              </p:ext>
            </p:extLst>
          </p:nvPr>
        </p:nvGraphicFramePr>
        <p:xfrm>
          <a:off x="200472" y="2708920"/>
          <a:ext cx="89154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/>
                <a:gridCol w="4457700"/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Average coding efficiency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F248</a:t>
                      </a:r>
                      <a:r>
                        <a:rPr lang="fi-FI" baseline="0" dirty="0" smtClean="0"/>
                        <a:t>-filter set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+0.03%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F248</a:t>
                      </a:r>
                      <a:r>
                        <a:rPr lang="fi-FI" baseline="0" dirty="0" smtClean="0"/>
                        <a:t>-filter set 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+0.05%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F248-filter set 2 with</a:t>
                      </a:r>
                      <a:r>
                        <a:rPr lang="fi-FI" baseline="0" dirty="0" smtClean="0"/>
                        <a:t> respect to </a:t>
                      </a:r>
                      <a:br>
                        <a:rPr lang="fi-FI" baseline="0" dirty="0" smtClean="0"/>
                      </a:br>
                      <a:r>
                        <a:rPr lang="fi-FI" baseline="0" dirty="0" smtClean="0"/>
                        <a:t>Samsung’s filter coefficients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+0.09%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F248-filter set 2 with</a:t>
                      </a:r>
                      <a:r>
                        <a:rPr lang="fi-FI" baseline="0" dirty="0" smtClean="0"/>
                        <a:t> respect to </a:t>
                      </a:r>
                      <a:br>
                        <a:rPr lang="fi-FI" baseline="0" dirty="0" smtClean="0"/>
                      </a:br>
                      <a:r>
                        <a:rPr lang="fi-FI" baseline="0" dirty="0" smtClean="0"/>
                        <a:t>Motorola’s filter coefficients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+0.08%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81004" y="1142984"/>
            <a:ext cx="8915400" cy="1997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 baseline="0">
                <a:solidFill>
                  <a:schemeClr val="tx1"/>
                </a:solidFill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2000" dirty="0" smtClean="0"/>
              <a:t>The summary of the results are presented below. As seen below, the coding efficiency is relatively unchanged on all of these cases.</a:t>
            </a:r>
          </a:p>
          <a:p>
            <a:pPr marL="1085850" lvl="1" indent="-342900">
              <a:buFont typeface="Arial" pitchFamily="34" charset="0"/>
              <a:buChar char="•"/>
            </a:pPr>
            <a:r>
              <a:rPr lang="fi-FI" sz="1600" dirty="0" smtClean="0"/>
              <a:t>If ME also used the 4-tap filter for small PU’s, it is expected the coding efficiency would increase slightly</a:t>
            </a:r>
          </a:p>
        </p:txBody>
      </p:sp>
    </p:spTree>
    <p:extLst>
      <p:ext uri="{BB962C8B-B14F-4D97-AF65-F5344CB8AC3E}">
        <p14:creationId xmlns:p14="http://schemas.microsoft.com/office/powerpoint/2010/main" val="97511381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lank">
  <a:themeElements>
    <a:clrScheme name="Nokia colour palette">
      <a:dk1>
        <a:srgbClr val="0033CC"/>
      </a:dk1>
      <a:lt1>
        <a:srgbClr val="FFFFFF"/>
      </a:lt1>
      <a:dk2>
        <a:srgbClr val="0033CC"/>
      </a:dk2>
      <a:lt2>
        <a:srgbClr val="FFFFFF"/>
      </a:lt2>
      <a:accent1>
        <a:srgbClr val="44A51C"/>
      </a:accent1>
      <a:accent2>
        <a:srgbClr val="AFD4F0"/>
      </a:accent2>
      <a:accent3>
        <a:srgbClr val="040477"/>
      </a:accent3>
      <a:accent4>
        <a:srgbClr val="024C1C"/>
      </a:accent4>
      <a:accent5>
        <a:srgbClr val="E40E62"/>
      </a:accent5>
      <a:accent6>
        <a:srgbClr val="FFE805"/>
      </a:accent6>
      <a:hlink>
        <a:srgbClr val="44A51C"/>
      </a:hlink>
      <a:folHlink>
        <a:srgbClr val="44A51C"/>
      </a:folHlink>
    </a:clrScheme>
    <a:fontScheme name="Nokia fonts">
      <a:majorFont>
        <a:latin typeface="Nokia Large"/>
        <a:ea typeface=""/>
        <a:cs typeface=""/>
      </a:majorFont>
      <a:minorFont>
        <a:latin typeface="Nokia Standard Multiscri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341</TotalTime>
  <Words>222</Words>
  <Application>Microsoft Office PowerPoint</Application>
  <PresentationFormat>A4 Paper (210x297 mm)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</vt:lpstr>
      <vt:lpstr>JCTVC-F248</vt:lpstr>
      <vt:lpstr>JCTVC-F248</vt:lpstr>
      <vt:lpstr>Results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 in Nutshell</dc:title>
  <dc:creator>Ugur Kemal</dc:creator>
  <cp:lastModifiedBy>Ugur Kemal</cp:lastModifiedBy>
  <cp:revision>2</cp:revision>
  <dcterms:created xsi:type="dcterms:W3CDTF">2011-06-20T15:30:55Z</dcterms:created>
  <dcterms:modified xsi:type="dcterms:W3CDTF">2011-07-14T08:02:30Z</dcterms:modified>
</cp:coreProperties>
</file>