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78" r:id="rId4"/>
    <p:sldId id="284" r:id="rId5"/>
    <p:sldId id="280" r:id="rId6"/>
    <p:sldId id="281" r:id="rId7"/>
    <p:sldId id="282" r:id="rId8"/>
    <p:sldId id="283" r:id="rId9"/>
    <p:sldId id="267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68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400C8D6-5FA3-42E9-AAFC-393574AC32BF}" type="datetimeFigureOut">
              <a:rPr lang="ko-KR" altLang="en-US" smtClean="0"/>
              <a:pPr/>
              <a:t>2011-07-21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직사각형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직사각형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이등변 삼각형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5" name="직선 연결선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00C8D6-5FA3-42E9-AAFC-393574AC32BF}" type="datetimeFigureOut">
              <a:rPr lang="ko-KR" altLang="en-US" smtClean="0"/>
              <a:pPr/>
              <a:t>2011-07-21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8" name="직선 연결선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직선 연결선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이등변 삼각형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1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1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2400" b="1" dirty="0" smtClean="0"/>
              <a:t>JCTVC-F247 CE3: DCT derived interpolation filter test by Samsung</a:t>
            </a:r>
            <a:endParaRPr lang="ko-KR" altLang="en-US" sz="2400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357290" y="5000636"/>
            <a:ext cx="6858000" cy="990600"/>
          </a:xfrm>
          <a:prstGeom prst="rect">
            <a:avLst/>
          </a:prstGeom>
        </p:spPr>
        <p:txBody>
          <a:bodyPr vert="horz" anchor="t" anchorCtr="0">
            <a:normAutofit fontScale="97500"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Elena </a:t>
            </a:r>
            <a:r>
              <a:rPr kumimoji="0" lang="en-US" altLang="ko-KR" sz="1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Alshina</a:t>
            </a:r>
            <a:r>
              <a:rPr kumimoji="0" lang="en-US" altLang="ko-KR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lang="en-US" altLang="ko-KR" sz="1400" dirty="0" smtClean="0">
                <a:latin typeface="+mj-lt"/>
                <a:ea typeface="+mj-ea"/>
                <a:cs typeface="+mj-cs"/>
              </a:rPr>
              <a:t>Alexander </a:t>
            </a:r>
            <a:r>
              <a:rPr lang="en-US" altLang="ko-KR" sz="1400" dirty="0" err="1" smtClean="0">
                <a:latin typeface="+mj-lt"/>
                <a:ea typeface="+mj-ea"/>
                <a:cs typeface="+mj-cs"/>
              </a:rPr>
              <a:t>Alshin</a:t>
            </a:r>
            <a:endParaRPr lang="en-US" altLang="ko-KR" sz="1400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Samsung Electronics Ltd</a:t>
            </a:r>
            <a:endParaRPr kumimoji="0" lang="ko-KR" altLang="en-US" sz="1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Filter coefficients generation</a:t>
            </a:r>
            <a:endParaRPr lang="ko-KR" alt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4636" y="3051417"/>
            <a:ext cx="6437760" cy="347663"/>
          </a:xfrm>
          <a:prstGeom prst="rect">
            <a:avLst/>
          </a:prstGeom>
          <a:noFill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0480" y="3532429"/>
            <a:ext cx="3440665" cy="347663"/>
          </a:xfrm>
          <a:prstGeom prst="rect">
            <a:avLst/>
          </a:prstGeom>
          <a:noFill/>
        </p:spPr>
      </p:pic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72651" y="3961057"/>
            <a:ext cx="3332769" cy="347663"/>
          </a:xfrm>
          <a:prstGeom prst="rect">
            <a:avLst/>
          </a:prstGeom>
          <a:noFill/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돋움체" pitchFamily="49" charset="-127"/>
                <a:cs typeface="Times New Roman" pitchFamily="18" charset="0"/>
              </a:rPr>
              <a:t>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1272" name="그림 6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142984"/>
            <a:ext cx="8034116" cy="176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8347138" y="1969095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i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altLang="ko-KR" sz="1400" i="1" baseline="-25000" dirty="0" err="1" smtClean="0">
                <a:latin typeface="Cambria Math" pitchFamily="18" charset="0"/>
                <a:ea typeface="Cambria Math" pitchFamily="18" charset="0"/>
              </a:rPr>
              <a:t>max</a:t>
            </a:r>
            <a:endParaRPr lang="ko-KR" altLang="en-US" sz="1400" i="1" baseline="-25000" dirty="0">
              <a:latin typeface="Cambria Math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79512" y="1714488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i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altLang="ko-KR" sz="1400" i="1" baseline="-25000" dirty="0" err="1" smtClean="0">
                <a:latin typeface="Cambria Math" pitchFamily="18" charset="0"/>
                <a:ea typeface="Cambria Math" pitchFamily="18" charset="0"/>
              </a:rPr>
              <a:t>min</a:t>
            </a:r>
            <a:endParaRPr lang="ko-KR" altLang="en-US" sz="1400" i="1" baseline="-25000" dirty="0">
              <a:latin typeface="Cambria Math" pitchFamily="18" charset="0"/>
            </a:endParaRPr>
          </a:p>
        </p:txBody>
      </p:sp>
      <p:cxnSp>
        <p:nvCxnSpPr>
          <p:cNvPr id="37" name="구부러진 연결선 36"/>
          <p:cNvCxnSpPr/>
          <p:nvPr/>
        </p:nvCxnSpPr>
        <p:spPr>
          <a:xfrm rot="16200000" flipH="1">
            <a:off x="810745" y="1877530"/>
            <a:ext cx="120851" cy="663236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구부러진 연결선 45"/>
          <p:cNvCxnSpPr>
            <a:stCxn id="34" idx="1"/>
          </p:cNvCxnSpPr>
          <p:nvPr/>
        </p:nvCxnSpPr>
        <p:spPr>
          <a:xfrm rot="10800000" flipV="1">
            <a:off x="7775634" y="2122983"/>
            <a:ext cx="571504" cy="203301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214414" y="5127575"/>
            <a:ext cx="56124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Valid for  both odd and even filter length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Smoothing effect is controlled by window size N</a:t>
            </a:r>
          </a:p>
          <a:p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latin typeface="+mj-lt"/>
              </a:rPr>
              <a:t>JCTVC-F247 CE3: DCT derived interpolation filter test by Samsung</a:t>
            </a:r>
            <a:endParaRPr lang="ko-KR" altLang="en-US" sz="1000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DCTIF: 7(Q)+6(H)</a:t>
            </a:r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339364"/>
              </p:ext>
            </p:extLst>
          </p:nvPr>
        </p:nvGraphicFramePr>
        <p:xfrm>
          <a:off x="5072066" y="1285860"/>
          <a:ext cx="3244351" cy="1743683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chemeClr val="bg2"/>
                  </a:outerShdw>
                </a:effectLst>
              </a:tblPr>
              <a:tblGrid>
                <a:gridCol w="1559281"/>
                <a:gridCol w="584270"/>
                <a:gridCol w="550400"/>
                <a:gridCol w="550400"/>
              </a:tblGrid>
              <a:tr h="171111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 smtClean="0">
                          <a:solidFill>
                            <a:srgbClr val="7030A0"/>
                          </a:solidFill>
                          <a:latin typeface="+mj-lt"/>
                        </a:rPr>
                        <a:t>Statistics</a:t>
                      </a:r>
                      <a:endParaRPr lang="ko-KR" altLang="en-US" sz="1200" b="1" i="0" u="none" strike="noStrike" dirty="0">
                        <a:solidFill>
                          <a:srgbClr val="7030A0"/>
                        </a:solidFill>
                        <a:latin typeface="+mj-lt"/>
                      </a:endParaRP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ko-KR" altLang="en-US" sz="900" b="0" i="0" u="none" strike="noStrike" dirty="0">
                        <a:latin typeface="Arial"/>
                      </a:endParaRP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ko-KR" altLang="en-US" sz="900" b="0" i="0" u="none" strike="noStrike" dirty="0">
                        <a:latin typeface="Arial"/>
                      </a:endParaRP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ko-KR" altLang="en-US" sz="900" b="0" i="0" u="none" strike="noStrike" dirty="0">
                        <a:latin typeface="Arial"/>
                      </a:endParaRP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111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 dirty="0">
                        <a:latin typeface="+mj-lt"/>
                      </a:endParaRP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030A0"/>
                          </a:solidFill>
                          <a:latin typeface="+mj-lt"/>
                        </a:rPr>
                        <a:t>Y</a:t>
                      </a: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030A0"/>
                          </a:solidFill>
                          <a:latin typeface="+mj-lt"/>
                        </a:rPr>
                        <a:t>U</a:t>
                      </a: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030A0"/>
                          </a:solidFill>
                          <a:latin typeface="+mj-lt"/>
                        </a:rPr>
                        <a:t>V</a:t>
                      </a: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err="1">
                          <a:latin typeface="+mj-lt"/>
                        </a:rPr>
                        <a:t>Avg</a:t>
                      </a:r>
                      <a:r>
                        <a:rPr lang="en-US" sz="1200" b="1" i="0" u="none" strike="noStrike" dirty="0">
                          <a:latin typeface="+mj-lt"/>
                        </a:rPr>
                        <a:t> 6 cases:</a:t>
                      </a: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1" i="0" u="none" strike="noStrike" dirty="0">
                          <a:latin typeface="+mj-lt"/>
                        </a:rPr>
                        <a:t>0.07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1" i="0" u="none" strike="noStrike">
                          <a:latin typeface="+mj-lt"/>
                        </a:rPr>
                        <a:t>0.06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1" i="0" u="none" strike="noStrike">
                          <a:latin typeface="+mj-lt"/>
                        </a:rPr>
                        <a:t>0.04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Min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-3,52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-1,70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-2,12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Max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3,04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3,21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2,48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Mult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85%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Adds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83%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MemBand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95%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effectLst/>
                          <a:latin typeface="+mj-lt"/>
                        </a:rPr>
                        <a:t>WC Memory BW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+mj-lt"/>
                        </a:rPr>
                        <a:t>83%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47873" y="3284984"/>
            <a:ext cx="363272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j-lt"/>
              </a:rPr>
              <a:t>7(Q)+6(H) filter (symmetric):</a:t>
            </a:r>
          </a:p>
          <a:p>
            <a:r>
              <a:rPr lang="en-US" altLang="ko-KR" sz="1600" dirty="0" smtClean="0">
                <a:latin typeface="+mj-lt"/>
              </a:rPr>
              <a:t>Q: {-2,  5,  -11,  58,   18,  -6,   2,}</a:t>
            </a:r>
          </a:p>
          <a:p>
            <a:r>
              <a:rPr lang="en-US" altLang="ko-KR" sz="1600" dirty="0" smtClean="0">
                <a:latin typeface="+mj-lt"/>
              </a:rPr>
              <a:t>H: {2,  -9,  39,   39, -9,   2}</a:t>
            </a:r>
            <a:r>
              <a:rPr lang="ko-KR" altLang="en-US" sz="1600" dirty="0" smtClean="0">
                <a:latin typeface="+mj-lt"/>
              </a:rPr>
              <a:t> </a:t>
            </a:r>
            <a:endParaRPr lang="en-US" altLang="ko-KR" sz="1600" b="1" dirty="0" smtClean="0">
              <a:latin typeface="+mj-lt"/>
            </a:endParaRPr>
          </a:p>
          <a:p>
            <a:endParaRPr lang="en-US" altLang="ko-KR" sz="1600" dirty="0" smtClean="0">
              <a:latin typeface="+mj-lt"/>
            </a:endParaRPr>
          </a:p>
          <a:p>
            <a:r>
              <a:rPr lang="en-US" altLang="ko-KR" sz="1600" u="sng" dirty="0" smtClean="0">
                <a:latin typeface="+mj-lt"/>
              </a:rPr>
              <a:t>Conclusion: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dirty="0" err="1" smtClean="0">
                <a:latin typeface="+mj-lt"/>
              </a:rPr>
              <a:t>avg</a:t>
            </a:r>
            <a:r>
              <a:rPr lang="en-US" altLang="ko-KR" sz="1600" dirty="0" smtClean="0">
                <a:latin typeface="+mj-lt"/>
              </a:rPr>
              <a:t> 16% computations reduction 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dirty="0" err="1" smtClean="0">
                <a:latin typeface="+mj-lt"/>
              </a:rPr>
              <a:t>avg</a:t>
            </a:r>
            <a:r>
              <a:rPr lang="en-US" altLang="ko-KR" sz="1600" dirty="0" smtClean="0">
                <a:latin typeface="+mj-lt"/>
              </a:rPr>
              <a:t> 5% memory BW reduction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j-lt"/>
              </a:rPr>
              <a:t>WC </a:t>
            </a:r>
            <a:r>
              <a:rPr lang="en-US" altLang="ko-KR" sz="1600" dirty="0">
                <a:latin typeface="+mj-lt"/>
              </a:rPr>
              <a:t>17% memory BW reduction</a:t>
            </a:r>
            <a:endParaRPr lang="en-US" altLang="ko-KR" sz="16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j-lt"/>
              </a:rPr>
              <a:t>only 0.07% performance drop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j-lt"/>
              </a:rPr>
              <a:t>no need to change </a:t>
            </a:r>
            <a:r>
              <a:rPr lang="en-US" altLang="ko-KR" sz="1600" dirty="0" err="1" smtClean="0">
                <a:latin typeface="+mj-lt"/>
              </a:rPr>
              <a:t>chroma</a:t>
            </a:r>
            <a:r>
              <a:rPr lang="en-US" altLang="ko-KR" sz="1600" dirty="0" smtClean="0">
                <a:latin typeface="+mj-lt"/>
              </a:rPr>
              <a:t> filter</a:t>
            </a:r>
            <a:endParaRPr lang="ko-KR" altLang="en-US" sz="1600" dirty="0">
              <a:latin typeface="+mj-lt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latin typeface="+mj-lt"/>
              </a:rPr>
              <a:t>JCTVC-F247 CE3: DCT derived interpolation filter test by Samsung</a:t>
            </a:r>
            <a:endParaRPr lang="ko-KR" altLang="en-US" sz="1000" dirty="0">
              <a:latin typeface="+mj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580485"/>
              </p:ext>
            </p:extLst>
          </p:nvPr>
        </p:nvGraphicFramePr>
        <p:xfrm>
          <a:off x="251520" y="1180225"/>
          <a:ext cx="4648027" cy="4587191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869507"/>
                <a:gridCol w="661720"/>
                <a:gridCol w="623360"/>
                <a:gridCol w="623360"/>
                <a:gridCol w="623360"/>
                <a:gridCol w="623360"/>
                <a:gridCol w="623360"/>
              </a:tblGrid>
              <a:tr h="16294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Random Access HE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Random Access LC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Y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U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V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Y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U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V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>
                    <a:solidFill>
                      <a:srgbClr val="FFFF00"/>
                    </a:solidFill>
                  </a:tcPr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Class A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0,0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-0,3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-0,2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-0,2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0,0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Class B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0,0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-0,1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0,0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0,0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0,0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Class C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0,2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Class D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0,5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0,2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0,3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</a:tr>
              <a:tr h="1629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Overall</a:t>
                      </a:r>
                      <a:endParaRPr lang="en-US" sz="1000" b="1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0,0 </a:t>
                      </a:r>
                      <a:endParaRPr lang="en-US" sz="1000" b="1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-0,1 </a:t>
                      </a:r>
                      <a:endParaRPr lang="en-US" sz="1000" b="1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0,0 </a:t>
                      </a:r>
                      <a:endParaRPr lang="en-US" sz="1000" b="1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0,1 </a:t>
                      </a:r>
                      <a:endParaRPr lang="en-US" sz="1000" b="1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0,1 </a:t>
                      </a:r>
                      <a:endParaRPr lang="en-US" sz="1000" b="1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0,1 </a:t>
                      </a:r>
                      <a:endParaRPr lang="en-US" sz="1000" b="1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Mult[%]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87%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86%</a:t>
                      </a:r>
                      <a:endParaRPr lang="en-US" sz="1000" b="0" i="0" u="none" strike="noStrike" dirty="0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Adds[%]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84%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84%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MemBand[%]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96%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96%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Low delay B HE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Low delay B LC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Class B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0,0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-0,4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-0,3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-0,6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Class C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0,2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0,0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0,2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Class D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0,5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0,3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0,4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0,8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0,4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0,6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Class E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-0,2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-0,7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-0,4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-1,0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-0,8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-0,7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</a:tr>
              <a:tr h="1629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Overall</a:t>
                      </a:r>
                      <a:endParaRPr lang="en-US" sz="1000" b="1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0,2 </a:t>
                      </a:r>
                      <a:endParaRPr lang="en-US" sz="1000" b="1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0,0 </a:t>
                      </a:r>
                      <a:endParaRPr lang="en-US" sz="1000" b="1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0,1 </a:t>
                      </a:r>
                      <a:endParaRPr lang="en-US" sz="1000" b="1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-0,1 </a:t>
                      </a:r>
                      <a:endParaRPr lang="en-US" sz="1000" b="1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-0,1 </a:t>
                      </a:r>
                      <a:endParaRPr lang="en-US" sz="1000" b="1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-0,1 </a:t>
                      </a:r>
                      <a:endParaRPr lang="en-US" sz="1000" b="1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Mult[%]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86%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85%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Adds[%]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83%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83%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57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MemBand[%]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96%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95%</a:t>
                      </a:r>
                      <a:endParaRPr lang="en-US" sz="1000" b="0" i="0" u="none" strike="noStrike" dirty="0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9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Low delay P HE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Low delay P LC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Class B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0,2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-0,1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-0,8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-0,2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Class C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0,6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0,5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0,3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0,2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0,3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0,3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Class D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1,2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1,1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0,6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1,0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0,8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0,6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Class E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0,0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0,1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-0,5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-1,8 </a:t>
                      </a:r>
                      <a:endParaRPr lang="en-US" sz="1000" b="0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-1,1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-1,0 </a:t>
                      </a:r>
                      <a:endParaRPr lang="en-US" sz="1000" b="0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</a:tr>
              <a:tr h="1629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Overall</a:t>
                      </a:r>
                      <a:endParaRPr lang="en-US" sz="1000" b="1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0,5 </a:t>
                      </a:r>
                      <a:endParaRPr lang="en-US" sz="1000" b="1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0,4 </a:t>
                      </a:r>
                      <a:endParaRPr lang="en-US" sz="1000" b="1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0,1 </a:t>
                      </a:r>
                      <a:endParaRPr lang="en-US" sz="1000" b="1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-0,3 </a:t>
                      </a:r>
                      <a:endParaRPr lang="en-US" sz="1000" b="1" i="0" u="none" strike="noStrike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0,0 </a:t>
                      </a:r>
                      <a:endParaRPr lang="en-US" sz="1000" b="1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0,1 </a:t>
                      </a:r>
                      <a:endParaRPr lang="en-US" sz="1000" b="1" i="0" u="none" strike="noStrike" dirty="0"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Mult[%]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85%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84%</a:t>
                      </a:r>
                      <a:endParaRPr lang="en-US" sz="1000" b="0" i="0" u="none" strike="noStrike" dirty="0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Adds[%]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83%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82%</a:t>
                      </a:r>
                      <a:endParaRPr lang="en-US" sz="1000" b="0" i="0" u="none" strike="noStrike" dirty="0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MemBand[%]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95%</a:t>
                      </a:r>
                      <a:endParaRPr lang="en-US" sz="1000" b="0" i="0" u="none" strike="noStrike" dirty="0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95%</a:t>
                      </a:r>
                      <a:endParaRPr lang="en-US" sz="1000" b="0" i="0" u="none" strike="noStrike" dirty="0"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144" marR="9144" marT="9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Complexity compare to AVC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76561889"/>
              </p:ext>
            </p:extLst>
          </p:nvPr>
        </p:nvGraphicFramePr>
        <p:xfrm>
          <a:off x="467544" y="1628800"/>
          <a:ext cx="822959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6688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dirty="0" smtClean="0"/>
                        <a:t>DCTIF 7(Q)+6(H) </a:t>
                      </a:r>
                      <a:endParaRPr lang="en-US" dirty="0"/>
                    </a:p>
                  </a:txBody>
                  <a:tcPr>
                    <a:solidFill>
                      <a:srgbClr val="46688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46688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46688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AVC filter</a:t>
                      </a:r>
                      <a:endParaRPr lang="en-US" dirty="0"/>
                    </a:p>
                  </a:txBody>
                  <a:tcPr>
                    <a:solidFill>
                      <a:srgbClr val="46688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46688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46688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668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Mults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668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Adds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668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Neighbor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668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Mults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668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Adds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668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Neighbor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6688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½-pel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668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¼-pel</a:t>
                      </a:r>
                    </a:p>
                  </a:txBody>
                  <a:tcPr>
                    <a:solidFill>
                      <a:srgbClr val="4668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en-US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en-US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5+1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3861048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latin typeface="Bookman Old Style" pitchFamily="18" charset="0"/>
              </a:rPr>
              <a:t>Computational complexity of DCTIF 7(Q)+6(H) </a:t>
            </a:r>
            <a:r>
              <a:rPr lang="en-US" u="sng" dirty="0" smtClean="0">
                <a:latin typeface="Bookman Old Style" pitchFamily="18" charset="0"/>
              </a:rPr>
              <a:t>approaches </a:t>
            </a:r>
            <a:r>
              <a:rPr lang="en-US" dirty="0" smtClean="0">
                <a:latin typeface="Bookman Old Style" pitchFamily="18" charset="0"/>
              </a:rPr>
              <a:t>to AVC filter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dirty="0" smtClean="0">
              <a:latin typeface="Bookman Old Style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latin typeface="Bookman Old Style" pitchFamily="18" charset="0"/>
              </a:rPr>
              <a:t>Average  number of neighbor pixels to access </a:t>
            </a:r>
            <a:r>
              <a:rPr lang="en-US" smtClean="0">
                <a:latin typeface="Bookman Old Style" pitchFamily="18" charset="0"/>
              </a:rPr>
              <a:t>is ~5% </a:t>
            </a:r>
            <a:r>
              <a:rPr lang="en-US" dirty="0" smtClean="0">
                <a:latin typeface="Bookman Old Style" pitchFamily="18" charset="0"/>
              </a:rPr>
              <a:t>higher (based </a:t>
            </a:r>
            <a:r>
              <a:rPr lang="en-US" smtClean="0">
                <a:latin typeface="Bookman Old Style" pitchFamily="18" charset="0"/>
              </a:rPr>
              <a:t>on statistics)</a:t>
            </a:r>
            <a:endParaRPr lang="en-US" dirty="0" smtClean="0">
              <a:latin typeface="Bookman Old Style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n-US" dirty="0" smtClean="0">
              <a:latin typeface="Bookman Old Style" pitchFamily="18" charset="0"/>
            </a:endParaRPr>
          </a:p>
          <a:p>
            <a:endParaRPr lang="en-US" dirty="0" smtClean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637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Compare to 7(Q)+6(H) form Motorola</a:t>
            </a:r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141727"/>
              </p:ext>
            </p:extLst>
          </p:nvPr>
        </p:nvGraphicFramePr>
        <p:xfrm>
          <a:off x="642910" y="1412776"/>
          <a:ext cx="3244351" cy="1743683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chemeClr val="bg2"/>
                  </a:outerShdw>
                </a:effectLst>
              </a:tblPr>
              <a:tblGrid>
                <a:gridCol w="1559281"/>
                <a:gridCol w="584270"/>
                <a:gridCol w="550400"/>
                <a:gridCol w="550400"/>
              </a:tblGrid>
              <a:tr h="171111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 smtClean="0">
                          <a:solidFill>
                            <a:srgbClr val="7030A0"/>
                          </a:solidFill>
                          <a:latin typeface="+mj-lt"/>
                        </a:rPr>
                        <a:t>Statistics</a:t>
                      </a:r>
                      <a:endParaRPr lang="ko-KR" altLang="en-US" sz="1200" b="1" i="0" u="none" strike="noStrike" dirty="0">
                        <a:solidFill>
                          <a:srgbClr val="7030A0"/>
                        </a:solidFill>
                        <a:latin typeface="+mj-lt"/>
                      </a:endParaRP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ko-KR" altLang="en-US" sz="900" b="0" i="0" u="none" strike="noStrike" dirty="0">
                        <a:latin typeface="Arial"/>
                      </a:endParaRP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ko-KR" altLang="en-US" sz="900" b="0" i="0" u="none" strike="noStrike" dirty="0">
                        <a:latin typeface="Arial"/>
                      </a:endParaRP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ko-KR" altLang="en-US" sz="900" b="0" i="0" u="none" strike="noStrike" dirty="0">
                        <a:latin typeface="Arial"/>
                      </a:endParaRP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111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 dirty="0">
                        <a:latin typeface="+mj-lt"/>
                      </a:endParaRP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030A0"/>
                          </a:solidFill>
                          <a:latin typeface="+mj-lt"/>
                        </a:rPr>
                        <a:t>Y</a:t>
                      </a: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030A0"/>
                          </a:solidFill>
                          <a:latin typeface="+mj-lt"/>
                        </a:rPr>
                        <a:t>U</a:t>
                      </a: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030A0"/>
                          </a:solidFill>
                          <a:latin typeface="+mj-lt"/>
                        </a:rPr>
                        <a:t>V</a:t>
                      </a: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err="1">
                          <a:latin typeface="+mj-lt"/>
                        </a:rPr>
                        <a:t>Avg</a:t>
                      </a:r>
                      <a:r>
                        <a:rPr lang="en-US" sz="1200" b="1" i="0" u="none" strike="noStrike" dirty="0">
                          <a:latin typeface="+mj-lt"/>
                        </a:rPr>
                        <a:t> 6 cases:</a:t>
                      </a: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1" i="0" u="none" strike="noStrike" dirty="0">
                          <a:latin typeface="+mj-lt"/>
                        </a:rPr>
                        <a:t>0.07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1" i="0" u="none" strike="noStrike">
                          <a:latin typeface="+mj-lt"/>
                        </a:rPr>
                        <a:t>0.06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1" i="0" u="none" strike="noStrike">
                          <a:latin typeface="+mj-lt"/>
                        </a:rPr>
                        <a:t>0.04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Min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-3,52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-1,70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-2,12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Max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3,04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3,21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2,48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Mult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85%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Adds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83%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MemBand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95%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effectLst/>
                          <a:latin typeface="+mj-lt"/>
                        </a:rPr>
                        <a:t>WC Memory BW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effectLst/>
                          <a:latin typeface="+mj-lt"/>
                        </a:rPr>
                        <a:t>83%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9552" y="3501008"/>
            <a:ext cx="7636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u="sng" dirty="0" smtClean="0">
                <a:latin typeface="+mj-lt"/>
              </a:rPr>
              <a:t>Asymmetry </a:t>
            </a:r>
            <a:r>
              <a:rPr lang="en-US" altLang="ko-KR" sz="1600" u="sng" dirty="0">
                <a:latin typeface="+mj-lt"/>
              </a:rPr>
              <a:t>of “1/4-pel” leads</a:t>
            </a:r>
            <a:r>
              <a:rPr lang="en-US" altLang="ko-KR" sz="1600" u="sng" dirty="0" smtClean="0">
                <a:latin typeface="+mj-lt"/>
              </a:rPr>
              <a:t> to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j-lt"/>
              </a:rPr>
              <a:t> 8% more computations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j-lt"/>
              </a:rPr>
              <a:t> 2% memory BW increment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j-lt"/>
              </a:rPr>
              <a:t>only 0.02% performance improvement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j-lt"/>
              </a:rPr>
              <a:t>0.8% </a:t>
            </a:r>
            <a:r>
              <a:rPr lang="en-US" altLang="ko-KR" sz="1600" dirty="0" err="1" smtClean="0">
                <a:latin typeface="+mj-lt"/>
              </a:rPr>
              <a:t>chroma</a:t>
            </a:r>
            <a:r>
              <a:rPr lang="en-US" altLang="ko-KR" sz="1600" dirty="0" smtClean="0">
                <a:latin typeface="+mj-lt"/>
              </a:rPr>
              <a:t> drop 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j-lt"/>
              </a:rPr>
              <a:t>need to change </a:t>
            </a:r>
            <a:r>
              <a:rPr lang="en-US" altLang="ko-KR" sz="1600" dirty="0" err="1" smtClean="0">
                <a:latin typeface="+mj-lt"/>
              </a:rPr>
              <a:t>chroma</a:t>
            </a:r>
            <a:r>
              <a:rPr lang="en-US" altLang="ko-KR" sz="1600" dirty="0" smtClean="0">
                <a:latin typeface="+mj-lt"/>
              </a:rPr>
              <a:t> filter</a:t>
            </a:r>
            <a:endParaRPr lang="ko-KR" altLang="en-US" sz="1600" dirty="0">
              <a:latin typeface="+mj-lt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latin typeface="+mj-lt"/>
              </a:rPr>
              <a:t>JCTVC-F247 CE3: DCT derived interpolation filter test by Samsung</a:t>
            </a:r>
            <a:endParaRPr lang="ko-KR" altLang="en-US" sz="1000" dirty="0">
              <a:latin typeface="+mj-lt"/>
            </a:endParaRPr>
          </a:p>
        </p:txBody>
      </p:sp>
      <p:graphicFrame>
        <p:nvGraphicFramePr>
          <p:cNvPr id="7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474715"/>
              </p:ext>
            </p:extLst>
          </p:nvPr>
        </p:nvGraphicFramePr>
        <p:xfrm>
          <a:off x="4499992" y="1412776"/>
          <a:ext cx="3244351" cy="1743683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chemeClr val="bg2"/>
                  </a:outerShdw>
                </a:effectLst>
              </a:tblPr>
              <a:tblGrid>
                <a:gridCol w="1559281"/>
                <a:gridCol w="584270"/>
                <a:gridCol w="550400"/>
                <a:gridCol w="550400"/>
              </a:tblGrid>
              <a:tr h="171111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 smtClean="0">
                          <a:solidFill>
                            <a:srgbClr val="7030A0"/>
                          </a:solidFill>
                          <a:latin typeface="+mj-lt"/>
                        </a:rPr>
                        <a:t>Statistics</a:t>
                      </a:r>
                      <a:endParaRPr lang="ko-KR" altLang="en-US" sz="1200" b="1" i="0" u="none" strike="noStrike" dirty="0">
                        <a:solidFill>
                          <a:srgbClr val="7030A0"/>
                        </a:solidFill>
                        <a:latin typeface="+mj-lt"/>
                      </a:endParaRP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ko-KR" altLang="en-US" sz="900" b="0" i="0" u="none" strike="noStrike" dirty="0">
                        <a:latin typeface="Arial"/>
                      </a:endParaRP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ko-KR" altLang="en-US" sz="900" b="0" i="0" u="none" strike="noStrike" dirty="0">
                        <a:latin typeface="Arial"/>
                      </a:endParaRP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ko-KR" altLang="en-US" sz="900" b="0" i="0" u="none" strike="noStrike" dirty="0">
                        <a:latin typeface="Arial"/>
                      </a:endParaRP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111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 dirty="0">
                        <a:latin typeface="+mj-lt"/>
                      </a:endParaRP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030A0"/>
                          </a:solidFill>
                          <a:latin typeface="+mj-lt"/>
                        </a:rPr>
                        <a:t>Y</a:t>
                      </a: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030A0"/>
                          </a:solidFill>
                          <a:latin typeface="+mj-lt"/>
                        </a:rPr>
                        <a:t>U</a:t>
                      </a: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030A0"/>
                          </a:solidFill>
                          <a:latin typeface="+mj-lt"/>
                        </a:rPr>
                        <a:t>V</a:t>
                      </a: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err="1">
                          <a:latin typeface="+mj-lt"/>
                        </a:rPr>
                        <a:t>Avg</a:t>
                      </a:r>
                      <a:r>
                        <a:rPr lang="en-US" sz="1200" b="1" i="0" u="none" strike="noStrike" dirty="0">
                          <a:latin typeface="+mj-lt"/>
                        </a:rPr>
                        <a:t> 6 cases:</a:t>
                      </a:r>
                    </a:p>
                  </a:txBody>
                  <a:tcPr marL="4526" marR="4526" marT="4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effectLst/>
                          <a:latin typeface="+mj-lt"/>
                        </a:rPr>
                        <a:t>0,05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+mj-lt"/>
                        </a:rPr>
                        <a:t>0,77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+mj-lt"/>
                        </a:rPr>
                        <a:t>0,87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Min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-7,81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-4,91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-2,68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Max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8,45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11,54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12,23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Mult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93%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Adds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91%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MemBand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+mj-lt"/>
                        </a:rPr>
                        <a:t>97%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effectLst/>
                          <a:latin typeface="+mj-lt"/>
                        </a:rPr>
                        <a:t>WC Memory BW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+mj-lt"/>
                        </a:rPr>
                        <a:t>83%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3205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¼ or </a:t>
            </a:r>
            <a:r>
              <a:rPr lang="el-GR" dirty="0" smtClean="0"/>
              <a:t>α≠</a:t>
            </a:r>
            <a:r>
              <a:rPr lang="en-US" dirty="0"/>
              <a:t> ¼</a:t>
            </a:r>
            <a:r>
              <a:rPr lang="en-US" dirty="0" smtClean="0"/>
              <a:t> ? </a:t>
            </a: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1835696" y="1556792"/>
            <a:ext cx="144016" cy="21602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>
            <a:stCxn id="30" idx="6"/>
            <a:endCxn id="33" idx="2"/>
          </p:cNvCxnSpPr>
          <p:nvPr/>
        </p:nvCxnSpPr>
        <p:spPr>
          <a:xfrm>
            <a:off x="1979712" y="1664804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3275856" y="1556792"/>
            <a:ext cx="144016" cy="21602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6"/>
            <a:endCxn id="35" idx="2"/>
          </p:cNvCxnSpPr>
          <p:nvPr/>
        </p:nvCxnSpPr>
        <p:spPr>
          <a:xfrm>
            <a:off x="3419872" y="1664804"/>
            <a:ext cx="25922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6012160" y="1556792"/>
            <a:ext cx="144016" cy="21602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1685655" y="123575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5676558" y="119675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1/2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3668602" y="119675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B30D29"/>
                </a:solidFill>
                <a:latin typeface="Bookman Old Style"/>
              </a:rPr>
              <a:t>α</a:t>
            </a:r>
            <a:endParaRPr lang="en-US" dirty="0">
              <a:solidFill>
                <a:srgbClr val="B30D29"/>
              </a:solidFill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1939130" y="3356992"/>
            <a:ext cx="144016" cy="21602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/>
          <p:cNvCxnSpPr>
            <a:stCxn id="108" idx="6"/>
            <a:endCxn id="110" idx="2"/>
          </p:cNvCxnSpPr>
          <p:nvPr/>
        </p:nvCxnSpPr>
        <p:spPr>
          <a:xfrm>
            <a:off x="2083146" y="3465004"/>
            <a:ext cx="1794610" cy="379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Oval 109"/>
          <p:cNvSpPr/>
          <p:nvPr/>
        </p:nvSpPr>
        <p:spPr>
          <a:xfrm>
            <a:off x="3877756" y="3394987"/>
            <a:ext cx="144016" cy="21602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Connector 110"/>
          <p:cNvCxnSpPr>
            <a:stCxn id="110" idx="6"/>
          </p:cNvCxnSpPr>
          <p:nvPr/>
        </p:nvCxnSpPr>
        <p:spPr>
          <a:xfrm>
            <a:off x="4021772" y="3502999"/>
            <a:ext cx="20938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Oval 111"/>
          <p:cNvSpPr/>
          <p:nvPr/>
        </p:nvSpPr>
        <p:spPr>
          <a:xfrm>
            <a:off x="6115594" y="3356992"/>
            <a:ext cx="144016" cy="21602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/>
          <p:cNvSpPr txBox="1"/>
          <p:nvPr/>
        </p:nvSpPr>
        <p:spPr>
          <a:xfrm>
            <a:off x="1789089" y="303595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14" name="TextBox 113"/>
          <p:cNvSpPr txBox="1"/>
          <p:nvPr/>
        </p:nvSpPr>
        <p:spPr>
          <a:xfrm>
            <a:off x="5779992" y="299695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1/2</a:t>
            </a:r>
            <a:endParaRPr 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3772036" y="2996952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30D29"/>
                </a:solidFill>
                <a:latin typeface="Bookman Old Style"/>
              </a:rPr>
              <a:t>1/4</a:t>
            </a:r>
            <a:endParaRPr lang="en-US" dirty="0">
              <a:solidFill>
                <a:srgbClr val="B30D2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TextBox 147"/>
              <p:cNvSpPr txBox="1"/>
              <p:nvPr/>
            </p:nvSpPr>
            <p:spPr>
              <a:xfrm>
                <a:off x="376300" y="4869160"/>
                <a:ext cx="880421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+mj-lt"/>
                  </a:rPr>
                  <a:t>Attraction area of integer </a:t>
                </a:r>
                <a:r>
                  <a:rPr lang="en-US" dirty="0" err="1" smtClean="0">
                    <a:latin typeface="+mj-lt"/>
                  </a:rPr>
                  <a:t>pel</a:t>
                </a:r>
                <a:r>
                  <a:rPr lang="en-US" dirty="0" smtClean="0">
                    <a:latin typeface="+mj-lt"/>
                  </a:rPr>
                  <a:t> positions in MC is much smaller if asymmetrical filter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</a:rPr>
                      <m:t>α</m:t>
                    </m:r>
                    <m:r>
                      <a:rPr lang="en-US" b="0" i="1" smtClean="0">
                        <a:latin typeface="Cambria Math"/>
                      </a:rPr>
                      <m:t>&lt;1/4</m:t>
                    </m:r>
                  </m:oMath>
                </a14:m>
                <a:r>
                  <a:rPr lang="en-US" dirty="0" smtClean="0">
                    <a:latin typeface="+mj-lt"/>
                  </a:rPr>
                  <a:t> is used </a:t>
                </a:r>
                <a:r>
                  <a:rPr lang="en-US" dirty="0" smtClean="0">
                    <a:latin typeface="+mj-lt"/>
                    <a:sym typeface="Wingdings" pitchFamily="2" charset="2"/>
                  </a:rPr>
                  <a:t> hit-ration of integer </a:t>
                </a:r>
                <a:r>
                  <a:rPr lang="en-US" dirty="0" err="1" smtClean="0">
                    <a:latin typeface="+mj-lt"/>
                    <a:sym typeface="Wingdings" pitchFamily="2" charset="2"/>
                  </a:rPr>
                  <a:t>pel</a:t>
                </a:r>
                <a:r>
                  <a:rPr lang="en-US" dirty="0" smtClean="0">
                    <a:latin typeface="+mj-lt"/>
                    <a:sym typeface="Wingdings" pitchFamily="2" charset="2"/>
                  </a:rPr>
                  <a:t> MC is lower </a:t>
                </a:r>
              </a:p>
              <a:p>
                <a:r>
                  <a:rPr lang="en-US" dirty="0" smtClean="0">
                    <a:latin typeface="Bookman Old Style"/>
                  </a:rPr>
                  <a:t>For </a:t>
                </a:r>
                <a:r>
                  <a:rPr lang="el-GR" dirty="0" smtClean="0">
                    <a:latin typeface="Bookman Old Style"/>
                  </a:rPr>
                  <a:t>α</a:t>
                </a:r>
                <a:r>
                  <a:rPr lang="en-US" dirty="0" smtClean="0">
                    <a:latin typeface="Bookman Old Style"/>
                  </a:rPr>
                  <a:t>=3/16 reduction of integer </a:t>
                </a:r>
                <a:r>
                  <a:rPr lang="en-US" dirty="0" err="1" smtClean="0">
                    <a:latin typeface="Bookman Old Style"/>
                  </a:rPr>
                  <a:t>pel</a:t>
                </a:r>
                <a:r>
                  <a:rPr lang="en-US" dirty="0" smtClean="0">
                    <a:latin typeface="Bookman Old Style"/>
                  </a:rPr>
                  <a:t> positions number should be ~1/16 (6%)</a:t>
                </a:r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148" name="TextBox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300" y="4869160"/>
                <a:ext cx="8804212" cy="1200329"/>
              </a:xfrm>
              <a:prstGeom prst="rect">
                <a:avLst/>
              </a:prstGeom>
              <a:blipFill rotWithShape="1">
                <a:blip r:embed="rId2"/>
                <a:stretch>
                  <a:fillRect l="-623" t="-2030" b="-7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/>
          <p:cNvCxnSpPr/>
          <p:nvPr/>
        </p:nvCxnSpPr>
        <p:spPr>
          <a:xfrm>
            <a:off x="1331640" y="2060848"/>
            <a:ext cx="1152128" cy="0"/>
          </a:xfrm>
          <a:prstGeom prst="straightConnector1">
            <a:avLst/>
          </a:prstGeom>
          <a:ln w="381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2483768" y="2060848"/>
            <a:ext cx="2232248" cy="0"/>
          </a:xfrm>
          <a:prstGeom prst="straightConnector1">
            <a:avLst/>
          </a:prstGeom>
          <a:ln w="381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4713993" y="2060848"/>
            <a:ext cx="3098367" cy="0"/>
          </a:xfrm>
          <a:prstGeom prst="straightConnector1">
            <a:avLst/>
          </a:prstGeom>
          <a:ln w="381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2872440" y="3795433"/>
            <a:ext cx="2312640" cy="0"/>
          </a:xfrm>
          <a:prstGeom prst="straightConnector1">
            <a:avLst/>
          </a:prstGeom>
          <a:ln w="381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5139680" y="3795433"/>
            <a:ext cx="2312640" cy="0"/>
          </a:xfrm>
          <a:prstGeom prst="straightConnector1">
            <a:avLst/>
          </a:prstGeom>
          <a:ln w="381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634602" y="3795433"/>
            <a:ext cx="2312640" cy="0"/>
          </a:xfrm>
          <a:prstGeom prst="straightConnector1">
            <a:avLst/>
          </a:prstGeom>
          <a:ln w="381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55576" y="2420888"/>
            <a:ext cx="687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Hit ratio for </a:t>
            </a:r>
            <a:r>
              <a:rPr lang="el-GR" dirty="0" smtClean="0">
                <a:latin typeface="Bookman Old Style"/>
              </a:rPr>
              <a:t>α</a:t>
            </a:r>
            <a:r>
              <a:rPr lang="en-US" dirty="0" smtClean="0">
                <a:latin typeface="Bookman Old Style"/>
              </a:rPr>
              <a:t>=3/16</a:t>
            </a:r>
            <a:r>
              <a:rPr lang="en-US" dirty="0" smtClean="0"/>
              <a:t>:  “0” = 3/16, “1/4” = ¼, </a:t>
            </a:r>
            <a:r>
              <a:rPr lang="en-US" dirty="0"/>
              <a:t>:  </a:t>
            </a:r>
            <a:r>
              <a:rPr lang="en-US" dirty="0" smtClean="0"/>
              <a:t>“1/2” </a:t>
            </a:r>
            <a:r>
              <a:rPr lang="en-US" dirty="0"/>
              <a:t>= </a:t>
            </a:r>
            <a:r>
              <a:rPr lang="en-US" dirty="0" smtClean="0"/>
              <a:t>5/16, “3/4</a:t>
            </a:r>
            <a:r>
              <a:rPr lang="en-US" dirty="0"/>
              <a:t>” = ¼, 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55576" y="4139788"/>
            <a:ext cx="5195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Hit ratio:  “0” = ¼, “1/4” = ¼, </a:t>
            </a:r>
            <a:r>
              <a:rPr lang="en-US" dirty="0"/>
              <a:t>:  </a:t>
            </a:r>
            <a:r>
              <a:rPr lang="en-US" dirty="0" smtClean="0"/>
              <a:t>“1/2” </a:t>
            </a:r>
            <a:r>
              <a:rPr lang="en-US" dirty="0"/>
              <a:t>= ¼, </a:t>
            </a:r>
            <a:r>
              <a:rPr lang="en-US" dirty="0" smtClean="0"/>
              <a:t>“3/4</a:t>
            </a:r>
            <a:r>
              <a:rPr lang="en-US" dirty="0"/>
              <a:t>” = ¼, </a:t>
            </a:r>
          </a:p>
        </p:txBody>
      </p:sp>
    </p:spTree>
    <p:extLst>
      <p:ext uri="{BB962C8B-B14F-4D97-AF65-F5344CB8AC3E}">
        <p14:creationId xmlns:p14="http://schemas.microsoft.com/office/powerpoint/2010/main" val="1436540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¼ or </a:t>
            </a:r>
            <a:r>
              <a:rPr lang="el-GR" dirty="0" smtClean="0"/>
              <a:t>α≠</a:t>
            </a:r>
            <a:r>
              <a:rPr lang="en-US" dirty="0"/>
              <a:t> ¼</a:t>
            </a:r>
            <a:r>
              <a:rPr lang="en-US" dirty="0" smtClean="0"/>
              <a:t> ? 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971600" y="2564904"/>
            <a:ext cx="14401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031912" y="2671905"/>
            <a:ext cx="4722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587877" y="2564904"/>
            <a:ext cx="14401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8" idx="6"/>
            <a:endCxn id="10" idx="2"/>
          </p:cNvCxnSpPr>
          <p:nvPr/>
        </p:nvCxnSpPr>
        <p:spPr>
          <a:xfrm>
            <a:off x="1731893" y="2672916"/>
            <a:ext cx="11839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2915816" y="2564904"/>
            <a:ext cx="14401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10" idx="6"/>
            <a:endCxn id="12" idx="2"/>
          </p:cNvCxnSpPr>
          <p:nvPr/>
        </p:nvCxnSpPr>
        <p:spPr>
          <a:xfrm>
            <a:off x="3059832" y="2672916"/>
            <a:ext cx="1368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427984" y="2564904"/>
            <a:ext cx="14401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0" y="2672916"/>
            <a:ext cx="6455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148064" y="2564904"/>
            <a:ext cx="14401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971600" y="2132856"/>
            <a:ext cx="144016" cy="21602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>
            <a:stCxn id="30" idx="6"/>
            <a:endCxn id="33" idx="2"/>
          </p:cNvCxnSpPr>
          <p:nvPr/>
        </p:nvCxnSpPr>
        <p:spPr>
          <a:xfrm>
            <a:off x="1115616" y="2240868"/>
            <a:ext cx="1152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2267744" y="2132856"/>
            <a:ext cx="144016" cy="21602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6"/>
            <a:endCxn id="35" idx="2"/>
          </p:cNvCxnSpPr>
          <p:nvPr/>
        </p:nvCxnSpPr>
        <p:spPr>
          <a:xfrm>
            <a:off x="2411760" y="2240868"/>
            <a:ext cx="27363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5148064" y="2132856"/>
            <a:ext cx="144016" cy="21602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274527" y="1344943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4:2:0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619944" y="328498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4:4:4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821559" y="181181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5028486" y="177281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1/2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2804506" y="177281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B30D29"/>
                </a:solidFill>
                <a:latin typeface="Bookman Old Style"/>
              </a:rPr>
              <a:t>α</a:t>
            </a:r>
            <a:endParaRPr lang="en-US" dirty="0">
              <a:solidFill>
                <a:srgbClr val="B30D29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956478" y="291565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1/2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2796238" y="292494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1/4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899592" y="291565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/>
              <p:cNvSpPr txBox="1"/>
              <p:nvPr/>
            </p:nvSpPr>
            <p:spPr>
              <a:xfrm>
                <a:off x="1516250" y="2915652"/>
                <a:ext cx="391454" cy="5666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rgbClr val="B30D29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l-GR" dirty="0">
                              <a:solidFill>
                                <a:srgbClr val="B30D29"/>
                              </a:solidFill>
                              <a:latin typeface="Bookman Old Style"/>
                            </a:rPr>
                            <m:t>α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B30D29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B30D29"/>
                  </a:solidFill>
                </a:endParaRPr>
              </a:p>
            </p:txBody>
          </p:sp>
        </mc:Choice>
        <mc:Fallback xmlns=""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6250" y="2915652"/>
                <a:ext cx="391454" cy="5666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/>
              <p:cNvSpPr txBox="1"/>
              <p:nvPr/>
            </p:nvSpPr>
            <p:spPr>
              <a:xfrm>
                <a:off x="4058454" y="2931141"/>
                <a:ext cx="795411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rgbClr val="B30D29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B30D29"/>
                              </a:solidFill>
                              <a:latin typeface="Cambria Math"/>
                            </a:rPr>
                            <m:t>1−</m:t>
                          </m:r>
                          <m:r>
                            <m:rPr>
                              <m:nor/>
                            </m:rPr>
                            <a:rPr lang="el-GR" dirty="0">
                              <a:solidFill>
                                <a:srgbClr val="B30D29"/>
                              </a:solidFill>
                              <a:latin typeface="Bookman Old Style"/>
                            </a:rPr>
                            <m:t>α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B30D29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B30D29"/>
                  </a:solidFill>
                </a:endParaRPr>
              </a:p>
            </p:txBody>
          </p:sp>
        </mc:Choice>
        <mc:Fallback xmlns=""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8454" y="2931141"/>
                <a:ext cx="795411" cy="610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Oval 98"/>
          <p:cNvSpPr/>
          <p:nvPr/>
        </p:nvSpPr>
        <p:spPr>
          <a:xfrm>
            <a:off x="1124000" y="4509120"/>
            <a:ext cx="14401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/>
          <p:cNvCxnSpPr>
            <a:stCxn id="99" idx="6"/>
          </p:cNvCxnSpPr>
          <p:nvPr/>
        </p:nvCxnSpPr>
        <p:spPr>
          <a:xfrm>
            <a:off x="1268016" y="4617132"/>
            <a:ext cx="18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Oval 102"/>
          <p:cNvSpPr/>
          <p:nvPr/>
        </p:nvSpPr>
        <p:spPr>
          <a:xfrm>
            <a:off x="3068216" y="4509120"/>
            <a:ext cx="14401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Connector 103"/>
          <p:cNvCxnSpPr>
            <a:stCxn id="103" idx="6"/>
            <a:endCxn id="107" idx="2"/>
          </p:cNvCxnSpPr>
          <p:nvPr/>
        </p:nvCxnSpPr>
        <p:spPr>
          <a:xfrm>
            <a:off x="3212232" y="4617132"/>
            <a:ext cx="2088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Oval 106"/>
          <p:cNvSpPr/>
          <p:nvPr/>
        </p:nvSpPr>
        <p:spPr>
          <a:xfrm>
            <a:off x="5300464" y="4509120"/>
            <a:ext cx="14401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1124000" y="4077072"/>
            <a:ext cx="144016" cy="21602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/>
          <p:cNvCxnSpPr>
            <a:stCxn id="108" idx="6"/>
            <a:endCxn id="110" idx="2"/>
          </p:cNvCxnSpPr>
          <p:nvPr/>
        </p:nvCxnSpPr>
        <p:spPr>
          <a:xfrm>
            <a:off x="1268016" y="4185084"/>
            <a:ext cx="1071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Oval 109"/>
          <p:cNvSpPr/>
          <p:nvPr/>
        </p:nvSpPr>
        <p:spPr>
          <a:xfrm>
            <a:off x="2339752" y="4077072"/>
            <a:ext cx="144016" cy="21602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Connector 110"/>
          <p:cNvCxnSpPr>
            <a:stCxn id="110" idx="6"/>
            <a:endCxn id="112" idx="2"/>
          </p:cNvCxnSpPr>
          <p:nvPr/>
        </p:nvCxnSpPr>
        <p:spPr>
          <a:xfrm>
            <a:off x="2483768" y="4185084"/>
            <a:ext cx="28166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Oval 111"/>
          <p:cNvSpPr/>
          <p:nvPr/>
        </p:nvSpPr>
        <p:spPr>
          <a:xfrm>
            <a:off x="5300464" y="4077072"/>
            <a:ext cx="144016" cy="21602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/>
          <p:cNvSpPr txBox="1"/>
          <p:nvPr/>
        </p:nvSpPr>
        <p:spPr>
          <a:xfrm>
            <a:off x="973959" y="375603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14" name="TextBox 113"/>
          <p:cNvSpPr txBox="1"/>
          <p:nvPr/>
        </p:nvSpPr>
        <p:spPr>
          <a:xfrm>
            <a:off x="5316518" y="371703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1/2</a:t>
            </a:r>
            <a:endParaRPr 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2267744" y="371703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B30D29"/>
                </a:solidFill>
                <a:latin typeface="Bookman Old Style"/>
              </a:rPr>
              <a:t>α</a:t>
            </a:r>
            <a:endParaRPr lang="en-US" dirty="0">
              <a:solidFill>
                <a:srgbClr val="B30D29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5108878" y="485986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1/2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2948638" y="486916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1/4</a:t>
            </a:r>
            <a:endParaRPr lang="en-US" dirty="0"/>
          </a:p>
        </p:txBody>
      </p:sp>
      <p:sp>
        <p:nvSpPr>
          <p:cNvPr id="118" name="TextBox 117"/>
          <p:cNvSpPr txBox="1"/>
          <p:nvPr/>
        </p:nvSpPr>
        <p:spPr>
          <a:xfrm>
            <a:off x="1051992" y="48598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48" name="TextBox 147"/>
          <p:cNvSpPr txBox="1"/>
          <p:nvPr/>
        </p:nvSpPr>
        <p:spPr>
          <a:xfrm>
            <a:off x="262039" y="5157192"/>
            <a:ext cx="89739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If </a:t>
            </a:r>
            <a:r>
              <a:rPr lang="el-GR" dirty="0" smtClean="0">
                <a:latin typeface="+mj-lt"/>
              </a:rPr>
              <a:t>α</a:t>
            </a:r>
            <a:r>
              <a:rPr lang="en-US" dirty="0" smtClean="0">
                <a:latin typeface="+mj-lt"/>
              </a:rPr>
              <a:t>=1/4 </a:t>
            </a:r>
            <a:r>
              <a:rPr lang="en-US" dirty="0" err="1" smtClean="0">
                <a:latin typeface="+mj-lt"/>
              </a:rPr>
              <a:t>Luma</a:t>
            </a:r>
            <a:r>
              <a:rPr lang="en-US" dirty="0" smtClean="0">
                <a:latin typeface="+mj-lt"/>
              </a:rPr>
              <a:t> &amp; Chroma IF are synchronized both in 4:2:0 and other </a:t>
            </a:r>
          </a:p>
          <a:p>
            <a:r>
              <a:rPr lang="en-US" dirty="0" smtClean="0">
                <a:latin typeface="+mj-lt"/>
              </a:rPr>
              <a:t>sampling modes</a:t>
            </a:r>
          </a:p>
          <a:p>
            <a:r>
              <a:rPr lang="en-US" dirty="0" smtClean="0">
                <a:latin typeface="+mj-lt"/>
              </a:rPr>
              <a:t>Otherwise Chroma filter </a:t>
            </a:r>
            <a:r>
              <a:rPr lang="en-US" dirty="0">
                <a:latin typeface="+mj-lt"/>
              </a:rPr>
              <a:t>synchronized </a:t>
            </a:r>
            <a:r>
              <a:rPr lang="en-US" dirty="0" smtClean="0">
                <a:latin typeface="+mj-lt"/>
              </a:rPr>
              <a:t>with </a:t>
            </a:r>
            <a:r>
              <a:rPr lang="en-US" dirty="0" err="1" smtClean="0">
                <a:latin typeface="+mj-lt"/>
              </a:rPr>
              <a:t>Luma</a:t>
            </a:r>
            <a:r>
              <a:rPr lang="en-US" dirty="0" smtClean="0">
                <a:latin typeface="+mj-lt"/>
              </a:rPr>
              <a:t> in </a:t>
            </a:r>
            <a:r>
              <a:rPr lang="en-US" dirty="0">
                <a:latin typeface="+mj-lt"/>
              </a:rPr>
              <a:t>4:2:0 </a:t>
            </a:r>
            <a:r>
              <a:rPr lang="en-US" dirty="0" smtClean="0">
                <a:latin typeface="+mj-lt"/>
              </a:rPr>
              <a:t>cannot be applied </a:t>
            </a:r>
          </a:p>
          <a:p>
            <a:r>
              <a:rPr lang="en-US" dirty="0" smtClean="0">
                <a:latin typeface="+mj-lt"/>
              </a:rPr>
              <a:t>for </a:t>
            </a:r>
            <a:r>
              <a:rPr lang="en-US" dirty="0">
                <a:latin typeface="+mj-lt"/>
              </a:rPr>
              <a:t>other </a:t>
            </a:r>
            <a:r>
              <a:rPr lang="en-US" dirty="0" smtClean="0">
                <a:latin typeface="+mj-lt"/>
              </a:rPr>
              <a:t>sampling modes.</a:t>
            </a:r>
            <a:endParaRPr lang="en-US" dirty="0">
              <a:latin typeface="+mj-lt"/>
            </a:endParaRPr>
          </a:p>
        </p:txBody>
      </p:sp>
      <p:cxnSp>
        <p:nvCxnSpPr>
          <p:cNvPr id="21" name="Curved Connector 20"/>
          <p:cNvCxnSpPr/>
          <p:nvPr/>
        </p:nvCxnSpPr>
        <p:spPr>
          <a:xfrm rot="10800000" flipV="1">
            <a:off x="2488882" y="3427284"/>
            <a:ext cx="4176464" cy="711219"/>
          </a:xfrm>
          <a:prstGeom prst="curvedConnector2">
            <a:avLst/>
          </a:prstGeom>
          <a:ln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>
            <a:endCxn id="103" idx="5"/>
          </p:cNvCxnSpPr>
          <p:nvPr/>
        </p:nvCxnSpPr>
        <p:spPr>
          <a:xfrm rot="10800000" flipV="1">
            <a:off x="3191142" y="3469650"/>
            <a:ext cx="3474205" cy="1223858"/>
          </a:xfrm>
          <a:prstGeom prst="curvedConnector4">
            <a:avLst>
              <a:gd name="adj1" fmla="val 49696"/>
              <a:gd name="adj2" fmla="val 121264"/>
            </a:avLst>
          </a:prstGeom>
          <a:ln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665347" y="3140968"/>
            <a:ext cx="2360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same MV but different phase shift!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940152" y="170080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phase shift </a:t>
            </a:r>
            <a:r>
              <a:rPr lang="en-US" dirty="0" smtClean="0"/>
              <a:t> synchronized for points with the same MV</a:t>
            </a:r>
            <a:endParaRPr lang="en-US" dirty="0"/>
          </a:p>
        </p:txBody>
      </p:sp>
      <p:cxnSp>
        <p:nvCxnSpPr>
          <p:cNvPr id="52" name="Curved Connector 51"/>
          <p:cNvCxnSpPr>
            <a:endCxn id="10" idx="1"/>
          </p:cNvCxnSpPr>
          <p:nvPr/>
        </p:nvCxnSpPr>
        <p:spPr>
          <a:xfrm rot="10800000" flipV="1">
            <a:off x="2936908" y="2207522"/>
            <a:ext cx="2259381" cy="389018"/>
          </a:xfrm>
          <a:prstGeom prst="curvedConnector2">
            <a:avLst/>
          </a:prstGeom>
          <a:ln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urved Connector 55"/>
          <p:cNvCxnSpPr>
            <a:stCxn id="33" idx="3"/>
            <a:endCxn id="8" idx="3"/>
          </p:cNvCxnSpPr>
          <p:nvPr/>
        </p:nvCxnSpPr>
        <p:spPr>
          <a:xfrm rot="5400000">
            <a:off x="1732878" y="2193335"/>
            <a:ext cx="432048" cy="679867"/>
          </a:xfrm>
          <a:prstGeom prst="curvedConnector3">
            <a:avLst>
              <a:gd name="adj1" fmla="val 160233"/>
            </a:avLst>
          </a:prstGeom>
          <a:ln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311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90600"/>
          </a:xfrm>
        </p:spPr>
        <p:txBody>
          <a:bodyPr/>
          <a:lstStyle/>
          <a:p>
            <a:r>
              <a:rPr lang="en-US" dirty="0"/>
              <a:t>From CE3 </a:t>
            </a:r>
            <a:r>
              <a:rPr lang="en-US" dirty="0" err="1"/>
              <a:t>BoG</a:t>
            </a:r>
            <a:r>
              <a:rPr lang="en-US" dirty="0"/>
              <a:t> test </a:t>
            </a:r>
            <a:r>
              <a:rPr lang="en-US" dirty="0" smtClean="0"/>
              <a:t>results 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95017126"/>
              </p:ext>
            </p:extLst>
          </p:nvPr>
        </p:nvGraphicFramePr>
        <p:xfrm>
          <a:off x="395536" y="1484784"/>
          <a:ext cx="7560840" cy="39436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2520280"/>
                <a:gridCol w="2520280"/>
              </a:tblGrid>
              <a:tr h="613987">
                <a:tc>
                  <a:txBody>
                    <a:bodyPr/>
                    <a:lstStyle/>
                    <a:p>
                      <a:endParaRPr lang="en-US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7q8h F-599</a:t>
                      </a:r>
                    </a:p>
                    <a:p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Motorola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7q6h F-247</a:t>
                      </a:r>
                    </a:p>
                    <a:p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Samsung</a:t>
                      </a:r>
                    </a:p>
                  </a:txBody>
                  <a:tcPr/>
                </a:tc>
              </a:tr>
              <a:tr h="394125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+mj-lt"/>
                        </a:rPr>
                        <a:t>Avg</a:t>
                      </a:r>
                      <a:r>
                        <a:rPr lang="en-US" sz="1600" dirty="0" smtClean="0">
                          <a:latin typeface="+mj-lt"/>
                        </a:rPr>
                        <a:t> BD-rate</a:t>
                      </a:r>
                      <a:r>
                        <a:rPr lang="en-US" sz="1600" baseline="0" dirty="0" smtClean="0">
                          <a:latin typeface="+mj-lt"/>
                        </a:rPr>
                        <a:t> </a:t>
                      </a:r>
                      <a:r>
                        <a:rPr lang="en-US" sz="1600" dirty="0" err="1" smtClean="0">
                          <a:latin typeface="+mj-lt"/>
                        </a:rPr>
                        <a:t>Luma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+mj-lt"/>
                        </a:rPr>
                        <a:t>-0.48%</a:t>
                      </a:r>
                      <a:endParaRPr lang="en-US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+mj-lt"/>
                        </a:rPr>
                        <a:t>0.07%</a:t>
                      </a:r>
                      <a:endParaRPr lang="en-US" sz="1600" b="1" dirty="0">
                        <a:latin typeface="+mj-lt"/>
                      </a:endParaRPr>
                    </a:p>
                  </a:txBody>
                  <a:tcPr/>
                </a:tc>
              </a:tr>
              <a:tr h="356202">
                <a:tc>
                  <a:txBody>
                    <a:bodyPr/>
                    <a:lstStyle/>
                    <a:p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Avg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BD-rate</a:t>
                      </a:r>
                      <a:r>
                        <a:rPr kumimoji="0" lang="en-US" sz="16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dirty="0" smtClean="0">
                          <a:latin typeface="+mj-lt"/>
                        </a:rPr>
                        <a:t>Chroma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0.12%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0.05%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</a:tr>
              <a:tr h="4104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+mj-lt"/>
                        </a:rPr>
                        <a:t>Min</a:t>
                      </a:r>
                      <a:endParaRPr lang="en-US" sz="16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j-lt"/>
                        </a:rPr>
                        <a:t>-5.9%</a:t>
                      </a:r>
                      <a:endParaRPr lang="en-US" sz="16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j-lt"/>
                        </a:rPr>
                        <a:t>-3.5%</a:t>
                      </a:r>
                      <a:endParaRPr lang="en-US" sz="16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4104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+mj-lt"/>
                        </a:rPr>
                        <a:t>Max</a:t>
                      </a:r>
                      <a:endParaRPr lang="en-US" sz="16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smtClean="0">
                          <a:effectLst/>
                          <a:latin typeface="+mj-lt"/>
                        </a:rPr>
                        <a:t>2.0%</a:t>
                      </a:r>
                      <a:endParaRPr lang="en-US" sz="16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j-lt"/>
                        </a:rPr>
                        <a:t>3.0%</a:t>
                      </a:r>
                      <a:endParaRPr lang="en-US" sz="16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4104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effectLst/>
                          <a:latin typeface="+mj-lt"/>
                        </a:rPr>
                        <a:t>Avg</a:t>
                      </a:r>
                      <a:r>
                        <a:rPr lang="en-US" sz="1600" b="0" i="0" u="none" strike="noStrike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effectLst/>
                          <a:latin typeface="+mj-lt"/>
                        </a:rPr>
                        <a:t>Mults</a:t>
                      </a:r>
                      <a:endParaRPr lang="en-US" sz="16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101%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85%</a:t>
                      </a:r>
                    </a:p>
                  </a:txBody>
                  <a:tcPr marL="9525" marR="9525" marT="9525" marB="0" anchor="b"/>
                </a:tc>
              </a:tr>
              <a:tr h="4104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effectLst/>
                          <a:latin typeface="+mj-lt"/>
                        </a:rPr>
                        <a:t>Avg</a:t>
                      </a:r>
                      <a:r>
                        <a:rPr lang="en-US" sz="1600" b="0" i="0" u="none" strike="noStrike" dirty="0" smtClean="0">
                          <a:effectLst/>
                          <a:latin typeface="+mj-lt"/>
                        </a:rPr>
                        <a:t> Adds</a:t>
                      </a:r>
                      <a:endParaRPr lang="en-US" sz="16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99%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83%</a:t>
                      </a:r>
                    </a:p>
                  </a:txBody>
                  <a:tcPr marL="9525" marR="9525" marT="9525" marB="0" anchor="b"/>
                </a:tc>
              </a:tr>
              <a:tr h="4104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effectLst/>
                          <a:latin typeface="+mj-lt"/>
                        </a:rPr>
                        <a:t>Avg</a:t>
                      </a:r>
                      <a:r>
                        <a:rPr lang="en-US" sz="1600" b="0" i="0" u="none" strike="noStrike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effectLst/>
                          <a:latin typeface="+mj-lt"/>
                        </a:rPr>
                        <a:t>MemBand</a:t>
                      </a:r>
                      <a:endParaRPr lang="en-US" sz="16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100%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95%</a:t>
                      </a:r>
                    </a:p>
                  </a:txBody>
                  <a:tcPr marL="9525" marR="9525" marT="9525" marB="0" anchor="b"/>
                </a:tc>
              </a:tr>
              <a:tr h="527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effectLst/>
                          <a:latin typeface="+mj-lt"/>
                        </a:rPr>
                        <a:t>WorstCase</a:t>
                      </a:r>
                      <a:endParaRPr lang="en-US" sz="1600" b="0" i="0" u="none" strike="noStrike" dirty="0" smtClean="0">
                        <a:effectLst/>
                        <a:latin typeface="+mj-lt"/>
                      </a:endParaRPr>
                    </a:p>
                    <a:p>
                      <a:pPr algn="l" fontAlgn="b"/>
                      <a:r>
                        <a:rPr lang="en-US" sz="1600" b="0" i="0" u="none" strike="noStrike" dirty="0" err="1" smtClean="0">
                          <a:effectLst/>
                          <a:latin typeface="+mj-lt"/>
                        </a:rPr>
                        <a:t>MemoryBand</a:t>
                      </a:r>
                      <a:endParaRPr lang="en-US" sz="16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100%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83%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0128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sz="1800" dirty="0" smtClean="0">
                <a:latin typeface="Cambria Math" pitchFamily="18" charset="0"/>
                <a:ea typeface="Cambria Math" pitchFamily="18" charset="0"/>
              </a:rPr>
              <a:t>Modify the complexity measurement in CE3:</a:t>
            </a:r>
          </a:p>
          <a:p>
            <a:pPr lvl="1"/>
            <a:r>
              <a:rPr lang="en-US" altLang="ko-KR" sz="1800" dirty="0" smtClean="0">
                <a:latin typeface="Cambria Math" pitchFamily="18" charset="0"/>
                <a:ea typeface="Cambria Math" pitchFamily="18" charset="0"/>
              </a:rPr>
              <a:t>Mandatory report for the worst memory band-width and complexity case</a:t>
            </a:r>
          </a:p>
          <a:p>
            <a:pPr lvl="1"/>
            <a:r>
              <a:rPr lang="en-US" altLang="ko-KR" sz="1800" dirty="0" smtClean="0">
                <a:latin typeface="Cambria Math" pitchFamily="18" charset="0"/>
                <a:ea typeface="Cambria Math" pitchFamily="18" charset="0"/>
              </a:rPr>
              <a:t>Mandatory of average memory band-width and complexity </a:t>
            </a:r>
          </a:p>
          <a:p>
            <a:pPr lvl="1"/>
            <a:r>
              <a:rPr lang="en-US" altLang="ko-KR" sz="1800" dirty="0" smtClean="0">
                <a:latin typeface="Cambria Math" pitchFamily="18" charset="0"/>
                <a:ea typeface="Cambria Math" pitchFamily="18" charset="0"/>
              </a:rPr>
              <a:t>Actual number of operations  according to hit-ratio of each filter</a:t>
            </a:r>
          </a:p>
          <a:p>
            <a:pPr lvl="1"/>
            <a:r>
              <a:rPr lang="en-US" altLang="ko-KR" sz="1800" dirty="0" err="1" smtClean="0">
                <a:latin typeface="Cambria Math" pitchFamily="18" charset="0"/>
                <a:ea typeface="Cambria Math" pitchFamily="18" charset="0"/>
              </a:rPr>
              <a:t>Chroma</a:t>
            </a:r>
            <a:r>
              <a:rPr lang="en-US" altLang="ko-KR" sz="1800" dirty="0" smtClean="0">
                <a:latin typeface="Cambria Math" pitchFamily="18" charset="0"/>
                <a:ea typeface="Cambria Math" pitchFamily="18" charset="0"/>
              </a:rPr>
              <a:t> MC operations count should be included </a:t>
            </a:r>
          </a:p>
          <a:p>
            <a:r>
              <a:rPr lang="en-US" altLang="ko-KR" sz="1800" dirty="0" smtClean="0">
                <a:latin typeface="Cambria Math" pitchFamily="18" charset="0"/>
                <a:ea typeface="Cambria Math" pitchFamily="18" charset="0"/>
              </a:rPr>
              <a:t>Based on test results:</a:t>
            </a:r>
          </a:p>
          <a:p>
            <a:pPr lvl="1"/>
            <a:r>
              <a:rPr lang="en-US" altLang="ko-KR" sz="1800" dirty="0" smtClean="0">
                <a:latin typeface="Cambria Math" pitchFamily="18" charset="0"/>
                <a:ea typeface="Cambria Math" pitchFamily="18" charset="0"/>
              </a:rPr>
              <a:t>only 0.07% average performance drop </a:t>
            </a:r>
          </a:p>
          <a:p>
            <a:pPr lvl="1"/>
            <a:r>
              <a:rPr lang="en-US" altLang="ko-KR" sz="1800" dirty="0" smtClean="0">
                <a:latin typeface="Cambria Math" pitchFamily="18" charset="0"/>
                <a:ea typeface="Cambria Math" pitchFamily="18" charset="0"/>
              </a:rPr>
              <a:t>16% less average number of computations</a:t>
            </a:r>
          </a:p>
          <a:p>
            <a:pPr lvl="1"/>
            <a:r>
              <a:rPr lang="en-US" altLang="ko-KR" sz="1800" dirty="0" smtClean="0">
                <a:latin typeface="Cambria Math" pitchFamily="18" charset="0"/>
                <a:ea typeface="Cambria Math" pitchFamily="18" charset="0"/>
              </a:rPr>
              <a:t>5% less average memory band-width</a:t>
            </a:r>
          </a:p>
          <a:p>
            <a:pPr lvl="1"/>
            <a:r>
              <a:rPr lang="en-US" altLang="ko-KR" sz="1800" dirty="0" smtClean="0">
                <a:latin typeface="Cambria Math" pitchFamily="18" charset="0"/>
                <a:ea typeface="Cambria Math" pitchFamily="18" charset="0"/>
              </a:rPr>
              <a:t>17% reduction of memory band-width in the worst case</a:t>
            </a:r>
          </a:p>
          <a:p>
            <a:pPr marL="0" indent="0">
              <a:buNone/>
            </a:pPr>
            <a:r>
              <a:rPr lang="en-US" altLang="ko-KR" sz="1800" dirty="0" smtClean="0">
                <a:latin typeface="Cambria Math" pitchFamily="18" charset="0"/>
                <a:ea typeface="Cambria Math" pitchFamily="18" charset="0"/>
              </a:rPr>
              <a:t>we propose to adopt proposed 7(Q) + 6 (H) solid (non-switch) </a:t>
            </a:r>
            <a:r>
              <a:rPr lang="en-US" altLang="ko-KR" sz="1800" dirty="0" err="1" smtClean="0">
                <a:latin typeface="Cambria Math" pitchFamily="18" charset="0"/>
                <a:ea typeface="Cambria Math" pitchFamily="18" charset="0"/>
              </a:rPr>
              <a:t>Luma</a:t>
            </a:r>
            <a:r>
              <a:rPr lang="en-US" altLang="ko-KR" sz="1800" dirty="0" smtClean="0">
                <a:latin typeface="Cambria Math" pitchFamily="18" charset="0"/>
                <a:ea typeface="Cambria Math" pitchFamily="18" charset="0"/>
              </a:rPr>
              <a:t> interpolation filter for next version of HM s/w and WD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latin typeface="+mj-lt"/>
              </a:rPr>
              <a:t>JCTVC-F247 CE3: DCT derived interpolation filter test by Samsung</a:t>
            </a:r>
            <a:endParaRPr lang="ko-KR" altLang="en-US" sz="1000" dirty="0"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원본">
  <a:themeElements>
    <a:clrScheme name="원본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원본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원본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4302</TotalTime>
  <Words>949</Words>
  <Application>Microsoft Office PowerPoint</Application>
  <PresentationFormat>On-screen Show (4:3)</PresentationFormat>
  <Paragraphs>352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원본</vt:lpstr>
      <vt:lpstr>JCTVC-F247 CE3: DCT derived interpolation filter test by Samsung</vt:lpstr>
      <vt:lpstr>Filter coefficients generation</vt:lpstr>
      <vt:lpstr>DCTIF: 7(Q)+6(H)</vt:lpstr>
      <vt:lpstr>Complexity compare to AVC</vt:lpstr>
      <vt:lpstr>Compare to 7(Q)+6(H) form Motorola</vt:lpstr>
      <vt:lpstr>¼ or α≠ ¼ ? </vt:lpstr>
      <vt:lpstr>¼ or α≠ ¼ ? </vt:lpstr>
      <vt:lpstr>From CE3 BoG test results summary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Lena</cp:lastModifiedBy>
  <cp:revision>431</cp:revision>
  <dcterms:created xsi:type="dcterms:W3CDTF">2011-06-27T12:53:02Z</dcterms:created>
  <dcterms:modified xsi:type="dcterms:W3CDTF">2011-07-21T06:07:08Z</dcterms:modified>
</cp:coreProperties>
</file>