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notesMasterIdLst>
    <p:notesMasterId r:id="rId14"/>
  </p:notesMasterIdLst>
  <p:sldIdLst>
    <p:sldId id="256" r:id="rId2"/>
    <p:sldId id="257" r:id="rId3"/>
    <p:sldId id="283" r:id="rId4"/>
    <p:sldId id="293" r:id="rId5"/>
    <p:sldId id="272" r:id="rId6"/>
    <p:sldId id="273" r:id="rId7"/>
    <p:sldId id="274" r:id="rId8"/>
    <p:sldId id="294" r:id="rId9"/>
    <p:sldId id="295" r:id="rId10"/>
    <p:sldId id="296" r:id="rId11"/>
    <p:sldId id="278" r:id="rId12"/>
    <p:sldId id="27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59" autoAdjust="0"/>
  </p:normalViewPr>
  <p:slideViewPr>
    <p:cSldViewPr>
      <p:cViewPr>
        <p:scale>
          <a:sx n="75" d="100"/>
          <a:sy n="75" d="100"/>
        </p:scale>
        <p:origin x="-36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29CB1-6346-407E-8AC5-1E996982A258}" type="datetimeFigureOut">
              <a:rPr lang="en-US" smtClean="0"/>
              <a:pPr/>
              <a:t>7/12/2011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00D9D-771E-42C3-8536-0DE8A49A74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3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00D9D-771E-42C3-8536-0DE8A49A74F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43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sequences (Doc, Web and Slide of the version 2) from BJUT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Three sequences from HKUST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Two sequences from HUAWEI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Seven sequences form HUAWEI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F00D9D-771E-42C3-8536-0DE8A49A74F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56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圆角矩形 10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11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12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矩形 14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EDDFB-7FB4-4E85-AA8E-4065767EF8C4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12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9481203-8CBB-4859-9E04-F2BAB3F90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11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41E8B-CAE7-426F-8BCE-2B0BF7B41D64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89041-3A94-4F59-A8AC-FD73A6660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5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41EB-094A-46C0-955D-404E57A42B30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F6CB3-ABC2-49BE-BF4E-285BBC8E0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45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057ED-6D9F-416C-A07E-D7E9F8D575FA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BB7C-322C-4168-BD2D-D77097AB0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圆角矩形 10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11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12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矩形 14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A11B4-BDA7-4C07-8BAD-69D6891A85CF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01258-E829-46B7-89C6-C4B9F0708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729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DC51F-6439-4738-9700-26EB1F729815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8473-72F5-499A-8DBC-954C2FC7E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271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912E3-5B3E-4DC6-B8CD-C61256EA9E59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426F-0846-4C93-90BD-851EB333C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0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62556-8227-4461-8645-9C20FBC51F28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1F5C5-E0D5-4F11-ABCF-AD6ED551B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AF2DC-8A6D-47E9-A0AE-F351AF066600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04071-29D8-4AB5-BFEE-64C0F5E02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6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圆角矩形 10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EF582-164A-496D-9E2E-18194389CC14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7BA5B-D121-404C-AAAE-0EDF189CE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28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9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10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11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5DAE-4259-4329-A596-DB99C8ABF720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6FD4D-400F-46C6-B49A-AF2D0CCC4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3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标题占位符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9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C757BE-2231-487D-974C-8205B4C66356}" type="datetimeFigureOut">
              <a:rPr lang="en-US"/>
              <a:pPr>
                <a:defRPr/>
              </a:pPr>
              <a:t>7/12/2011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6DBB42FA-9054-4A40-9E8A-846F560F2C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47" r:id="rId2"/>
    <p:sldLayoutId id="2147483955" r:id="rId3"/>
    <p:sldLayoutId id="2147483948" r:id="rId4"/>
    <p:sldLayoutId id="2147483949" r:id="rId5"/>
    <p:sldLayoutId id="2147483950" r:id="rId6"/>
    <p:sldLayoutId id="2147483951" r:id="rId7"/>
    <p:sldLayoutId id="2147483956" r:id="rId8"/>
    <p:sldLayoutId id="2147483957" r:id="rId9"/>
    <p:sldLayoutId id="2147483952" r:id="rId10"/>
    <p:sldLayoutId id="214748395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i="1" dirty="0"/>
              <a:t>Cuiling </a:t>
            </a:r>
            <a:r>
              <a:rPr lang="en-US" i="1" dirty="0" smtClean="0"/>
              <a:t>Lan, </a:t>
            </a:r>
            <a:r>
              <a:rPr lang="en-US" i="1" dirty="0" err="1" smtClean="0"/>
              <a:t>Jizheng</a:t>
            </a:r>
            <a:r>
              <a:rPr lang="en-US" i="1" dirty="0" smtClean="0"/>
              <a:t> Xu, Feng </a:t>
            </a:r>
            <a:r>
              <a:rPr lang="en-US" i="1" dirty="0"/>
              <a:t>Wu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dirty="0" err="1"/>
              <a:t>Xidian</a:t>
            </a:r>
            <a:r>
              <a:rPr lang="en-US" dirty="0"/>
              <a:t> </a:t>
            </a:r>
            <a:r>
              <a:rPr lang="en-US" dirty="0" smtClean="0"/>
              <a:t>University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defRPr/>
            </a:pPr>
            <a:r>
              <a:rPr lang="en-US" dirty="0"/>
              <a:t>Microsoft</a:t>
            </a:r>
            <a:endParaRPr lang="en-US" dirty="0" smtClean="0"/>
          </a:p>
        </p:txBody>
      </p:sp>
      <p:sp>
        <p:nvSpPr>
          <p:cNvPr id="6147" name="标题 1"/>
          <p:cNvSpPr>
            <a:spLocks noGrp="1"/>
          </p:cNvSpPr>
          <p:nvPr>
            <p:ph type="ctrTitle"/>
          </p:nvPr>
        </p:nvSpPr>
        <p:spPr>
          <a:xfrm>
            <a:off x="827088" y="1341438"/>
            <a:ext cx="7632700" cy="1893887"/>
          </a:xfrm>
        </p:spPr>
        <p:txBody>
          <a:bodyPr/>
          <a:lstStyle/>
          <a:p>
            <a:pPr eaLnBrk="1" hangingPunct="1"/>
            <a:r>
              <a:rPr lang="en-US" b="1" dirty="0" smtClean="0"/>
              <a:t>Intra </a:t>
            </a:r>
            <a:r>
              <a:rPr lang="en-US" b="1" dirty="0"/>
              <a:t>and inter coding tools for screen contents</a:t>
            </a:r>
            <a:endParaRPr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Performance comparisons with and without entropy coding</a:t>
            </a:r>
            <a:endParaRPr lang="en-US" dirty="0"/>
          </a:p>
        </p:txBody>
      </p:sp>
      <p:pic>
        <p:nvPicPr>
          <p:cNvPr id="8194" name="Chart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3"/>
            <a:ext cx="2830536" cy="24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1844822"/>
            <a:ext cx="2808311" cy="24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Chart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44337"/>
            <a:ext cx="2830536" cy="242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Chart 1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200" y="4231498"/>
            <a:ext cx="2786088" cy="243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87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</a:p>
        </p:txBody>
      </p:sp>
      <p:sp>
        <p:nvSpPr>
          <p:cNvPr id="16387" name="内容占位符 2"/>
          <p:cNvSpPr>
            <a:spLocks noGrp="1"/>
          </p:cNvSpPr>
          <p:nvPr>
            <p:ph sz="quarter" idx="1"/>
          </p:nvPr>
        </p:nvSpPr>
        <p:spPr>
          <a:xfrm>
            <a:off x="914400" y="1628800"/>
            <a:ext cx="7772400" cy="4391000"/>
          </a:xfrm>
        </p:spPr>
        <p:txBody>
          <a:bodyPr/>
          <a:lstStyle/>
          <a:p>
            <a:r>
              <a:rPr lang="en-US" dirty="0" smtClean="0"/>
              <a:t>BCIM coding tool brings significant improvement for screen content coding, 21.6% bit saving on average</a:t>
            </a:r>
          </a:p>
          <a:p>
            <a:r>
              <a:rPr lang="en-US" dirty="0" smtClean="0"/>
              <a:t>BCIM coding tool can serve as a tool to </a:t>
            </a:r>
            <a:r>
              <a:rPr lang="en-US" dirty="0"/>
              <a:t>restrict the </a:t>
            </a:r>
            <a:r>
              <a:rPr lang="en-US" dirty="0" smtClean="0"/>
              <a:t>output bit number, providing an upper bound for the output 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15273" y="2967335"/>
            <a:ext cx="23134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Thanks</a:t>
            </a:r>
            <a:endParaRPr lang="zh-CN" alt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Outline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BCIM coding tool</a:t>
            </a:r>
          </a:p>
          <a:p>
            <a:pPr eaLnBrk="1" hangingPunct="1"/>
            <a:r>
              <a:rPr lang="en-US" dirty="0" smtClean="0"/>
              <a:t>Results within HM3.0 framework</a:t>
            </a:r>
          </a:p>
          <a:p>
            <a:pPr eaLnBrk="1" hangingPunct="1"/>
            <a:r>
              <a:rPr lang="en-US" dirty="0" smtClean="0"/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Colors and Index Map(BCIM)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Screen content block usually has limited colors</a:t>
            </a:r>
          </a:p>
          <a:p>
            <a:r>
              <a:rPr lang="en-US" dirty="0" smtClean="0"/>
              <a:t>Key idea</a:t>
            </a:r>
          </a:p>
          <a:p>
            <a:pPr marL="0" lvl="1" indent="0">
              <a:spcBef>
                <a:spcPts val="575"/>
              </a:spcBef>
              <a:buClr>
                <a:schemeClr val="accent1"/>
              </a:buClr>
              <a:buNone/>
            </a:pPr>
            <a:r>
              <a:rPr lang="en-US" dirty="0" smtClean="0"/>
              <a:t>    </a:t>
            </a:r>
            <a:r>
              <a:rPr lang="en-US" dirty="0"/>
              <a:t>Represent a block by several base colors and an index </a:t>
            </a:r>
            <a:r>
              <a:rPr lang="en-US" dirty="0" smtClean="0"/>
              <a:t>map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913" y="2852936"/>
            <a:ext cx="4824536" cy="28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2123728" y="5353471"/>
            <a:ext cx="597666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400" dirty="0"/>
              <a:t> Text block composed of base colors and an index map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0831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Colors and Index Map(BCIM)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pper </a:t>
            </a:r>
            <a:r>
              <a:rPr lang="en-US" dirty="0"/>
              <a:t>bound for the </a:t>
            </a:r>
            <a:r>
              <a:rPr lang="en-US" dirty="0" smtClean="0"/>
              <a:t>output bits</a:t>
            </a:r>
            <a:endParaRPr lang="en-US" dirty="0"/>
          </a:p>
          <a:p>
            <a:pPr lvl="1"/>
            <a:r>
              <a:rPr lang="en-US" dirty="0"/>
              <a:t>Total bits for a block </a:t>
            </a:r>
            <a:r>
              <a:rPr lang="en-US" dirty="0" smtClean="0"/>
              <a:t>without entropy coding:  </a:t>
            </a:r>
            <a:r>
              <a:rPr lang="en-US" dirty="0"/>
              <a:t>Bits for </a:t>
            </a:r>
            <a:r>
              <a:rPr lang="en-US" dirty="0" smtClean="0"/>
              <a:t>coding base </a:t>
            </a:r>
            <a:r>
              <a:rPr lang="en-US" dirty="0"/>
              <a:t>color number k, base color values and each </a:t>
            </a:r>
            <a:r>
              <a:rPr lang="en-US" dirty="0" smtClean="0"/>
              <a:t>index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220" y="2611586"/>
            <a:ext cx="4542036" cy="3409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344556" y="6033938"/>
                <a:ext cx="6899851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Relationship between base color number k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𝑘</m:t>
                    </m:r>
                    <m:r>
                      <a:rPr lang="en-US" b="0" i="1" smtClean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dirty="0" smtClean="0"/>
                  <a:t>) and average bit number</a:t>
                </a:r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556" y="6033938"/>
                <a:ext cx="6899851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796" t="-6667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344557" y="6372036"/>
            <a:ext cx="6899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 smtClean="0"/>
              <a:t>For 4x4 sample block, the bit upper bound is about 12.25 </a:t>
            </a:r>
            <a:r>
              <a:rPr lang="en-US" dirty="0" err="1" smtClean="0"/>
              <a:t>bpp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78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/>
          <a:lstStyle/>
          <a:p>
            <a:r>
              <a:rPr lang="en-US" dirty="0" smtClean="0"/>
              <a:t>Experimental results</a:t>
            </a:r>
          </a:p>
        </p:txBody>
      </p:sp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275682"/>
            <a:ext cx="2808287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>
            <a:spLocks noGrp="1"/>
          </p:cNvSpPr>
          <p:nvPr>
            <p:ph sz="quarter" idx="1"/>
          </p:nvPr>
        </p:nvSpPr>
        <p:spPr>
          <a:xfrm>
            <a:off x="611560" y="1412776"/>
            <a:ext cx="7772400" cy="4572000"/>
          </a:xfrm>
        </p:spPr>
        <p:txBody>
          <a:bodyPr/>
          <a:lstStyle/>
          <a:p>
            <a:r>
              <a:rPr lang="en-US" dirty="0" smtClean="0"/>
              <a:t>Performance comparisons under different </a:t>
            </a:r>
            <a:r>
              <a:rPr lang="en-US" dirty="0"/>
              <a:t>maximum allowable base color </a:t>
            </a:r>
            <a:r>
              <a:rPr lang="en-US" dirty="0" smtClean="0"/>
              <a:t>numbers (4,8,16 respectively)</a:t>
            </a:r>
            <a:endParaRPr lang="en-US" dirty="0"/>
          </a:p>
          <a:p>
            <a:pPr lvl="1"/>
            <a:r>
              <a:rPr lang="en-US" dirty="0"/>
              <a:t>Configuration</a:t>
            </a:r>
            <a:r>
              <a:rPr lang="en-US" dirty="0" smtClean="0"/>
              <a:t>: Intra</a:t>
            </a:r>
            <a:r>
              <a:rPr lang="en-US" dirty="0"/>
              <a:t>, QP 47~7(step </a:t>
            </a:r>
            <a:r>
              <a:rPr lang="en-US" dirty="0" smtClean="0"/>
              <a:t>10), </a:t>
            </a:r>
            <a:r>
              <a:rPr lang="en-US" dirty="0" err="1"/>
              <a:t>deblocking</a:t>
            </a:r>
            <a:r>
              <a:rPr lang="en-US" dirty="0"/>
              <a:t> disabled.</a:t>
            </a:r>
          </a:p>
          <a:p>
            <a:pPr lvl="1"/>
            <a:endParaRPr lang="en-US" dirty="0" smtClean="0"/>
          </a:p>
        </p:txBody>
      </p:sp>
      <p:pic>
        <p:nvPicPr>
          <p:cNvPr id="3074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99618"/>
            <a:ext cx="3744416" cy="324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</a:t>
            </a:r>
            <a:endParaRPr lang="en-US" dirty="0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4468" y="1556792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Chart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31236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988" y="4236326"/>
            <a:ext cx="2918460" cy="2334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Chart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338437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</a:t>
            </a:r>
            <a:endParaRPr lang="en-US" dirty="0" smtClean="0"/>
          </a:p>
        </p:txBody>
      </p:sp>
      <p:pic>
        <p:nvPicPr>
          <p:cNvPr id="5122" name="Picture 3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62" y="1556792"/>
            <a:ext cx="26733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Chart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3168352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273685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Chart 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98562"/>
            <a:ext cx="3168352" cy="2426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78080" cy="4572000"/>
          </a:xfrm>
        </p:spPr>
        <p:txBody>
          <a:bodyPr/>
          <a:lstStyle/>
          <a:p>
            <a:r>
              <a:rPr lang="en-US" dirty="0" smtClean="0"/>
              <a:t>Using sequences from </a:t>
            </a:r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JCTVC </a:t>
            </a:r>
            <a:r>
              <a:rPr lang="en-US" dirty="0" smtClean="0"/>
              <a:t>meeting (</a:t>
            </a:r>
            <a:r>
              <a:rPr lang="en-US" b="1" dirty="0" smtClean="0"/>
              <a:t>21.6</a:t>
            </a:r>
            <a:r>
              <a:rPr lang="en-US" dirty="0" smtClean="0"/>
              <a:t>% bit saving)</a:t>
            </a:r>
            <a:endParaRPr lang="en-US" sz="2800" b="1" dirty="0">
              <a:latin typeface="Times New Roman"/>
              <a:ea typeface="宋体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1701"/>
              </p:ext>
            </p:extLst>
          </p:nvPr>
        </p:nvGraphicFramePr>
        <p:xfrm>
          <a:off x="827585" y="1916832"/>
          <a:ext cx="7488831" cy="46978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7655"/>
                <a:gridCol w="706745"/>
                <a:gridCol w="777420"/>
                <a:gridCol w="777420"/>
                <a:gridCol w="777420"/>
                <a:gridCol w="777420"/>
                <a:gridCol w="774751"/>
              </a:tblGrid>
              <a:tr h="180847">
                <a:tc gridSpan="7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Intra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58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 BD-rate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 BD-rate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 BD-rate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Y BD-psnr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U BD-psnr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V BD-psnr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doc_1280x720_500_10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-36.62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-30.43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-30.49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7.42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3.71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3.61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web_1280x720_500_10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-48.02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-38.73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-39.99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11.27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5.36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5.27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slide_1280x720_500_20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-16.88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-13.49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-13.80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1.64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1.07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1.06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new1_HKUST1_1280x720_30_420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-51.99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-45.79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-45.99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10.82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6.69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6.74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new1_HKUST2_1280x720_30_420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-46.40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-38.57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-38.83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8.00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4.88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5.11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new1_HKUST3_1280x720_30_420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-50.47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-35.66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-37.56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10.37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4.68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5.54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ScreenCaptureDocEditing_1280x720_60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-27.62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-24.44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-24.81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3.27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ScreenCaptureWinSwitching_1280x720_60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-25.20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-21.67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-22.13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3.10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new1_BQTerraceText_1920x1080_60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-1.73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-2.81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-4.18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new1_BasketballDriveText_1920x1080_50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-3.93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-4.61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-4.76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new1_CactusText_1920x1080_50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-2.87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-3.18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-3.63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new1_BasketballDrillText_832x480_50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-3.92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-3.81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-4.05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new1_BQMallText832x480_60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-3.73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-3.64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-4.24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new1_PartySceneText_832x480_50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-1.96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-2.38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new1_RaceHorsesText_832x480_30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-3.06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-2.06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-2.64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0.23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0.18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BJUT(Vertion2) (1th-3th sequences)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-33.84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-27.55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-28.09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6.78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3.38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3.31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HKUST(new1) (4th-6th sequences)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-49.62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-40.01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-40.79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9.73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5.42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5.80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HUAWEI (7th-8th sequences)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-26.41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-23.05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-23.47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3.18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1.83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1.84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HUAWEI (9th-15th sequences)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-3.03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-3.17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-3.62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0.17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0.14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0.19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395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1th-8th sequences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-37.90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-31.10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-31.70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6.99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3.76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3.88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395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All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-21.63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-18.06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-18.63</a:t>
                      </a:r>
                      <a:endParaRPr lang="en-US" sz="1200" b="1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3.81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2.07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2.15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Enc Time[%]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</a:rPr>
                        <a:t>1.77</a:t>
                      </a:r>
                      <a:endParaRPr lang="en-US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8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Dec Time[%]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gridSpan="6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</a:rPr>
                        <a:t>0.94</a:t>
                      </a:r>
                      <a:endParaRPr lang="en-US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5611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</a:t>
            </a: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 over synthesized sequence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This proves BCIM tool can </a:t>
            </a:r>
            <a:r>
              <a:rPr lang="en-US" dirty="0"/>
              <a:t>restrict </a:t>
            </a:r>
            <a:r>
              <a:rPr lang="en-US" dirty="0" smtClean="0"/>
              <a:t>the number of </a:t>
            </a:r>
            <a:r>
              <a:rPr lang="en-US" dirty="0" smtClean="0"/>
              <a:t>output bits</a:t>
            </a:r>
            <a:endParaRPr lang="en-US" dirty="0"/>
          </a:p>
        </p:txBody>
      </p:sp>
      <p:pic>
        <p:nvPicPr>
          <p:cNvPr id="7170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23622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99592" y="4365104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dirty="0" smtClean="0"/>
              <a:t>Synthesized </a:t>
            </a:r>
            <a:r>
              <a:rPr lang="en-US" dirty="0"/>
              <a:t>sequence, </a:t>
            </a:r>
            <a:r>
              <a:rPr lang="en-US" dirty="0" smtClean="0"/>
              <a:t>Sandstorms </a:t>
            </a:r>
            <a:r>
              <a:rPr lang="en-US" dirty="0"/>
              <a:t>(CIF 30 Hz 30 frames) </a:t>
            </a:r>
          </a:p>
        </p:txBody>
      </p:sp>
      <p:pic>
        <p:nvPicPr>
          <p:cNvPr id="7171" name="Chart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240360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788024" y="4642103"/>
            <a:ext cx="3325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(b) </a:t>
            </a:r>
            <a:r>
              <a:rPr lang="en-US" dirty="0" smtClean="0"/>
              <a:t>Coding </a:t>
            </a:r>
            <a:r>
              <a:rPr lang="en-US" dirty="0"/>
              <a:t>performance comparison</a:t>
            </a:r>
          </a:p>
        </p:txBody>
      </p:sp>
    </p:spTree>
    <p:extLst>
      <p:ext uri="{BB962C8B-B14F-4D97-AF65-F5344CB8AC3E}">
        <p14:creationId xmlns:p14="http://schemas.microsoft.com/office/powerpoint/2010/main" val="39181446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460</TotalTime>
  <Words>542</Words>
  <Application>Microsoft Office PowerPoint</Application>
  <PresentationFormat>On-screen Show (4:3)</PresentationFormat>
  <Paragraphs>213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平衡</vt:lpstr>
      <vt:lpstr>Intra and inter coding tools for screen contents</vt:lpstr>
      <vt:lpstr>Outline</vt:lpstr>
      <vt:lpstr>Base Colors and Index Map(BCIM)</vt:lpstr>
      <vt:lpstr>Base Colors and Index Map(BCIM)</vt:lpstr>
      <vt:lpstr>Experimental results</vt:lpstr>
      <vt:lpstr>Experimental results</vt:lpstr>
      <vt:lpstr>Experimental results</vt:lpstr>
      <vt:lpstr>Experimental results</vt:lpstr>
      <vt:lpstr>Experimental results</vt:lpstr>
      <vt:lpstr>Experimental results</vt:lpstr>
      <vt:lpstr>Conclusions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Ji-Zheng Xu</dc:creator>
  <cp:lastModifiedBy>Ji-Zheng Xu</cp:lastModifiedBy>
  <cp:revision>94</cp:revision>
  <dcterms:created xsi:type="dcterms:W3CDTF">2010-10-06T15:32:31Z</dcterms:created>
  <dcterms:modified xsi:type="dcterms:W3CDTF">2011-07-12T11:14:19Z</dcterms:modified>
</cp:coreProperties>
</file>