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7" r:id="rId4"/>
    <p:sldId id="266" r:id="rId5"/>
    <p:sldId id="268" r:id="rId6"/>
    <p:sldId id="265" r:id="rId7"/>
    <p:sldId id="264" r:id="rId8"/>
    <p:sldId id="269" r:id="rId9"/>
    <p:sldId id="270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94EBC2-D33E-4E5B-8094-9F6DD77D4793}">
          <p14:sldIdLst>
            <p14:sldId id="256"/>
            <p14:sldId id="263"/>
            <p14:sldId id="267"/>
            <p14:sldId id="266"/>
            <p14:sldId id="268"/>
            <p14:sldId id="265"/>
            <p14:sldId id="264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436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93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99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65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805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4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29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34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98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74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90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3CCBA-8BF5-46F9-A02D-0D0F1EC322F1}" type="datetimeFigureOut">
              <a:rPr lang="zh-CN" altLang="en-US" smtClean="0"/>
              <a:t>2011/7/16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/>
              <a:t>Beijing University of Technology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86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Context Simplification for Coefficients Coding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JCTVC-F148</a:t>
            </a:r>
          </a:p>
          <a:p>
            <a:r>
              <a:rPr lang="en-US" altLang="zh-CN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Wenpeng</a:t>
            </a: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Ding, </a:t>
            </a:r>
            <a:r>
              <a:rPr lang="en-US" altLang="zh-CN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Yunhui</a:t>
            </a: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Shi and </a:t>
            </a:r>
            <a:r>
              <a:rPr lang="en-US" altLang="zh-CN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Baocai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Yin</a:t>
            </a:r>
          </a:p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Beijing University of Technology</a:t>
            </a:r>
            <a:endParaRPr lang="en-US" altLang="zh-CN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51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Large number of contexts used for coefficients coding.</a:t>
            </a:r>
          </a:p>
          <a:p>
            <a:pPr lvl="1"/>
            <a:r>
              <a:rPr lang="en-US" altLang="zh-CN" dirty="0" smtClean="0"/>
              <a:t>104 for last flag, 60 for one flag and 60 for abs flag.</a:t>
            </a:r>
          </a:p>
          <a:p>
            <a:r>
              <a:rPr lang="en-US" altLang="zh-CN" dirty="0" smtClean="0"/>
              <a:t>Context with similar 0/1 probability can be grouped together</a:t>
            </a:r>
          </a:p>
          <a:p>
            <a:r>
              <a:rPr lang="en-US" altLang="zh-CN" dirty="0" smtClean="0"/>
              <a:t>Comparable coding performance with HM3.0</a:t>
            </a:r>
          </a:p>
          <a:p>
            <a:pPr lvl="1"/>
            <a:r>
              <a:rPr lang="en-US" altLang="zh-CN" dirty="0" err="1" smtClean="0"/>
              <a:t>BDRate</a:t>
            </a:r>
            <a:r>
              <a:rPr lang="en-US" altLang="zh-CN" dirty="0" smtClean="0"/>
              <a:t> increase 0.1 for Intra, 0.0 for Random access and 0.0 for Low delay</a:t>
            </a:r>
          </a:p>
          <a:p>
            <a:pPr marL="457200" lvl="1" indent="0">
              <a:buNone/>
            </a:pP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	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97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Context simplification for </a:t>
            </a:r>
            <a:r>
              <a:rPr lang="en-US" altLang="zh-CN" dirty="0" err="1" smtClean="0">
                <a:solidFill>
                  <a:schemeClr val="accent1">
                    <a:lumMod val="50000"/>
                  </a:schemeClr>
                </a:solidFill>
              </a:rPr>
              <a:t>last_flag</a:t>
            </a:r>
            <a:endParaRPr lang="zh-CN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7931657"/>
              </p:ext>
            </p:extLst>
          </p:nvPr>
        </p:nvGraphicFramePr>
        <p:xfrm>
          <a:off x="827584" y="1772816"/>
          <a:ext cx="7632845" cy="33123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2554"/>
                <a:gridCol w="716699"/>
                <a:gridCol w="716699"/>
                <a:gridCol w="716699"/>
                <a:gridCol w="716699"/>
                <a:gridCol w="716699"/>
                <a:gridCol w="716699"/>
                <a:gridCol w="716699"/>
                <a:gridCol w="716699"/>
                <a:gridCol w="716699"/>
              </a:tblGrid>
              <a:tr h="5520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Original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Proposed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Original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Original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　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25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25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　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7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Context simplification for </a:t>
            </a:r>
            <a:r>
              <a:rPr lang="en-US" altLang="zh-CN" dirty="0" err="1" smtClean="0">
                <a:solidFill>
                  <a:schemeClr val="accent1">
                    <a:lumMod val="50000"/>
                  </a:schemeClr>
                </a:solidFill>
              </a:rPr>
              <a:t>one_flag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850123"/>
              </p:ext>
            </p:extLst>
          </p:nvPr>
        </p:nvGraphicFramePr>
        <p:xfrm>
          <a:off x="1043608" y="1988840"/>
          <a:ext cx="7207575" cy="33205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20815"/>
                <a:gridCol w="618676"/>
                <a:gridCol w="618676"/>
                <a:gridCol w="618676"/>
                <a:gridCol w="618676"/>
                <a:gridCol w="618676"/>
                <a:gridCol w="618676"/>
                <a:gridCol w="618676"/>
                <a:gridCol w="618676"/>
                <a:gridCol w="618676"/>
                <a:gridCol w="618676"/>
              </a:tblGrid>
              <a:tr h="55342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Original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342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342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Original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342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342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Original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5342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44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Context simplification for </a:t>
            </a:r>
            <a:r>
              <a:rPr lang="en-US" altLang="zh-CN" dirty="0" err="1" smtClean="0">
                <a:solidFill>
                  <a:schemeClr val="accent1">
                    <a:lumMod val="50000"/>
                  </a:schemeClr>
                </a:solidFill>
              </a:rPr>
              <a:t>abs_flag</a:t>
            </a:r>
            <a:endParaRPr lang="zh-CN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884982"/>
              </p:ext>
            </p:extLst>
          </p:nvPr>
        </p:nvGraphicFramePr>
        <p:xfrm>
          <a:off x="899594" y="2060849"/>
          <a:ext cx="7488830" cy="32403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60650"/>
                <a:gridCol w="642818"/>
                <a:gridCol w="642818"/>
                <a:gridCol w="642818"/>
                <a:gridCol w="642818"/>
                <a:gridCol w="642818"/>
                <a:gridCol w="642818"/>
                <a:gridCol w="642818"/>
                <a:gridCol w="642818"/>
                <a:gridCol w="642818"/>
                <a:gridCol w="642818"/>
              </a:tblGrid>
              <a:tr h="48887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Original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9124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Proposed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8887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Original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9124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14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8887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Original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25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26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27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29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9124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Proposed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7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Proposed method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2641119"/>
              </p:ext>
            </p:extLst>
          </p:nvPr>
        </p:nvGraphicFramePr>
        <p:xfrm>
          <a:off x="971600" y="1772816"/>
          <a:ext cx="6840758" cy="283775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48010"/>
                <a:gridCol w="1248187"/>
                <a:gridCol w="1248187"/>
                <a:gridCol w="1248187"/>
                <a:gridCol w="1248187"/>
              </a:tblGrid>
              <a:tr h="7020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　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last flag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one flag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abs flag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All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Original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104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60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60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324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Proposed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68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30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30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194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Reduced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36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30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30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130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Reduce Ratio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34.6%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50.0%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40.1%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Combination A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Contexts for </a:t>
            </a:r>
            <a:r>
              <a:rPr lang="en-US" altLang="zh-CN" sz="2800" dirty="0" err="1" smtClean="0"/>
              <a:t>last_flag</a:t>
            </a:r>
            <a:r>
              <a:rPr lang="en-US" altLang="zh-CN" sz="2800" dirty="0" smtClean="0"/>
              <a:t>, </a:t>
            </a:r>
            <a:r>
              <a:rPr lang="en-US" altLang="zh-CN" sz="2800" dirty="0" err="1" smtClean="0"/>
              <a:t>one_flag</a:t>
            </a:r>
            <a:r>
              <a:rPr lang="en-US" altLang="zh-CN" sz="2800" dirty="0" smtClean="0"/>
              <a:t> and </a:t>
            </a:r>
            <a:r>
              <a:rPr lang="en-US" altLang="zh-CN" sz="2800" dirty="0" err="1" smtClean="0"/>
              <a:t>abs_flag</a:t>
            </a:r>
            <a:r>
              <a:rPr lang="en-US" altLang="zh-CN" sz="2800" dirty="0" smtClean="0"/>
              <a:t> is simplified</a:t>
            </a:r>
          </a:p>
          <a:p>
            <a:endParaRPr lang="zh-CN" alt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897429"/>
              </p:ext>
            </p:extLst>
          </p:nvPr>
        </p:nvGraphicFramePr>
        <p:xfrm>
          <a:off x="755576" y="2636911"/>
          <a:ext cx="7272807" cy="32237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87893"/>
                <a:gridCol w="816531"/>
                <a:gridCol w="647720"/>
                <a:gridCol w="642368"/>
                <a:gridCol w="650398"/>
                <a:gridCol w="650398"/>
                <a:gridCol w="642368"/>
                <a:gridCol w="647720"/>
                <a:gridCol w="647720"/>
                <a:gridCol w="639691"/>
              </a:tblGrid>
              <a:tr h="504057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dirty="0">
                          <a:effectLst/>
                        </a:rPr>
                        <a:t>　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intra</a:t>
                      </a:r>
                      <a:endParaRPr lang="zh-CN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600" dirty="0" smtClean="0">
                          <a:effectLst/>
                          <a:latin typeface="Times New Roman"/>
                          <a:ea typeface="宋体"/>
                        </a:rPr>
                        <a:t>Random</a:t>
                      </a:r>
                      <a:r>
                        <a:rPr lang="en-US" altLang="zh-CN" sz="1600" baseline="0" dirty="0" smtClean="0">
                          <a:effectLst/>
                          <a:latin typeface="Times New Roman"/>
                          <a:ea typeface="宋体"/>
                        </a:rPr>
                        <a:t> access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600" dirty="0" smtClean="0">
                          <a:effectLst/>
                          <a:latin typeface="Times New Roman"/>
                          <a:ea typeface="宋体"/>
                        </a:rPr>
                        <a:t>Low </a:t>
                      </a:r>
                      <a:r>
                        <a:rPr lang="en-US" altLang="zh-CN" sz="1600" dirty="0" err="1" smtClean="0">
                          <a:effectLst/>
                          <a:latin typeface="Times New Roman"/>
                          <a:ea typeface="宋体"/>
                        </a:rPr>
                        <a:t>dalay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8838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Y BD-rate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Y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Y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effectLst/>
                        </a:rPr>
                        <a:t>V BD-rate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41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A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0.29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0.22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0.17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-0.07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0.33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00">
                          <a:effectLst/>
                        </a:rPr>
                        <a:t>　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41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B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0.13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0.14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-0.35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effectLst/>
                        </a:rPr>
                        <a:t>-0.52 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41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0.13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-0.20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-0.60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effectLst/>
                        </a:rPr>
                        <a:t>-0.55 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41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D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0.03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0.03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0.07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-0.25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-0.25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-0.49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effectLst/>
                        </a:rPr>
                        <a:t>-0.82 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41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0.14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-0.52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effectLst/>
                        </a:rPr>
                        <a:t>0.37 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41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All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0.09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-0.48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000">
                          <a:effectLst/>
                        </a:rPr>
                        <a:t>-0.44 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8304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Enc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Time</a:t>
                      </a:r>
                      <a:r>
                        <a:rPr lang="en-US" sz="1600" dirty="0">
                          <a:effectLst/>
                        </a:rPr>
                        <a:t>[%]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101%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100%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100%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304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Dec </a:t>
                      </a:r>
                      <a:r>
                        <a:rPr lang="en-US" sz="1600" dirty="0" smtClean="0">
                          <a:effectLst/>
                        </a:rPr>
                        <a:t>Time</a:t>
                      </a:r>
                      <a:r>
                        <a:rPr lang="en-US" sz="1600" dirty="0">
                          <a:effectLst/>
                        </a:rPr>
                        <a:t>[%]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100%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98%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98%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7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Combination B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Contexts for </a:t>
            </a:r>
            <a:r>
              <a:rPr lang="en-US" altLang="zh-CN" dirty="0" err="1" smtClean="0"/>
              <a:t>one_flag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abs_flag</a:t>
            </a:r>
            <a:r>
              <a:rPr lang="en-US" altLang="zh-CN" dirty="0" smtClean="0"/>
              <a:t> is simplified</a:t>
            </a:r>
          </a:p>
          <a:p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675997"/>
              </p:ext>
            </p:extLst>
          </p:nvPr>
        </p:nvGraphicFramePr>
        <p:xfrm>
          <a:off x="1043608" y="2780928"/>
          <a:ext cx="7173155" cy="354150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95562"/>
                <a:gridCol w="699115"/>
                <a:gridCol w="699115"/>
                <a:gridCol w="693338"/>
                <a:gridCol w="702004"/>
                <a:gridCol w="702004"/>
                <a:gridCol w="693338"/>
                <a:gridCol w="699115"/>
                <a:gridCol w="699115"/>
                <a:gridCol w="690449"/>
              </a:tblGrid>
              <a:tr h="297129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dirty="0">
                          <a:effectLst/>
                        </a:rPr>
                        <a:t>　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Intra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dirty="0">
                          <a:effectLst/>
                        </a:rPr>
                        <a:t>　</a:t>
                      </a:r>
                      <a:r>
                        <a:rPr lang="en-US" sz="1600" dirty="0" smtClean="0">
                          <a:effectLst/>
                        </a:rPr>
                        <a:t>Random access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Low delay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282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Y BD-rate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Y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Y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 BD-rate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806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A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0.09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-0.42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806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B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0.09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0.08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0.07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-0.39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-0.53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806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0.09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0.03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-0.15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-0.42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-0.34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806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D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0.04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0.00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-0.14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-0.18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-0.37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-0.46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806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0.11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16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0.12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0.33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-1.24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71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All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0.05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0.06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-0.01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-0.14 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-0.26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-0.60 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8062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Enc Time[%]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100%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100%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100%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282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Dec Time[%]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98%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98%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98%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5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Contexts for coefficients coding is reduced by 40%.</a:t>
            </a:r>
            <a:endParaRPr lang="en-US" altLang="zh-CN" dirty="0" smtClean="0"/>
          </a:p>
          <a:p>
            <a:r>
              <a:rPr lang="en-US" altLang="zh-CN" dirty="0" smtClean="0"/>
              <a:t>Recommend to study coefficients context simplification in CE activities.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02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580</Words>
  <Application>Microsoft Office PowerPoint</Application>
  <PresentationFormat>On-screen Show (4:3)</PresentationFormat>
  <Paragraphs>398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Context Simplification for Coefficients Coding</vt:lpstr>
      <vt:lpstr>Summary</vt:lpstr>
      <vt:lpstr>Context simplification for last_flag</vt:lpstr>
      <vt:lpstr>Context simplification for one_flag</vt:lpstr>
      <vt:lpstr>Context simplification for abs_flag</vt:lpstr>
      <vt:lpstr>Proposed method</vt:lpstr>
      <vt:lpstr>Combination A</vt:lpstr>
      <vt:lpstr>Combination B</vt:lpstr>
      <vt:lpstr>Summary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wpding</dc:creator>
  <cp:lastModifiedBy>wpding</cp:lastModifiedBy>
  <cp:revision>21</cp:revision>
  <dcterms:created xsi:type="dcterms:W3CDTF">2011-01-21T02:40:06Z</dcterms:created>
  <dcterms:modified xsi:type="dcterms:W3CDTF">2011-07-16T09:24:13Z</dcterms:modified>
</cp:coreProperties>
</file>