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3"/>
  </p:notesMasterIdLst>
  <p:handoutMasterIdLst>
    <p:handoutMasterId r:id="rId14"/>
  </p:handoutMasterIdLst>
  <p:sldIdLst>
    <p:sldId id="535" r:id="rId2"/>
    <p:sldId id="570" r:id="rId3"/>
    <p:sldId id="571" r:id="rId4"/>
    <p:sldId id="572" r:id="rId5"/>
    <p:sldId id="573" r:id="rId6"/>
    <p:sldId id="576" r:id="rId7"/>
    <p:sldId id="577" r:id="rId8"/>
    <p:sldId id="578" r:id="rId9"/>
    <p:sldId id="579" r:id="rId10"/>
    <p:sldId id="580" r:id="rId11"/>
    <p:sldId id="537" r:id="rId12"/>
  </p:sldIdLst>
  <p:sldSz cx="9144000" cy="6858000" type="screen4x3"/>
  <p:notesSz cx="6805613" cy="9939338"/>
  <p:defaultTextStyle>
    <a:defPPr>
      <a:defRPr lang="ja-JP"/>
    </a:defPPr>
    <a:lvl1pPr algn="l" rtl="0" fontAlgn="base">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l" rtl="0" fontAlgn="base">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l" rtl="0" fontAlgn="base">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l" rtl="0" fontAlgn="base">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l" rtl="0" fontAlgn="base">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ABA"/>
    <a:srgbClr val="1782DB"/>
    <a:srgbClr val="1BA12B"/>
    <a:srgbClr val="8B8807"/>
    <a:srgbClr val="C07000"/>
    <a:srgbClr val="E73440"/>
    <a:srgbClr val="7E7D7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59" autoAdjust="0"/>
    <p:restoredTop sz="97239" autoAdjust="0"/>
  </p:normalViewPr>
  <p:slideViewPr>
    <p:cSldViewPr>
      <p:cViewPr>
        <p:scale>
          <a:sx n="100" d="100"/>
          <a:sy n="100" d="100"/>
        </p:scale>
        <p:origin x="-774" y="-7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F:\kazui\HEVC\3rd_JCTVC_&#24195;&#24030;\&#23492;&#26360;\JCTVC-C021_20100929.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b="0"/>
            </a:pPr>
            <a:r>
              <a:rPr lang="en-US" altLang="ja-JP" sz="1600" b="0" dirty="0" err="1" smtClean="0"/>
              <a:t>BQMall</a:t>
            </a:r>
            <a:endParaRPr lang="ja-JP" altLang="en-US" sz="1600" b="0" dirty="0"/>
          </a:p>
        </c:rich>
      </c:tx>
      <c:layout>
        <c:manualLayout>
          <c:xMode val="edge"/>
          <c:yMode val="edge"/>
          <c:x val="0.63441196592191496"/>
          <c:y val="0.35273858460171087"/>
        </c:manualLayout>
      </c:layout>
      <c:overlay val="0"/>
      <c:spPr>
        <a:solidFill>
          <a:srgbClr val="FFFFFF"/>
        </a:solidFill>
      </c:spPr>
    </c:title>
    <c:autoTitleDeleted val="0"/>
    <c:plotArea>
      <c:layout>
        <c:manualLayout>
          <c:layoutTarget val="inner"/>
          <c:xMode val="edge"/>
          <c:yMode val="edge"/>
          <c:x val="0.10649565230328963"/>
          <c:y val="3.271365905580384E-2"/>
          <c:w val="0.83052021819354072"/>
          <c:h val="0.79319127940032819"/>
        </c:manualLayout>
      </c:layout>
      <c:scatterChart>
        <c:scatterStyle val="smoothMarker"/>
        <c:varyColors val="0"/>
        <c:ser>
          <c:idx val="5"/>
          <c:order val="0"/>
          <c:tx>
            <c:v>Conventional (Case 1)</c:v>
          </c:tx>
          <c:xVal>
            <c:numRef>
              <c:f>C_BQMall_64x64!$B$3:$B$6</c:f>
              <c:numCache>
                <c:formatCode>General</c:formatCode>
                <c:ptCount val="4"/>
                <c:pt idx="0">
                  <c:v>8009.5602000000044</c:v>
                </c:pt>
                <c:pt idx="1">
                  <c:v>4099.2505000000001</c:v>
                </c:pt>
                <c:pt idx="2">
                  <c:v>2196.5328</c:v>
                </c:pt>
                <c:pt idx="3">
                  <c:v>1155.9686000000011</c:v>
                </c:pt>
              </c:numCache>
            </c:numRef>
          </c:xVal>
          <c:yVal>
            <c:numRef>
              <c:f>C_BQMall_64x64!$C$3:$C$6</c:f>
              <c:numCache>
                <c:formatCode>General</c:formatCode>
                <c:ptCount val="4"/>
                <c:pt idx="0">
                  <c:v>39.8553</c:v>
                </c:pt>
                <c:pt idx="1">
                  <c:v>36.887199999999993</c:v>
                </c:pt>
                <c:pt idx="2">
                  <c:v>33.784300000000002</c:v>
                </c:pt>
                <c:pt idx="3">
                  <c:v>30.698499999999989</c:v>
                </c:pt>
              </c:numCache>
            </c:numRef>
          </c:yVal>
          <c:smooth val="1"/>
        </c:ser>
        <c:ser>
          <c:idx val="3"/>
          <c:order val="1"/>
          <c:tx>
            <c:v>Proposed</c:v>
          </c:tx>
          <c:xVal>
            <c:numRef>
              <c:f>C_BQMall_64x64!$H$3:$H$6</c:f>
              <c:numCache>
                <c:formatCode>General</c:formatCode>
                <c:ptCount val="4"/>
                <c:pt idx="0">
                  <c:v>7564.7656000000034</c:v>
                </c:pt>
                <c:pt idx="1">
                  <c:v>3737.1376</c:v>
                </c:pt>
                <c:pt idx="2">
                  <c:v>1904.7296000000001</c:v>
                </c:pt>
                <c:pt idx="3">
                  <c:v>955.88670000000002</c:v>
                </c:pt>
              </c:numCache>
            </c:numRef>
          </c:xVal>
          <c:yVal>
            <c:numRef>
              <c:f>C_BQMall_64x64!$I$3:$I$6</c:f>
              <c:numCache>
                <c:formatCode>General</c:formatCode>
                <c:ptCount val="4"/>
                <c:pt idx="0">
                  <c:v>39.851299999999995</c:v>
                </c:pt>
                <c:pt idx="1">
                  <c:v>36.883399999999995</c:v>
                </c:pt>
                <c:pt idx="2">
                  <c:v>33.803100000000001</c:v>
                </c:pt>
                <c:pt idx="3">
                  <c:v>30.767399999999917</c:v>
                </c:pt>
              </c:numCache>
            </c:numRef>
          </c:yVal>
          <c:smooth val="1"/>
        </c:ser>
        <c:dLbls>
          <c:showLegendKey val="0"/>
          <c:showVal val="0"/>
          <c:showCatName val="0"/>
          <c:showSerName val="0"/>
          <c:showPercent val="0"/>
          <c:showBubbleSize val="0"/>
        </c:dLbls>
        <c:axId val="182349824"/>
        <c:axId val="182351744"/>
      </c:scatterChart>
      <c:valAx>
        <c:axId val="182349824"/>
        <c:scaling>
          <c:orientation val="minMax"/>
        </c:scaling>
        <c:delete val="0"/>
        <c:axPos val="b"/>
        <c:title>
          <c:tx>
            <c:rich>
              <a:bodyPr/>
              <a:lstStyle/>
              <a:p>
                <a:pPr>
                  <a:defRPr/>
                </a:pPr>
                <a:r>
                  <a:rPr lang="en-US" altLang="en-US"/>
                  <a:t>BItrate [kbps]</a:t>
                </a:r>
              </a:p>
            </c:rich>
          </c:tx>
          <c:layout/>
          <c:overlay val="0"/>
        </c:title>
        <c:numFmt formatCode="General" sourceLinked="1"/>
        <c:majorTickMark val="none"/>
        <c:minorTickMark val="none"/>
        <c:tickLblPos val="nextTo"/>
        <c:txPr>
          <a:bodyPr rot="0" vert="horz"/>
          <a:lstStyle/>
          <a:p>
            <a:pPr>
              <a:defRPr sz="1000" b="0" i="0" u="none" strike="noStrike" baseline="0">
                <a:solidFill>
                  <a:srgbClr val="000000"/>
                </a:solidFill>
                <a:latin typeface="ＭＳ Ｐゴシック"/>
                <a:ea typeface="ＭＳ Ｐゴシック"/>
                <a:cs typeface="ＭＳ Ｐゴシック"/>
              </a:defRPr>
            </a:pPr>
            <a:endParaRPr lang="ja-JP"/>
          </a:p>
        </c:txPr>
        <c:crossAx val="182351744"/>
        <c:crosses val="autoZero"/>
        <c:crossBetween val="midCat"/>
      </c:valAx>
      <c:valAx>
        <c:axId val="182351744"/>
        <c:scaling>
          <c:orientation val="minMax"/>
          <c:max val="40"/>
          <c:min val="30"/>
        </c:scaling>
        <c:delete val="0"/>
        <c:axPos val="l"/>
        <c:majorGridlines/>
        <c:title>
          <c:tx>
            <c:rich>
              <a:bodyPr/>
              <a:lstStyle/>
              <a:p>
                <a:pPr>
                  <a:defRPr/>
                </a:pPr>
                <a:r>
                  <a:rPr lang="en-US" altLang="ja-JP"/>
                  <a:t>BD-PSNR [dB]</a:t>
                </a:r>
                <a:endParaRPr lang="ja-JP" altLang="en-US"/>
              </a:p>
            </c:rich>
          </c:tx>
          <c:layout/>
          <c:overlay val="0"/>
        </c:title>
        <c:numFmt formatCode="General" sourceLinked="1"/>
        <c:majorTickMark val="none"/>
        <c:minorTickMark val="none"/>
        <c:tickLblPos val="nextTo"/>
        <c:crossAx val="182349824"/>
        <c:crosses val="autoZero"/>
        <c:crossBetween val="midCat"/>
        <c:majorUnit val="1"/>
      </c:valAx>
    </c:plotArea>
    <c:legend>
      <c:legendPos val="r"/>
      <c:layout>
        <c:manualLayout>
          <c:xMode val="edge"/>
          <c:yMode val="edge"/>
          <c:x val="0.52288611058281653"/>
          <c:y val="0.49907171772580833"/>
          <c:w val="0.45772433006502095"/>
          <c:h val="0.30436158135207209"/>
        </c:manualLayout>
      </c:layout>
      <c:overlay val="0"/>
      <c:spPr>
        <a:solidFill>
          <a:sysClr val="window" lastClr="FFFFFF"/>
        </a:solidFill>
      </c:spPr>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ea typeface="ＭＳ Ｐゴシック" pitchFamily="50" charset="-128"/>
              </a:defRPr>
            </a:lvl1pPr>
          </a:lstStyle>
          <a:p>
            <a:pPr>
              <a:defRPr/>
            </a:pPr>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ea typeface="ＭＳ Ｐゴシック" pitchFamily="50" charset="-128"/>
              </a:defRPr>
            </a:lvl1pPr>
          </a:lstStyle>
          <a:p>
            <a:pPr>
              <a:defRPr/>
            </a:pPr>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ea typeface="ＭＳ Ｐゴシック" pitchFamily="50" charset="-128"/>
              </a:defRPr>
            </a:lvl1pPr>
          </a:lstStyle>
          <a:p>
            <a:pPr>
              <a:defRPr/>
            </a:pPr>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ea typeface="ＭＳ Ｐゴシック" pitchFamily="50" charset="-128"/>
              </a:defRPr>
            </a:lvl1pPr>
          </a:lstStyle>
          <a:p>
            <a:pPr>
              <a:defRPr/>
            </a:pPr>
            <a:fld id="{96A1C205-E35E-4F75-B5BA-953436B32909}" type="slidenum">
              <a:rPr lang="en-GB" altLang="ja-JP"/>
              <a:pPr>
                <a:defRPr/>
              </a:pPr>
              <a:t>‹#›</a:t>
            </a:fld>
            <a:endParaRPr lang="en-GB" altLang="ja-JP"/>
          </a:p>
        </p:txBody>
      </p:sp>
      <p:pic>
        <p:nvPicPr>
          <p:cNvPr id="14342" name="Picture 11" descr="SD_INTERNAL USE ONLY2"/>
          <p:cNvPicPr>
            <a:picLocks noChangeAspect="1" noChangeArrowheads="1"/>
          </p:cNvPicPr>
          <p:nvPr/>
        </p:nvPicPr>
        <p:blipFill>
          <a:blip r:embed="rId2" cstate="print"/>
          <a:srcRect/>
          <a:stretch>
            <a:fillRect/>
          </a:stretch>
        </p:blipFill>
        <p:spPr bwMode="gray">
          <a:xfrm>
            <a:off x="53975" y="53975"/>
            <a:ext cx="1597025" cy="190500"/>
          </a:xfrm>
          <a:prstGeom prst="rect">
            <a:avLst/>
          </a:prstGeom>
          <a:noFill/>
          <a:ln w="9525" algn="ctr">
            <a:noFill/>
            <a:miter lim="800000"/>
            <a:headEnd/>
            <a:tailEnd/>
          </a:ln>
        </p:spPr>
      </p:pic>
    </p:spTree>
    <p:extLst>
      <p:ext uri="{BB962C8B-B14F-4D97-AF65-F5344CB8AC3E}">
        <p14:creationId xmlns:p14="http://schemas.microsoft.com/office/powerpoint/2010/main" val="28426398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ea typeface="ＭＳ Ｐゴシック" pitchFamily="50" charset="-128"/>
              </a:defRPr>
            </a:lvl1pPr>
          </a:lstStyle>
          <a:p>
            <a:pPr>
              <a:defRPr/>
            </a:pPr>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ea typeface="ＭＳ Ｐゴシック" pitchFamily="50" charset="-128"/>
              </a:defRPr>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ea typeface="ＭＳ Ｐゴシック" pitchFamily="50" charset="-128"/>
              </a:defRPr>
            </a:lvl1pPr>
          </a:lstStyle>
          <a:p>
            <a:pPr>
              <a:defRPr/>
            </a:pPr>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ea typeface="ＭＳ Ｐゴシック" pitchFamily="50" charset="-128"/>
              </a:defRPr>
            </a:lvl1pPr>
          </a:lstStyle>
          <a:p>
            <a:pPr>
              <a:defRPr/>
            </a:pPr>
            <a:fld id="{76BA6A4A-E637-4CBA-B477-F5D116BAD3E6}" type="slidenum">
              <a:rPr lang="en-US" altLang="ja-JP"/>
              <a:pPr>
                <a:defRPr/>
              </a:pPr>
              <a:t>‹#›</a:t>
            </a:fld>
            <a:endParaRPr lang="en-US" altLang="ja-JP"/>
          </a:p>
        </p:txBody>
      </p:sp>
      <p:pic>
        <p:nvPicPr>
          <p:cNvPr id="13320" name="Picture 13"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p:spPr>
      </p:pic>
    </p:spTree>
    <p:extLst>
      <p:ext uri="{BB962C8B-B14F-4D97-AF65-F5344CB8AC3E}">
        <p14:creationId xmlns:p14="http://schemas.microsoft.com/office/powerpoint/2010/main" val="164107081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6"/>
          <p:cNvSpPr>
            <a:spLocks noGrp="1" noChangeArrowheads="1"/>
          </p:cNvSpPr>
          <p:nvPr>
            <p:ph type="ftr" sz="quarter" idx="4"/>
          </p:nvPr>
        </p:nvSpPr>
        <p:spPr>
          <a:noFill/>
        </p:spPr>
        <p:txBody>
          <a:bodyPr/>
          <a:lstStyle/>
          <a:p>
            <a:r>
              <a:rPr lang="en-US" altLang="ja-JP" smtClean="0">
                <a:ea typeface="ＭＳ Ｐゴシック" charset="-128"/>
              </a:rPr>
              <a:t>Copyright 2010 FUJITSU LIMITED</a:t>
            </a:r>
          </a:p>
        </p:txBody>
      </p:sp>
      <p:sp>
        <p:nvSpPr>
          <p:cNvPr id="16386" name="Rectangle 7"/>
          <p:cNvSpPr>
            <a:spLocks noGrp="1" noChangeArrowheads="1"/>
          </p:cNvSpPr>
          <p:nvPr>
            <p:ph type="sldNum" sz="quarter" idx="5"/>
          </p:nvPr>
        </p:nvSpPr>
        <p:spPr>
          <a:noFill/>
        </p:spPr>
        <p:txBody>
          <a:bodyPr/>
          <a:lstStyle/>
          <a:p>
            <a:fld id="{EAED15AB-8EEA-42CD-A686-03EA9AB04FA2}" type="slidenum">
              <a:rPr lang="en-US" altLang="ja-JP" smtClean="0">
                <a:ea typeface="ＭＳ Ｐゴシック" charset="-128"/>
              </a:rPr>
              <a:pPr/>
              <a:t>0</a:t>
            </a:fld>
            <a:endParaRPr lang="en-US" altLang="ja-JP" smtClean="0">
              <a:ea typeface="ＭＳ Ｐゴシック"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altLang="ja-JP"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46" descr="TitleRed_L150"/>
          <p:cNvPicPr>
            <a:picLocks noChangeAspect="1" noChangeArrowheads="1"/>
          </p:cNvPicPr>
          <p:nvPr/>
        </p:nvPicPr>
        <p:blipFill>
          <a:blip r:embed="rId2" cstate="print"/>
          <a:srcRect/>
          <a:stretch>
            <a:fillRect/>
          </a:stretch>
        </p:blipFill>
        <p:spPr bwMode="gray">
          <a:xfrm>
            <a:off x="0" y="0"/>
            <a:ext cx="9144000" cy="4852988"/>
          </a:xfrm>
          <a:prstGeom prst="rect">
            <a:avLst/>
          </a:prstGeom>
          <a:noFill/>
          <a:ln w="9525">
            <a:noFill/>
            <a:miter lim="800000"/>
            <a:headEnd/>
            <a:tailEnd/>
          </a:ln>
        </p:spPr>
      </p:pic>
      <p:grpSp>
        <p:nvGrpSpPr>
          <p:cNvPr id="5" name="Group 47"/>
          <p:cNvGrpSpPr>
            <a:grpSpLocks noChangeAspect="1"/>
          </p:cNvGrpSpPr>
          <p:nvPr/>
        </p:nvGrpSpPr>
        <p:grpSpPr bwMode="auto">
          <a:xfrm>
            <a:off x="7308850" y="185738"/>
            <a:ext cx="1647825" cy="920750"/>
            <a:chOff x="4604" y="117"/>
            <a:chExt cx="1038" cy="580"/>
          </a:xfrm>
        </p:grpSpPr>
        <p:sp>
          <p:nvSpPr>
            <p:cNvPr id="6" name="AutoShape 48"/>
            <p:cNvSpPr>
              <a:spLocks noChangeAspect="1" noChangeArrowheads="1" noTextEdit="1"/>
            </p:cNvSpPr>
            <p:nvPr userDrawn="1"/>
          </p:nvSpPr>
          <p:spPr bwMode="gray">
            <a:xfrm>
              <a:off x="4604" y="117"/>
              <a:ext cx="1038" cy="580"/>
            </a:xfrm>
            <a:prstGeom prst="rect">
              <a:avLst/>
            </a:prstGeom>
            <a:noFill/>
            <a:ln w="9525">
              <a:noFill/>
              <a:miter lim="800000"/>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7" name="Freeform 49"/>
            <p:cNvSpPr>
              <a:spLocks/>
            </p:cNvSpPr>
            <p:nvPr userDrawn="1"/>
          </p:nvSpPr>
          <p:spPr bwMode="gray">
            <a:xfrm>
              <a:off x="4655" y="604"/>
              <a:ext cx="26" cy="43"/>
            </a:xfrm>
            <a:custGeom>
              <a:avLst/>
              <a:gdLst/>
              <a:ahLst/>
              <a:cxnLst>
                <a:cxn ang="0">
                  <a:pos x="0" y="731"/>
                </a:cxn>
                <a:cxn ang="0">
                  <a:pos x="0" y="643"/>
                </a:cxn>
                <a:cxn ang="0">
                  <a:pos x="177" y="684"/>
                </a:cxn>
                <a:cxn ang="0">
                  <a:pos x="355" y="568"/>
                </a:cxn>
                <a:cxn ang="0">
                  <a:pos x="325" y="493"/>
                </a:cxn>
                <a:cxn ang="0">
                  <a:pos x="271" y="452"/>
                </a:cxn>
                <a:cxn ang="0">
                  <a:pos x="203" y="417"/>
                </a:cxn>
                <a:cxn ang="0">
                  <a:pos x="62" y="323"/>
                </a:cxn>
                <a:cxn ang="0">
                  <a:pos x="12" y="190"/>
                </a:cxn>
                <a:cxn ang="0">
                  <a:pos x="90" y="41"/>
                </a:cxn>
                <a:cxn ang="0">
                  <a:pos x="257" y="0"/>
                </a:cxn>
                <a:cxn ang="0">
                  <a:pos x="411" y="24"/>
                </a:cxn>
                <a:cxn ang="0">
                  <a:pos x="411" y="106"/>
                </a:cxn>
                <a:cxn ang="0">
                  <a:pos x="262" y="74"/>
                </a:cxn>
                <a:cxn ang="0">
                  <a:pos x="162" y="98"/>
                </a:cxn>
                <a:cxn ang="0">
                  <a:pos x="120" y="178"/>
                </a:cxn>
                <a:cxn ang="0">
                  <a:pos x="149" y="253"/>
                </a:cxn>
                <a:cxn ang="0">
                  <a:pos x="273" y="331"/>
                </a:cxn>
                <a:cxn ang="0">
                  <a:pos x="374" y="388"/>
                </a:cxn>
                <a:cxn ang="0">
                  <a:pos x="444" y="465"/>
                </a:cxn>
                <a:cxn ang="0">
                  <a:pos x="463" y="556"/>
                </a:cxn>
                <a:cxn ang="0">
                  <a:pos x="184" y="762"/>
                </a:cxn>
                <a:cxn ang="0">
                  <a:pos x="0" y="731"/>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8" name="Freeform 50"/>
            <p:cNvSpPr>
              <a:spLocks/>
            </p:cNvSpPr>
            <p:nvPr userDrawn="1"/>
          </p:nvSpPr>
          <p:spPr bwMode="gray">
            <a:xfrm>
              <a:off x="4691" y="585"/>
              <a:ext cx="30"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9" name="Freeform 51"/>
            <p:cNvSpPr>
              <a:spLocks noEditPoints="1"/>
            </p:cNvSpPr>
            <p:nvPr userDrawn="1"/>
          </p:nvSpPr>
          <p:spPr bwMode="gray">
            <a:xfrm>
              <a:off x="4730" y="604"/>
              <a:ext cx="32" cy="43"/>
            </a:xfrm>
            <a:custGeom>
              <a:avLst/>
              <a:gdLst/>
              <a:ahLst/>
              <a:cxnLst>
                <a:cxn ang="0">
                  <a:pos x="437" y="286"/>
                </a:cxn>
                <a:cxn ang="0">
                  <a:pos x="437" y="248"/>
                </a:cxn>
                <a:cxn ang="0">
                  <a:pos x="415" y="138"/>
                </a:cxn>
                <a:cxn ang="0">
                  <a:pos x="271" y="77"/>
                </a:cxn>
                <a:cxn ang="0">
                  <a:pos x="70" y="118"/>
                </a:cxn>
                <a:cxn ang="0">
                  <a:pos x="70" y="31"/>
                </a:cxn>
                <a:cxn ang="0">
                  <a:pos x="284" y="0"/>
                </a:cxn>
                <a:cxn ang="0">
                  <a:pos x="516" y="76"/>
                </a:cxn>
                <a:cxn ang="0">
                  <a:pos x="558" y="200"/>
                </a:cxn>
                <a:cxn ang="0">
                  <a:pos x="561" y="290"/>
                </a:cxn>
                <a:cxn ang="0">
                  <a:pos x="561" y="727"/>
                </a:cxn>
                <a:cxn ang="0">
                  <a:pos x="293" y="762"/>
                </a:cxn>
                <a:cxn ang="0">
                  <a:pos x="83" y="720"/>
                </a:cxn>
                <a:cxn ang="0">
                  <a:pos x="0" y="558"/>
                </a:cxn>
                <a:cxn ang="0">
                  <a:pos x="96" y="363"/>
                </a:cxn>
                <a:cxn ang="0">
                  <a:pos x="336" y="297"/>
                </a:cxn>
                <a:cxn ang="0">
                  <a:pos x="437" y="286"/>
                </a:cxn>
                <a:cxn ang="0">
                  <a:pos x="437" y="356"/>
                </a:cxn>
                <a:cxn ang="0">
                  <a:pos x="267" y="382"/>
                </a:cxn>
                <a:cxn ang="0">
                  <a:pos x="127" y="545"/>
                </a:cxn>
                <a:cxn ang="0">
                  <a:pos x="168" y="650"/>
                </a:cxn>
                <a:cxn ang="0">
                  <a:pos x="312" y="687"/>
                </a:cxn>
                <a:cxn ang="0">
                  <a:pos x="437" y="670"/>
                </a:cxn>
                <a:cxn ang="0">
                  <a:pos x="437" y="356"/>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0" name="Freeform 52"/>
            <p:cNvSpPr>
              <a:spLocks noEditPoints="1"/>
            </p:cNvSpPr>
            <p:nvPr userDrawn="1"/>
          </p:nvSpPr>
          <p:spPr bwMode="gray">
            <a:xfrm>
              <a:off x="4774" y="604"/>
              <a:ext cx="32" cy="61"/>
            </a:xfrm>
            <a:custGeom>
              <a:avLst/>
              <a:gdLst/>
              <a:ahLst/>
              <a:cxnLst>
                <a:cxn ang="0">
                  <a:pos x="123" y="711"/>
                </a:cxn>
                <a:cxn ang="0">
                  <a:pos x="123" y="1087"/>
                </a:cxn>
                <a:cxn ang="0">
                  <a:pos x="0" y="1087"/>
                </a:cxn>
                <a:cxn ang="0">
                  <a:pos x="0" y="28"/>
                </a:cxn>
                <a:cxn ang="0">
                  <a:pos x="249" y="0"/>
                </a:cxn>
                <a:cxn ang="0">
                  <a:pos x="505" y="113"/>
                </a:cxn>
                <a:cxn ang="0">
                  <a:pos x="567" y="379"/>
                </a:cxn>
                <a:cxn ang="0">
                  <a:pos x="489" y="662"/>
                </a:cxn>
                <a:cxn ang="0">
                  <a:pos x="274" y="762"/>
                </a:cxn>
                <a:cxn ang="0">
                  <a:pos x="172" y="742"/>
                </a:cxn>
                <a:cxn ang="0">
                  <a:pos x="123" y="711"/>
                </a:cxn>
                <a:cxn ang="0">
                  <a:pos x="123" y="625"/>
                </a:cxn>
                <a:cxn ang="0">
                  <a:pos x="260" y="687"/>
                </a:cxn>
                <a:cxn ang="0">
                  <a:pos x="400" y="591"/>
                </a:cxn>
                <a:cxn ang="0">
                  <a:pos x="441" y="378"/>
                </a:cxn>
                <a:cxn ang="0">
                  <a:pos x="386" y="140"/>
                </a:cxn>
                <a:cxn ang="0">
                  <a:pos x="230" y="74"/>
                </a:cxn>
                <a:cxn ang="0">
                  <a:pos x="123" y="83"/>
                </a:cxn>
                <a:cxn ang="0">
                  <a:pos x="123" y="625"/>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1" name="Freeform 53"/>
            <p:cNvSpPr>
              <a:spLocks noEditPoints="1"/>
            </p:cNvSpPr>
            <p:nvPr userDrawn="1"/>
          </p:nvSpPr>
          <p:spPr bwMode="gray">
            <a:xfrm>
              <a:off x="4815" y="591"/>
              <a:ext cx="9" cy="55"/>
            </a:xfrm>
            <a:custGeom>
              <a:avLst/>
              <a:gdLst/>
              <a:ahLst/>
              <a:cxnLst>
                <a:cxn ang="0">
                  <a:pos x="75" y="0"/>
                </a:cxn>
                <a:cxn ang="0">
                  <a:pos x="131" y="25"/>
                </a:cxn>
                <a:cxn ang="0">
                  <a:pos x="150" y="76"/>
                </a:cxn>
                <a:cxn ang="0">
                  <a:pos x="126" y="132"/>
                </a:cxn>
                <a:cxn ang="0">
                  <a:pos x="74" y="151"/>
                </a:cxn>
                <a:cxn ang="0">
                  <a:pos x="19" y="127"/>
                </a:cxn>
                <a:cxn ang="0">
                  <a:pos x="0" y="75"/>
                </a:cxn>
                <a:cxn ang="0">
                  <a:pos x="24" y="20"/>
                </a:cxn>
                <a:cxn ang="0">
                  <a:pos x="75" y="0"/>
                </a:cxn>
                <a:cxn ang="0">
                  <a:pos x="15" y="987"/>
                </a:cxn>
                <a:cxn ang="0">
                  <a:pos x="15" y="265"/>
                </a:cxn>
                <a:cxn ang="0">
                  <a:pos x="138" y="265"/>
                </a:cxn>
                <a:cxn ang="0">
                  <a:pos x="138" y="987"/>
                </a:cxn>
                <a:cxn ang="0">
                  <a:pos x="15" y="98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2" name="Freeform 54"/>
            <p:cNvSpPr>
              <a:spLocks/>
            </p:cNvSpPr>
            <p:nvPr userDrawn="1"/>
          </p:nvSpPr>
          <p:spPr bwMode="gray">
            <a:xfrm>
              <a:off x="4836" y="604"/>
              <a:ext cx="31" cy="42"/>
            </a:xfrm>
            <a:custGeom>
              <a:avLst/>
              <a:gdLst/>
              <a:ahLst/>
              <a:cxnLst>
                <a:cxn ang="0">
                  <a:pos x="0" y="742"/>
                </a:cxn>
                <a:cxn ang="0">
                  <a:pos x="0" y="28"/>
                </a:cxn>
                <a:cxn ang="0">
                  <a:pos x="289" y="0"/>
                </a:cxn>
                <a:cxn ang="0">
                  <a:pos x="526" y="113"/>
                </a:cxn>
                <a:cxn ang="0">
                  <a:pos x="548" y="299"/>
                </a:cxn>
                <a:cxn ang="0">
                  <a:pos x="548" y="742"/>
                </a:cxn>
                <a:cxn ang="0">
                  <a:pos x="424" y="742"/>
                </a:cxn>
                <a:cxn ang="0">
                  <a:pos x="424" y="306"/>
                </a:cxn>
                <a:cxn ang="0">
                  <a:pos x="403" y="134"/>
                </a:cxn>
                <a:cxn ang="0">
                  <a:pos x="277" y="74"/>
                </a:cxn>
                <a:cxn ang="0">
                  <a:pos x="123" y="90"/>
                </a:cxn>
                <a:cxn ang="0">
                  <a:pos x="123" y="742"/>
                </a:cxn>
                <a:cxn ang="0">
                  <a:pos x="0" y="742"/>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3" name="Freeform 55"/>
            <p:cNvSpPr>
              <a:spLocks noEditPoints="1"/>
            </p:cNvSpPr>
            <p:nvPr userDrawn="1"/>
          </p:nvSpPr>
          <p:spPr bwMode="gray">
            <a:xfrm>
              <a:off x="4876" y="604"/>
              <a:ext cx="32" cy="62"/>
            </a:xfrm>
            <a:custGeom>
              <a:avLst/>
              <a:gdLst/>
              <a:ahLst/>
              <a:cxnLst>
                <a:cxn ang="0">
                  <a:pos x="445" y="677"/>
                </a:cxn>
                <a:cxn ang="0">
                  <a:pos x="399" y="721"/>
                </a:cxn>
                <a:cxn ang="0">
                  <a:pos x="257" y="762"/>
                </a:cxn>
                <a:cxn ang="0">
                  <a:pos x="97" y="708"/>
                </a:cxn>
                <a:cxn ang="0">
                  <a:pos x="0" y="414"/>
                </a:cxn>
                <a:cxn ang="0">
                  <a:pos x="71" y="131"/>
                </a:cxn>
                <a:cxn ang="0">
                  <a:pos x="340" y="0"/>
                </a:cxn>
                <a:cxn ang="0">
                  <a:pos x="569" y="28"/>
                </a:cxn>
                <a:cxn ang="0">
                  <a:pos x="569" y="601"/>
                </a:cxn>
                <a:cxn ang="0">
                  <a:pos x="555" y="843"/>
                </a:cxn>
                <a:cxn ang="0">
                  <a:pos x="422" y="1052"/>
                </a:cxn>
                <a:cxn ang="0">
                  <a:pos x="191" y="1098"/>
                </a:cxn>
                <a:cxn ang="0">
                  <a:pos x="98" y="1092"/>
                </a:cxn>
                <a:cxn ang="0">
                  <a:pos x="98" y="1018"/>
                </a:cxn>
                <a:cxn ang="0">
                  <a:pos x="190" y="1024"/>
                </a:cxn>
                <a:cxn ang="0">
                  <a:pos x="341" y="997"/>
                </a:cxn>
                <a:cxn ang="0">
                  <a:pos x="434" y="858"/>
                </a:cxn>
                <a:cxn ang="0">
                  <a:pos x="445" y="716"/>
                </a:cxn>
                <a:cxn ang="0">
                  <a:pos x="445" y="677"/>
                </a:cxn>
                <a:cxn ang="0">
                  <a:pos x="445" y="81"/>
                </a:cxn>
                <a:cxn ang="0">
                  <a:pos x="353" y="74"/>
                </a:cxn>
                <a:cxn ang="0">
                  <a:pos x="231" y="106"/>
                </a:cxn>
                <a:cxn ang="0">
                  <a:pos x="152" y="233"/>
                </a:cxn>
                <a:cxn ang="0">
                  <a:pos x="126" y="419"/>
                </a:cxn>
                <a:cxn ang="0">
                  <a:pos x="174" y="633"/>
                </a:cxn>
                <a:cxn ang="0">
                  <a:pos x="274" y="687"/>
                </a:cxn>
                <a:cxn ang="0">
                  <a:pos x="371" y="654"/>
                </a:cxn>
                <a:cxn ang="0">
                  <a:pos x="435" y="566"/>
                </a:cxn>
                <a:cxn ang="0">
                  <a:pos x="445" y="483"/>
                </a:cxn>
                <a:cxn ang="0">
                  <a:pos x="445" y="81"/>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4" name="Freeform 56"/>
            <p:cNvSpPr>
              <a:spLocks/>
            </p:cNvSpPr>
            <p:nvPr userDrawn="1"/>
          </p:nvSpPr>
          <p:spPr bwMode="gray">
            <a:xfrm>
              <a:off x="4939"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5" name="Freeform 57"/>
            <p:cNvSpPr>
              <a:spLocks noEditPoints="1"/>
            </p:cNvSpPr>
            <p:nvPr userDrawn="1"/>
          </p:nvSpPr>
          <p:spPr bwMode="gray">
            <a:xfrm>
              <a:off x="4963"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6" name="Freeform 58"/>
            <p:cNvSpPr>
              <a:spLocks/>
            </p:cNvSpPr>
            <p:nvPr userDrawn="1"/>
          </p:nvSpPr>
          <p:spPr bwMode="gray">
            <a:xfrm>
              <a:off x="5007" y="604"/>
              <a:ext cx="52" cy="42"/>
            </a:xfrm>
            <a:custGeom>
              <a:avLst/>
              <a:gdLst/>
              <a:ahLst/>
              <a:cxnLst>
                <a:cxn ang="0">
                  <a:pos x="0" y="742"/>
                </a:cxn>
                <a:cxn ang="0">
                  <a:pos x="0" y="28"/>
                </a:cxn>
                <a:cxn ang="0">
                  <a:pos x="267" y="0"/>
                </a:cxn>
                <a:cxn ang="0">
                  <a:pos x="460" y="46"/>
                </a:cxn>
                <a:cxn ang="0">
                  <a:pos x="691" y="0"/>
                </a:cxn>
                <a:cxn ang="0">
                  <a:pos x="912" y="114"/>
                </a:cxn>
                <a:cxn ang="0">
                  <a:pos x="933" y="299"/>
                </a:cxn>
                <a:cxn ang="0">
                  <a:pos x="933" y="742"/>
                </a:cxn>
                <a:cxn ang="0">
                  <a:pos x="809" y="742"/>
                </a:cxn>
                <a:cxn ang="0">
                  <a:pos x="809" y="306"/>
                </a:cxn>
                <a:cxn ang="0">
                  <a:pos x="790" y="135"/>
                </a:cxn>
                <a:cxn ang="0">
                  <a:pos x="675" y="74"/>
                </a:cxn>
                <a:cxn ang="0">
                  <a:pos x="528" y="108"/>
                </a:cxn>
                <a:cxn ang="0">
                  <a:pos x="528" y="742"/>
                </a:cxn>
                <a:cxn ang="0">
                  <a:pos x="405" y="742"/>
                </a:cxn>
                <a:cxn ang="0">
                  <a:pos x="405" y="301"/>
                </a:cxn>
                <a:cxn ang="0">
                  <a:pos x="385" y="135"/>
                </a:cxn>
                <a:cxn ang="0">
                  <a:pos x="267" y="74"/>
                </a:cxn>
                <a:cxn ang="0">
                  <a:pos x="124" y="90"/>
                </a:cxn>
                <a:cxn ang="0">
                  <a:pos x="124" y="742"/>
                </a:cxn>
                <a:cxn ang="0">
                  <a:pos x="0" y="742"/>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7" name="Freeform 59"/>
            <p:cNvSpPr>
              <a:spLocks noEditPoints="1"/>
            </p:cNvSpPr>
            <p:nvPr userDrawn="1"/>
          </p:nvSpPr>
          <p:spPr bwMode="gray">
            <a:xfrm>
              <a:off x="5069"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8" name="Freeform 60"/>
            <p:cNvSpPr>
              <a:spLocks/>
            </p:cNvSpPr>
            <p:nvPr userDrawn="1"/>
          </p:nvSpPr>
          <p:spPr bwMode="gray">
            <a:xfrm>
              <a:off x="5113"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9" name="Freeform 61"/>
            <p:cNvSpPr>
              <a:spLocks/>
            </p:cNvSpPr>
            <p:nvPr userDrawn="1"/>
          </p:nvSpPr>
          <p:spPr bwMode="gray">
            <a:xfrm>
              <a:off x="5138"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0" name="Freeform 62"/>
            <p:cNvSpPr>
              <a:spLocks noEditPoints="1"/>
            </p:cNvSpPr>
            <p:nvPr userDrawn="1"/>
          </p:nvSpPr>
          <p:spPr bwMode="gray">
            <a:xfrm>
              <a:off x="5160" y="604"/>
              <a:ext cx="34" cy="43"/>
            </a:xfrm>
            <a:custGeom>
              <a:avLst/>
              <a:gdLst/>
              <a:ahLst/>
              <a:cxnLst>
                <a:cxn ang="0">
                  <a:pos x="304" y="0"/>
                </a:cxn>
                <a:cxn ang="0">
                  <a:pos x="534" y="103"/>
                </a:cxn>
                <a:cxn ang="0">
                  <a:pos x="607" y="381"/>
                </a:cxn>
                <a:cxn ang="0">
                  <a:pos x="534" y="659"/>
                </a:cxn>
                <a:cxn ang="0">
                  <a:pos x="305"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1" name="Freeform 63"/>
            <p:cNvSpPr>
              <a:spLocks/>
            </p:cNvSpPr>
            <p:nvPr userDrawn="1"/>
          </p:nvSpPr>
          <p:spPr bwMode="gray">
            <a:xfrm>
              <a:off x="5198" y="605"/>
              <a:ext cx="52" cy="41"/>
            </a:xfrm>
            <a:custGeom>
              <a:avLst/>
              <a:gdLst/>
              <a:ahLst/>
              <a:cxnLst>
                <a:cxn ang="0">
                  <a:pos x="204" y="722"/>
                </a:cxn>
                <a:cxn ang="0">
                  <a:pos x="0" y="0"/>
                </a:cxn>
                <a:cxn ang="0">
                  <a:pos x="124" y="0"/>
                </a:cxn>
                <a:cxn ang="0">
                  <a:pos x="277" y="588"/>
                </a:cxn>
                <a:cxn ang="0">
                  <a:pos x="412" y="0"/>
                </a:cxn>
                <a:cxn ang="0">
                  <a:pos x="534" y="0"/>
                </a:cxn>
                <a:cxn ang="0">
                  <a:pos x="676" y="588"/>
                </a:cxn>
                <a:cxn ang="0">
                  <a:pos x="828" y="0"/>
                </a:cxn>
                <a:cxn ang="0">
                  <a:pos x="929" y="0"/>
                </a:cxn>
                <a:cxn ang="0">
                  <a:pos x="726" y="722"/>
                </a:cxn>
                <a:cxn ang="0">
                  <a:pos x="603" y="722"/>
                </a:cxn>
                <a:cxn ang="0">
                  <a:pos x="495" y="255"/>
                </a:cxn>
                <a:cxn ang="0">
                  <a:pos x="468" y="107"/>
                </a:cxn>
                <a:cxn ang="0">
                  <a:pos x="440" y="254"/>
                </a:cxn>
                <a:cxn ang="0">
                  <a:pos x="332" y="722"/>
                </a:cxn>
                <a:cxn ang="0">
                  <a:pos x="204" y="722"/>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2" name="Freeform 64"/>
            <p:cNvSpPr>
              <a:spLocks/>
            </p:cNvSpPr>
            <p:nvPr userDrawn="1"/>
          </p:nvSpPr>
          <p:spPr bwMode="gray">
            <a:xfrm>
              <a:off x="5270" y="605"/>
              <a:ext cx="52" cy="41"/>
            </a:xfrm>
            <a:custGeom>
              <a:avLst/>
              <a:gdLst/>
              <a:ahLst/>
              <a:cxnLst>
                <a:cxn ang="0">
                  <a:pos x="204" y="722"/>
                </a:cxn>
                <a:cxn ang="0">
                  <a:pos x="0" y="0"/>
                </a:cxn>
                <a:cxn ang="0">
                  <a:pos x="125" y="0"/>
                </a:cxn>
                <a:cxn ang="0">
                  <a:pos x="277" y="588"/>
                </a:cxn>
                <a:cxn ang="0">
                  <a:pos x="412" y="0"/>
                </a:cxn>
                <a:cxn ang="0">
                  <a:pos x="535" y="0"/>
                </a:cxn>
                <a:cxn ang="0">
                  <a:pos x="676" y="588"/>
                </a:cxn>
                <a:cxn ang="0">
                  <a:pos x="829" y="0"/>
                </a:cxn>
                <a:cxn ang="0">
                  <a:pos x="930" y="0"/>
                </a:cxn>
                <a:cxn ang="0">
                  <a:pos x="726" y="722"/>
                </a:cxn>
                <a:cxn ang="0">
                  <a:pos x="604" y="722"/>
                </a:cxn>
                <a:cxn ang="0">
                  <a:pos x="495" y="255"/>
                </a:cxn>
                <a:cxn ang="0">
                  <a:pos x="468" y="107"/>
                </a:cxn>
                <a:cxn ang="0">
                  <a:pos x="441" y="254"/>
                </a:cxn>
                <a:cxn ang="0">
                  <a:pos x="332" y="722"/>
                </a:cxn>
                <a:cxn ang="0">
                  <a:pos x="204" y="722"/>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3" name="Freeform 65"/>
            <p:cNvSpPr>
              <a:spLocks noEditPoints="1"/>
            </p:cNvSpPr>
            <p:nvPr userDrawn="1"/>
          </p:nvSpPr>
          <p:spPr bwMode="gray">
            <a:xfrm>
              <a:off x="5329" y="591"/>
              <a:ext cx="9" cy="55"/>
            </a:xfrm>
            <a:custGeom>
              <a:avLst/>
              <a:gdLst/>
              <a:ahLst/>
              <a:cxnLst>
                <a:cxn ang="0">
                  <a:pos x="76" y="0"/>
                </a:cxn>
                <a:cxn ang="0">
                  <a:pos x="132" y="25"/>
                </a:cxn>
                <a:cxn ang="0">
                  <a:pos x="151" y="76"/>
                </a:cxn>
                <a:cxn ang="0">
                  <a:pos x="126" y="132"/>
                </a:cxn>
                <a:cxn ang="0">
                  <a:pos x="75" y="151"/>
                </a:cxn>
                <a:cxn ang="0">
                  <a:pos x="20" y="127"/>
                </a:cxn>
                <a:cxn ang="0">
                  <a:pos x="0" y="75"/>
                </a:cxn>
                <a:cxn ang="0">
                  <a:pos x="25" y="20"/>
                </a:cxn>
                <a:cxn ang="0">
                  <a:pos x="76" y="0"/>
                </a:cxn>
                <a:cxn ang="0">
                  <a:pos x="15" y="987"/>
                </a:cxn>
                <a:cxn ang="0">
                  <a:pos x="15" y="265"/>
                </a:cxn>
                <a:cxn ang="0">
                  <a:pos x="139" y="265"/>
                </a:cxn>
                <a:cxn ang="0">
                  <a:pos x="139" y="987"/>
                </a:cxn>
                <a:cxn ang="0">
                  <a:pos x="15" y="98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4" name="Freeform 66"/>
            <p:cNvSpPr>
              <a:spLocks/>
            </p:cNvSpPr>
            <p:nvPr userDrawn="1"/>
          </p:nvSpPr>
          <p:spPr bwMode="gray">
            <a:xfrm>
              <a:off x="5350"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5" name="Freeform 67"/>
            <p:cNvSpPr>
              <a:spLocks/>
            </p:cNvSpPr>
            <p:nvPr userDrawn="1"/>
          </p:nvSpPr>
          <p:spPr bwMode="gray">
            <a:xfrm>
              <a:off x="5376" y="585"/>
              <a:ext cx="31"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6" name="Freeform 68"/>
            <p:cNvSpPr>
              <a:spLocks/>
            </p:cNvSpPr>
            <p:nvPr userDrawn="1"/>
          </p:nvSpPr>
          <p:spPr bwMode="gray">
            <a:xfrm>
              <a:off x="5432" y="605"/>
              <a:ext cx="34" cy="60"/>
            </a:xfrm>
            <a:custGeom>
              <a:avLst/>
              <a:gdLst/>
              <a:ahLst/>
              <a:cxnLst>
                <a:cxn ang="0">
                  <a:pos x="15" y="41"/>
                </a:cxn>
                <a:cxn ang="0">
                  <a:pos x="0" y="0"/>
                </a:cxn>
                <a:cxn ang="0">
                  <a:pos x="7" y="0"/>
                </a:cxn>
                <a:cxn ang="0">
                  <a:pos x="18" y="33"/>
                </a:cxn>
                <a:cxn ang="0">
                  <a:pos x="28" y="0"/>
                </a:cxn>
                <a:cxn ang="0">
                  <a:pos x="34" y="0"/>
                </a:cxn>
                <a:cxn ang="0">
                  <a:pos x="14" y="60"/>
                </a:cxn>
                <a:cxn ang="0">
                  <a:pos x="8" y="60"/>
                </a:cxn>
                <a:cxn ang="0">
                  <a:pos x="15" y="41"/>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7" name="Freeform 69"/>
            <p:cNvSpPr>
              <a:spLocks noEditPoints="1"/>
            </p:cNvSpPr>
            <p:nvPr userDrawn="1"/>
          </p:nvSpPr>
          <p:spPr bwMode="gray">
            <a:xfrm>
              <a:off x="5470"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8" name="Freeform 70"/>
            <p:cNvSpPr>
              <a:spLocks/>
            </p:cNvSpPr>
            <p:nvPr userDrawn="1"/>
          </p:nvSpPr>
          <p:spPr bwMode="gray">
            <a:xfrm>
              <a:off x="5514" y="605"/>
              <a:ext cx="29" cy="42"/>
            </a:xfrm>
            <a:custGeom>
              <a:avLst/>
              <a:gdLst/>
              <a:ahLst/>
              <a:cxnLst>
                <a:cxn ang="0">
                  <a:pos x="0" y="0"/>
                </a:cxn>
                <a:cxn ang="0">
                  <a:pos x="123" y="0"/>
                </a:cxn>
                <a:cxn ang="0">
                  <a:pos x="123" y="445"/>
                </a:cxn>
                <a:cxn ang="0">
                  <a:pos x="145" y="609"/>
                </a:cxn>
                <a:cxn ang="0">
                  <a:pos x="197" y="656"/>
                </a:cxn>
                <a:cxn ang="0">
                  <a:pos x="276" y="667"/>
                </a:cxn>
                <a:cxn ang="0">
                  <a:pos x="403" y="648"/>
                </a:cxn>
                <a:cxn ang="0">
                  <a:pos x="403" y="0"/>
                </a:cxn>
                <a:cxn ang="0">
                  <a:pos x="527" y="0"/>
                </a:cxn>
                <a:cxn ang="0">
                  <a:pos x="527" y="710"/>
                </a:cxn>
                <a:cxn ang="0">
                  <a:pos x="269" y="742"/>
                </a:cxn>
                <a:cxn ang="0">
                  <a:pos x="86" y="703"/>
                </a:cxn>
                <a:cxn ang="0">
                  <a:pos x="6" y="567"/>
                </a:cxn>
                <a:cxn ang="0">
                  <a:pos x="0" y="454"/>
                </a:cxn>
                <a:cxn ang="0">
                  <a:pos x="0" y="0"/>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9" name="Freeform 71"/>
            <p:cNvSpPr>
              <a:spLocks/>
            </p:cNvSpPr>
            <p:nvPr userDrawn="1"/>
          </p:nvSpPr>
          <p:spPr bwMode="gray">
            <a:xfrm>
              <a:off x="5115" y="216"/>
              <a:ext cx="132" cy="10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0" name="Freeform 72"/>
            <p:cNvSpPr>
              <a:spLocks/>
            </p:cNvSpPr>
            <p:nvPr userDrawn="1"/>
          </p:nvSpPr>
          <p:spPr bwMode="gray">
            <a:xfrm>
              <a:off x="4899" y="327"/>
              <a:ext cx="91" cy="148"/>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1" name="Freeform 73"/>
            <p:cNvSpPr>
              <a:spLocks/>
            </p:cNvSpPr>
            <p:nvPr userDrawn="1"/>
          </p:nvSpPr>
          <p:spPr bwMode="gray">
            <a:xfrm>
              <a:off x="5114" y="327"/>
              <a:ext cx="60" cy="207"/>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2" name="Freeform 74"/>
            <p:cNvSpPr>
              <a:spLocks/>
            </p:cNvSpPr>
            <p:nvPr userDrawn="1"/>
          </p:nvSpPr>
          <p:spPr bwMode="gray">
            <a:xfrm>
              <a:off x="5180" y="327"/>
              <a:ext cx="47" cy="148"/>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3" name="Freeform 75"/>
            <p:cNvSpPr>
              <a:spLocks/>
            </p:cNvSpPr>
            <p:nvPr userDrawn="1"/>
          </p:nvSpPr>
          <p:spPr bwMode="gray">
            <a:xfrm>
              <a:off x="5227" y="327"/>
              <a:ext cx="111" cy="148"/>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4" name="Freeform 76"/>
            <p:cNvSpPr>
              <a:spLocks/>
            </p:cNvSpPr>
            <p:nvPr userDrawn="1"/>
          </p:nvSpPr>
          <p:spPr bwMode="gray">
            <a:xfrm>
              <a:off x="5429" y="327"/>
              <a:ext cx="124" cy="151"/>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5" name="Freeform 77"/>
            <p:cNvSpPr>
              <a:spLocks/>
            </p:cNvSpPr>
            <p:nvPr userDrawn="1"/>
          </p:nvSpPr>
          <p:spPr bwMode="gray">
            <a:xfrm>
              <a:off x="4994" y="327"/>
              <a:ext cx="125" cy="151"/>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6" name="Freeform 78"/>
            <p:cNvSpPr>
              <a:spLocks/>
            </p:cNvSpPr>
            <p:nvPr userDrawn="1"/>
          </p:nvSpPr>
          <p:spPr bwMode="gray">
            <a:xfrm>
              <a:off x="5333" y="324"/>
              <a:ext cx="95" cy="154"/>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r>
              <a:rPr lang="ja-JP" altLang="en-US" smtClean="0"/>
              <a:t>マスタ サブタイトルの書式設定</a:t>
            </a:r>
            <a:endParaRPr lang="en-US" altLang="ja-JP"/>
          </a:p>
        </p:txBody>
      </p:sp>
      <p:sp>
        <p:nvSpPr>
          <p:cNvPr id="647174" name="Rectangle 6"/>
          <p:cNvSpPr>
            <a:spLocks noGrp="1" noChangeArrowheads="1"/>
          </p:cNvSpPr>
          <p:nvPr>
            <p:ph type="ctrTitle"/>
          </p:nvPr>
        </p:nvSpPr>
        <p:spPr>
          <a:xfrm>
            <a:off x="323850" y="1738313"/>
            <a:ext cx="7920038" cy="2360612"/>
          </a:xfrm>
        </p:spPr>
        <p:txBody>
          <a:bodyPr anchor="b"/>
          <a:lstStyle>
            <a:lvl1pPr>
              <a:defRPr sz="4400">
                <a:solidFill>
                  <a:srgbClr val="FFFFFF"/>
                </a:solidFill>
              </a:defRPr>
            </a:lvl1pPr>
          </a:lstStyle>
          <a:p>
            <a:r>
              <a:rPr lang="ja-JP" altLang="en-US" smtClean="0"/>
              <a:t>マスタ タイトルの書式設定</a:t>
            </a:r>
            <a:endParaRPr lang="de-DE" altLang="ja-JP"/>
          </a:p>
        </p:txBody>
      </p:sp>
      <p:sp>
        <p:nvSpPr>
          <p:cNvPr id="37" name="Rectangle 43"/>
          <p:cNvSpPr>
            <a:spLocks noGrp="1" noChangeArrowheads="1"/>
          </p:cNvSpPr>
          <p:nvPr>
            <p:ph type="ftr" sz="quarter" idx="10"/>
          </p:nvPr>
        </p:nvSpPr>
        <p:spPr/>
        <p:txBody>
          <a:bodyPr/>
          <a:lstStyle>
            <a:lvl1pPr>
              <a:defRPr dirty="0" smtClean="0"/>
            </a:lvl1pPr>
          </a:lstStyle>
          <a:p>
            <a:pPr>
              <a:defRPr/>
            </a:pPr>
            <a:r>
              <a:rPr lang="de-DE" altLang="ja-JP"/>
              <a:t>Copyright 2011 FUJITSU LIMITED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68E50E09-E713-4D66-A1C4-393C7089228F}" type="slidenum">
              <a:rPr lang="de-DE" altLang="ja-JP"/>
              <a:pPr>
                <a:defRPr/>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68275" y="-1588"/>
            <a:ext cx="6438900" cy="646430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D279479E-5F24-44E4-8846-4A20AF6FD000}" type="slidenum">
              <a:rPr lang="de-DE" altLang="ja-JP"/>
              <a:pPr>
                <a:defRPr/>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2F894E1B-552B-4B52-A505-33C0EC11270C}" type="slidenum">
              <a:rPr lang="de-DE" altLang="ja-JP"/>
              <a:pPr>
                <a:defRPr/>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dirty="0" smtClean="0"/>
              <a:t>Copyright 2011 FUJITSU LIMITED</a:t>
            </a:r>
            <a:endParaRPr lang="de-DE"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pPr>
              <a:defRPr/>
            </a:pPr>
            <a:fld id="{4F8181EB-66D0-4B84-BFC6-241B02C728EB}" type="slidenum">
              <a:rPr lang="de-DE" altLang="ja-JP"/>
              <a:pPr>
                <a:defRPr/>
              </a:pPr>
              <a: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pPr>
              <a:defRPr/>
            </a:pPr>
            <a:fld id="{3AEFF7BC-361A-45FE-85A2-C0BB3EF45B90}" type="slidenum">
              <a:rPr lang="de-DE" altLang="ja-JP"/>
              <a:pPr>
                <a:defRPr/>
              </a:pPr>
              <a: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pPr>
              <a:defRPr/>
            </a:pPr>
            <a:fld id="{D9603516-24E5-437F-9EB8-E563649315B7}" type="slidenum">
              <a:rPr lang="de-DE" altLang="ja-JP"/>
              <a:pPr>
                <a:defRPr/>
              </a:pPr>
              <a:t>‹#›</a:t>
            </a:fld>
            <a:endParaRPr lang="de-DE" altLang="ja-JP"/>
          </a:p>
        </p:txBody>
      </p:sp>
      <p:sp>
        <p:nvSpPr>
          <p:cNvPr id="8" name="フッター プレースホルダ 7"/>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pPr>
              <a:defRPr/>
            </a:pPr>
            <a:fld id="{1FB6F92C-CB90-447F-8B66-6E9FDF74830D}" type="slidenum">
              <a:rPr lang="de-DE" altLang="ja-JP"/>
              <a:pPr>
                <a:defRPr/>
              </a:pPr>
              <a:t>‹#›</a:t>
            </a:fld>
            <a:endParaRPr lang="de-DE" altLang="ja-JP"/>
          </a:p>
        </p:txBody>
      </p:sp>
      <p:sp>
        <p:nvSpPr>
          <p:cNvPr id="4" name="フッター プレースホルダ 3"/>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pPr>
              <a:defRPr/>
            </a:pPr>
            <a:fld id="{F5F0D5B3-2E7C-49A7-9061-17B721433A1D}" type="slidenum">
              <a:rPr lang="de-DE" altLang="ja-JP"/>
              <a:pPr>
                <a:defRPr/>
              </a:pPr>
              <a:t>‹#›</a:t>
            </a:fld>
            <a:endParaRPr lang="de-DE" altLang="ja-JP"/>
          </a:p>
        </p:txBody>
      </p:sp>
      <p:sp>
        <p:nvSpPr>
          <p:cNvPr id="3" name="フッター プレースホルダ 2"/>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pPr>
              <a:defRPr/>
            </a:pPr>
            <a:fld id="{A9050399-F7A5-4852-B666-6288FF0F6085}" type="slidenum">
              <a:rPr lang="de-DE" altLang="ja-JP"/>
              <a:pPr>
                <a:defRPr/>
              </a:pPr>
              <a: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pPr>
              <a:defRPr/>
            </a:pPr>
            <a:fld id="{3F36E281-47AD-453F-8D9B-40918EBE1249}" type="slidenum">
              <a:rPr lang="de-DE" altLang="ja-JP"/>
              <a:pPr>
                <a:defRPr/>
              </a:pPr>
              <a: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13" descr="ContentGray20_L150"/>
          <p:cNvPicPr>
            <a:picLocks noChangeAspect="1" noChangeArrowheads="1"/>
          </p:cNvPicPr>
          <p:nvPr/>
        </p:nvPicPr>
        <p:blipFill>
          <a:blip r:embed="rId13" cstate="print"/>
          <a:srcRect/>
          <a:stretch>
            <a:fillRect/>
          </a:stretch>
        </p:blipFill>
        <p:spPr bwMode="gray">
          <a:xfrm>
            <a:off x="0" y="0"/>
            <a:ext cx="9144000" cy="1073150"/>
          </a:xfrm>
          <a:prstGeom prst="rect">
            <a:avLst/>
          </a:prstGeom>
          <a:noFill/>
          <a:ln w="9525">
            <a:noFill/>
            <a:miter lim="800000"/>
            <a:headEnd/>
            <a:tailEnd/>
          </a:ln>
        </p:spPr>
      </p:pic>
      <p:grpSp>
        <p:nvGrpSpPr>
          <p:cNvPr id="1027"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w="9525">
              <a:noFill/>
              <a:miter lim="800000"/>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0" name="Freeform 16"/>
            <p:cNvSpPr>
              <a:spLocks/>
            </p:cNvSpPr>
            <p:nvPr userDrawn="1"/>
          </p:nvSpPr>
          <p:spPr bwMode="gray">
            <a:xfrm>
              <a:off x="5334" y="121"/>
              <a:ext cx="94" cy="7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1" name="Freeform 17"/>
            <p:cNvSpPr>
              <a:spLocks/>
            </p:cNvSpPr>
            <p:nvPr userDrawn="1"/>
          </p:nvSpPr>
          <p:spPr bwMode="gray">
            <a:xfrm>
              <a:off x="5180" y="200"/>
              <a:ext cx="65" cy="106"/>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2" name="Freeform 18"/>
            <p:cNvSpPr>
              <a:spLocks/>
            </p:cNvSpPr>
            <p:nvPr userDrawn="1"/>
          </p:nvSpPr>
          <p:spPr bwMode="gray">
            <a:xfrm>
              <a:off x="5333" y="200"/>
              <a:ext cx="43" cy="148"/>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3" name="Freeform 19"/>
            <p:cNvSpPr>
              <a:spLocks/>
            </p:cNvSpPr>
            <p:nvPr userDrawn="1"/>
          </p:nvSpPr>
          <p:spPr bwMode="gray">
            <a:xfrm>
              <a:off x="5380" y="200"/>
              <a:ext cx="33" cy="106"/>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4" name="Freeform 20"/>
            <p:cNvSpPr>
              <a:spLocks/>
            </p:cNvSpPr>
            <p:nvPr userDrawn="1"/>
          </p:nvSpPr>
          <p:spPr bwMode="gray">
            <a:xfrm>
              <a:off x="5414" y="200"/>
              <a:ext cx="79" cy="106"/>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5" name="Freeform 21"/>
            <p:cNvSpPr>
              <a:spLocks/>
            </p:cNvSpPr>
            <p:nvPr userDrawn="1"/>
          </p:nvSpPr>
          <p:spPr bwMode="gray">
            <a:xfrm>
              <a:off x="5558" y="200"/>
              <a:ext cx="88" cy="107"/>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6" name="Freeform 22"/>
            <p:cNvSpPr>
              <a:spLocks/>
            </p:cNvSpPr>
            <p:nvPr userDrawn="1"/>
          </p:nvSpPr>
          <p:spPr bwMode="gray">
            <a:xfrm>
              <a:off x="5248" y="200"/>
              <a:ext cx="89" cy="108"/>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7" name="Freeform 23"/>
            <p:cNvSpPr>
              <a:spLocks/>
            </p:cNvSpPr>
            <p:nvPr userDrawn="1"/>
          </p:nvSpPr>
          <p:spPr bwMode="gray">
            <a:xfrm>
              <a:off x="5489" y="198"/>
              <a:ext cx="69" cy="110"/>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p:spPr>
        <p:txBody>
          <a:bodyPr/>
          <a:lstStyle/>
          <a:p>
            <a:pPr algn="ctr" fontAlgn="ctr">
              <a:defRPr/>
            </a:pPr>
            <a:endParaRPr lang="ja-JP" altLang="en-US">
              <a:latin typeface="ＭＳ Ｐゴシック" pitchFamily="50" charset="-128"/>
              <a:ea typeface="ＭＳ Ｐゴシック" pitchFamily="50" charset="-128"/>
            </a:endParaRPr>
          </a:p>
        </p:txBody>
      </p:sp>
      <p:sp>
        <p:nvSpPr>
          <p:cNvPr id="1029" name="Rectangle 7"/>
          <p:cNvSpPr>
            <a:spLocks noGrp="1" noChangeArrowheads="1"/>
          </p:cNvSpPr>
          <p:nvPr>
            <p:ph type="title"/>
          </p:nvPr>
        </p:nvSpPr>
        <p:spPr bwMode="gray">
          <a:xfrm>
            <a:off x="169863" y="-1588"/>
            <a:ext cx="7858125" cy="6937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1030" name="Rectangle 8"/>
          <p:cNvSpPr>
            <a:spLocks noGrp="1" noChangeArrowheads="1"/>
          </p:cNvSpPr>
          <p:nvPr>
            <p:ph type="body" idx="1"/>
          </p:nvPr>
        </p:nvSpPr>
        <p:spPr bwMode="gray">
          <a:xfrm>
            <a:off x="168275" y="869950"/>
            <a:ext cx="8786813" cy="5592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fontAlgn="base">
              <a:defRPr kumimoji="0" sz="800">
                <a:solidFill>
                  <a:schemeClr val="tx1"/>
                </a:solidFill>
                <a:latin typeface="+mn-lt"/>
                <a:ea typeface="ＭＳ Ｐゴシック" pitchFamily="50" charset="-128"/>
              </a:defRPr>
            </a:lvl1pPr>
          </a:lstStyle>
          <a:p>
            <a:pPr>
              <a:defRPr/>
            </a:pPr>
            <a:fld id="{AABF2982-0A50-4F26-93D0-D1E3CE22AADB}" type="slidenum">
              <a:rPr lang="de-DE" altLang="ja-JP"/>
              <a:pPr>
                <a:defRPr/>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fontAlgn="base">
              <a:defRPr kumimoji="0" sz="800" dirty="0" smtClean="0">
                <a:solidFill>
                  <a:schemeClr val="tx1"/>
                </a:solidFill>
                <a:latin typeface="+mn-lt"/>
                <a:ea typeface="ＭＳ Ｐゴシック" pitchFamily="50" charset="-128"/>
              </a:defRPr>
            </a:lvl1pPr>
          </a:lstStyle>
          <a:p>
            <a:pPr>
              <a:defRPr/>
            </a:pPr>
            <a:r>
              <a:rPr lang="de-DE" altLang="ja-JP"/>
              <a:t>Copyright 2011 FUJITSU LIMITED</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fontAlgn="base">
        <a:spcBef>
          <a:spcPct val="0"/>
        </a:spcBef>
        <a:spcAft>
          <a:spcPct val="0"/>
        </a:spcAft>
        <a:tabLst>
          <a:tab pos="3676650" algn="l"/>
        </a:tabLst>
        <a:defRPr kumimoji="1" sz="3200">
          <a:solidFill>
            <a:schemeClr val="tx2"/>
          </a:solidFill>
          <a:latin typeface="+mj-lt"/>
          <a:ea typeface="+mj-ea"/>
          <a:cs typeface="+mj-cs"/>
        </a:defRPr>
      </a:lvl1pPr>
      <a:lvl2pPr algn="l" rtl="0" fontAlgn="base">
        <a:spcBef>
          <a:spcPct val="0"/>
        </a:spcBef>
        <a:spcAft>
          <a:spcPct val="0"/>
        </a:spcAft>
        <a:tabLst>
          <a:tab pos="3676650" algn="l"/>
        </a:tabLst>
        <a:defRPr kumimoji="1" sz="3200">
          <a:solidFill>
            <a:schemeClr val="tx2"/>
          </a:solidFill>
          <a:latin typeface="Arial" charset="0"/>
          <a:ea typeface="ＭＳ Ｐゴシック" pitchFamily="50" charset="-128"/>
        </a:defRPr>
      </a:lvl2pPr>
      <a:lvl3pPr algn="l" rtl="0" fontAlgn="base">
        <a:spcBef>
          <a:spcPct val="0"/>
        </a:spcBef>
        <a:spcAft>
          <a:spcPct val="0"/>
        </a:spcAft>
        <a:tabLst>
          <a:tab pos="3676650" algn="l"/>
        </a:tabLst>
        <a:defRPr kumimoji="1" sz="3200">
          <a:solidFill>
            <a:schemeClr val="tx2"/>
          </a:solidFill>
          <a:latin typeface="Arial" charset="0"/>
          <a:ea typeface="ＭＳ Ｐゴシック" pitchFamily="50" charset="-128"/>
        </a:defRPr>
      </a:lvl3pPr>
      <a:lvl4pPr algn="l" rtl="0" fontAlgn="base">
        <a:spcBef>
          <a:spcPct val="0"/>
        </a:spcBef>
        <a:spcAft>
          <a:spcPct val="0"/>
        </a:spcAft>
        <a:tabLst>
          <a:tab pos="3676650" algn="l"/>
        </a:tabLst>
        <a:defRPr kumimoji="1" sz="3200">
          <a:solidFill>
            <a:schemeClr val="tx2"/>
          </a:solidFill>
          <a:latin typeface="Arial" charset="0"/>
          <a:ea typeface="ＭＳ Ｐゴシック" pitchFamily="50" charset="-128"/>
        </a:defRPr>
      </a:lvl4pPr>
      <a:lvl5pPr algn="l" rtl="0" fontAlgn="base">
        <a:spcBef>
          <a:spcPct val="0"/>
        </a:spcBef>
        <a:spcAft>
          <a:spcPct val="0"/>
        </a:spcAft>
        <a:tabLst>
          <a:tab pos="3676650" algn="l"/>
        </a:tabLst>
        <a:defRPr kumimoji="1" sz="3200">
          <a:solidFill>
            <a:schemeClr val="tx2"/>
          </a:solidFill>
          <a:latin typeface="Arial" charset="0"/>
          <a:ea typeface="ＭＳ Ｐゴシック" pitchFamily="50"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9pPr>
    </p:titleStyle>
    <p:bodyStyle>
      <a:lvl1pPr marL="290513" indent="-290513" algn="l" defTabSz="457200" rtl="0" fontAlgn="base">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fontAlgn="base">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fontAlgn="base">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fontAlgn="base">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fontAlgn="base">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oleObject" Target="../embeddings/oleObject3.bin"/><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10"/>
          </p:nvPr>
        </p:nvSpPr>
        <p:spPr/>
        <p:txBody>
          <a:bodyPr/>
          <a:lstStyle/>
          <a:p>
            <a:pPr>
              <a:defRPr/>
            </a:pPr>
            <a:r>
              <a:rPr lang="de-DE" altLang="ja-JP"/>
              <a:t>Copyright 2011 FUJITSU LIMITED</a:t>
            </a:r>
          </a:p>
        </p:txBody>
      </p:sp>
      <p:sp>
        <p:nvSpPr>
          <p:cNvPr id="15362" name="Rectangle 2"/>
          <p:cNvSpPr>
            <a:spLocks noGrp="1" noChangeArrowheads="1"/>
          </p:cNvSpPr>
          <p:nvPr>
            <p:ph type="ctrTitle"/>
          </p:nvPr>
        </p:nvSpPr>
        <p:spPr/>
        <p:txBody>
          <a:bodyPr/>
          <a:lstStyle/>
          <a:p>
            <a:r>
              <a:rPr lang="en-US" altLang="ja-JP" dirty="0" smtClean="0"/>
              <a:t>Support of very low delay coding in Tile</a:t>
            </a:r>
            <a:br>
              <a:rPr lang="en-US" altLang="ja-JP" dirty="0" smtClean="0"/>
            </a:br>
            <a:r>
              <a:rPr lang="en-US" altLang="ja-JP" dirty="0" smtClean="0"/>
              <a:t>(</a:t>
            </a:r>
            <a:r>
              <a:rPr lang="en-US" altLang="ja-JP" sz="3600" dirty="0" smtClean="0"/>
              <a:t>JCTVC-F140, m20558)</a:t>
            </a:r>
            <a:endParaRPr lang="en-US" altLang="ja-JP" dirty="0" smtClean="0"/>
          </a:p>
        </p:txBody>
      </p:sp>
      <p:sp>
        <p:nvSpPr>
          <p:cNvPr id="15363" name="Rectangle 3"/>
          <p:cNvSpPr>
            <a:spLocks noGrp="1" noChangeArrowheads="1"/>
          </p:cNvSpPr>
          <p:nvPr>
            <p:ph type="subTitle" idx="1"/>
            <p:custDataLst>
              <p:tags r:id="rId1"/>
            </p:custDataLst>
          </p:nvPr>
        </p:nvSpPr>
        <p:spPr/>
        <p:txBody>
          <a:bodyPr/>
          <a:lstStyle/>
          <a:p>
            <a:pPr>
              <a:buClr>
                <a:schemeClr val="accent2"/>
              </a:buClr>
            </a:pPr>
            <a:r>
              <a:rPr kumimoji="0" lang="en-US" altLang="ja-JP" dirty="0" smtClean="0">
                <a:solidFill>
                  <a:schemeClr val="tx1"/>
                </a:solidFill>
              </a:rPr>
              <a:t>6th JCT-VC meeting, Torino/Italy</a:t>
            </a:r>
          </a:p>
          <a:p>
            <a:pPr>
              <a:buClr>
                <a:schemeClr val="accent2"/>
              </a:buClr>
            </a:pPr>
            <a:r>
              <a:rPr kumimoji="0" lang="en-US" altLang="ja-JP" dirty="0" smtClean="0">
                <a:solidFill>
                  <a:schemeClr val="tx1"/>
                </a:solidFill>
              </a:rPr>
              <a:t>2011/7/14-22</a:t>
            </a:r>
          </a:p>
          <a:p>
            <a:pPr>
              <a:buClr>
                <a:schemeClr val="accent2"/>
              </a:buClr>
            </a:pPr>
            <a:r>
              <a:rPr lang="en-US" altLang="ja-JP" dirty="0" err="1" smtClean="0"/>
              <a:t>K.Kazui</a:t>
            </a:r>
            <a:r>
              <a:rPr lang="en-US" altLang="ja-JP" dirty="0" smtClean="0"/>
              <a:t>, </a:t>
            </a:r>
            <a:r>
              <a:rPr lang="en-US" altLang="ja-JP" dirty="0" err="1" smtClean="0"/>
              <a:t>S.Shimada</a:t>
            </a:r>
            <a:r>
              <a:rPr lang="en-US" altLang="ja-JP" dirty="0" smtClean="0"/>
              <a:t>, </a:t>
            </a:r>
            <a:r>
              <a:rPr lang="en-US" altLang="ja-JP" dirty="0" err="1" smtClean="0"/>
              <a:t>J.Koyama</a:t>
            </a:r>
            <a:r>
              <a:rPr lang="en-US" altLang="ja-JP" dirty="0" smtClean="0"/>
              <a:t>, and </a:t>
            </a:r>
            <a:r>
              <a:rPr lang="en-US" altLang="ja-JP" dirty="0" err="1" smtClean="0"/>
              <a:t>A.Nakagawa</a:t>
            </a:r>
            <a:endParaRPr lang="en-US" altLang="ja-JP" dirty="0" smtClean="0"/>
          </a:p>
          <a:p>
            <a:pPr>
              <a:buClr>
                <a:schemeClr val="accent2"/>
              </a:buClr>
            </a:pPr>
            <a:r>
              <a:rPr lang="en-US" altLang="ja-JP" dirty="0" smtClean="0"/>
              <a:t>FUJITSU LABORATORIES LTD.</a:t>
            </a:r>
          </a:p>
          <a:p>
            <a:pPr>
              <a:buClr>
                <a:schemeClr val="accent2"/>
              </a:buClr>
            </a:pPr>
            <a:endParaRPr lang="en-US" altLang="ja-JP"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sp>
        <p:nvSpPr>
          <p:cNvPr id="3" name="コンテンツ プレースホルダ 2"/>
          <p:cNvSpPr>
            <a:spLocks noGrp="1"/>
          </p:cNvSpPr>
          <p:nvPr>
            <p:ph idx="1"/>
          </p:nvPr>
        </p:nvSpPr>
        <p:spPr/>
        <p:txBody>
          <a:bodyPr/>
          <a:lstStyle/>
          <a:p>
            <a:r>
              <a:rPr lang="en-US" altLang="ja-JP" sz="2200" dirty="0" smtClean="0"/>
              <a:t>We propose the enhancement of the tile scheme for supporting low delay coding.</a:t>
            </a:r>
          </a:p>
          <a:p>
            <a:r>
              <a:rPr lang="en-US" altLang="ja-JP" sz="2200" dirty="0" smtClean="0"/>
              <a:t>Optional low delay operation mode in which the entropy coding order is the raster-scan order within a picture is added.</a:t>
            </a:r>
          </a:p>
          <a:p>
            <a:pPr lvl="1"/>
            <a:r>
              <a:rPr lang="en-US" altLang="ja-JP" sz="1800" dirty="0" smtClean="0"/>
              <a:t>Real-time bi-directional communication can be supported in addition to the existing tile applications such as encoder-side parallel processing, reduction of memory usage in ME, and bitstream </a:t>
            </a:r>
            <a:r>
              <a:rPr lang="en-US" altLang="ja-JP" sz="1800" dirty="0" err="1" smtClean="0"/>
              <a:t>packetization</a:t>
            </a:r>
            <a:r>
              <a:rPr lang="en-US" altLang="ja-JP" sz="1800" dirty="0" smtClean="0"/>
              <a:t>.</a:t>
            </a:r>
          </a:p>
          <a:p>
            <a:r>
              <a:rPr lang="en-US" altLang="ja-JP" sz="2200" dirty="0" smtClean="0"/>
              <a:t>We request to adopt the proposed enhancement when the tile scheme is adopted.</a:t>
            </a:r>
          </a:p>
          <a:p>
            <a:pPr>
              <a:buNone/>
            </a:pPr>
            <a:endParaRPr kumimoji="1" lang="ja-JP" altLang="en-US" dirty="0"/>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sp>
        <p:nvSpPr>
          <p:cNvPr id="9" name="スライド番号プレースホルダー 8"/>
          <p:cNvSpPr>
            <a:spLocks noGrp="1"/>
          </p:cNvSpPr>
          <p:nvPr>
            <p:ph type="sldNum" sz="quarter" idx="10"/>
          </p:nvPr>
        </p:nvSpPr>
        <p:spPr/>
        <p:txBody>
          <a:bodyPr/>
          <a:lstStyle/>
          <a:p>
            <a:pPr>
              <a:defRPr/>
            </a:pPr>
            <a:fld id="{2F894E1B-552B-4B52-A505-33C0EC11270C}" type="slidenum">
              <a:rPr lang="de-DE" altLang="ja-JP" smtClean="0"/>
              <a:pPr>
                <a:defRPr/>
              </a:pPr>
              <a:t>9</a:t>
            </a:fld>
            <a:endParaRPr lang="de-DE" altLang="ja-JP"/>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 3"/>
          <p:cNvSpPr>
            <a:spLocks noGrp="1"/>
          </p:cNvSpPr>
          <p:nvPr>
            <p:ph type="sldNum" sz="quarter" idx="10"/>
          </p:nvPr>
        </p:nvSpPr>
        <p:spPr/>
        <p:txBody>
          <a:bodyPr/>
          <a:lstStyle/>
          <a:p>
            <a:pPr>
              <a:defRPr/>
            </a:pPr>
            <a:fld id="{3DCA6772-7887-4A5F-BE59-CA957BA39786}" type="slidenum">
              <a:rPr lang="de-DE" altLang="ja-JP"/>
              <a:pPr>
                <a:defRPr/>
              </a:pPr>
              <a:t>10</a:t>
            </a:fld>
            <a:endParaRPr lang="de-DE" altLang="ja-JP"/>
          </a:p>
        </p:txBody>
      </p:sp>
      <p:sp>
        <p:nvSpPr>
          <p:cNvPr id="37" name="フッター プレースホルダ 4"/>
          <p:cNvSpPr>
            <a:spLocks noGrp="1"/>
          </p:cNvSpPr>
          <p:nvPr>
            <p:ph type="ftr" sz="quarter" idx="11"/>
          </p:nvPr>
        </p:nvSpPr>
        <p:spPr/>
        <p:txBody>
          <a:bodyPr/>
          <a:lstStyle/>
          <a:p>
            <a:pPr>
              <a:defRPr/>
            </a:pPr>
            <a:r>
              <a:rPr lang="de-DE" altLang="ja-JP"/>
              <a:t>Copyright 2010 FUJITSU LIMITED</a:t>
            </a:r>
          </a:p>
        </p:txBody>
      </p:sp>
      <p:grpSp>
        <p:nvGrpSpPr>
          <p:cNvPr id="663555" name="Group 4" descr="Message Lockup"/>
          <p:cNvGrpSpPr>
            <a:grpSpLocks/>
          </p:cNvGrpSpPr>
          <p:nvPr/>
        </p:nvGrpSpPr>
        <p:grpSpPr bwMode="auto">
          <a:xfrm>
            <a:off x="0" y="0"/>
            <a:ext cx="9144000" cy="6858000"/>
            <a:chOff x="0" y="0"/>
            <a:chExt cx="5760" cy="4320"/>
          </a:xfrm>
        </p:grpSpPr>
        <p:sp>
          <p:nvSpPr>
            <p:cNvPr id="663556" name="Rectangle 5"/>
            <p:cNvSpPr>
              <a:spLocks noChangeArrowheads="1"/>
            </p:cNvSpPr>
            <p:nvPr/>
          </p:nvSpPr>
          <p:spPr bwMode="gray">
            <a:xfrm>
              <a:off x="0" y="0"/>
              <a:ext cx="5760" cy="4320"/>
            </a:xfrm>
            <a:prstGeom prst="rect">
              <a:avLst/>
            </a:prstGeom>
            <a:solidFill>
              <a:srgbClr val="FFFFFF"/>
            </a:solidFill>
            <a:ln w="9525" algn="ctr">
              <a:noFill/>
              <a:miter lim="800000"/>
              <a:headEnd/>
              <a:tailEnd/>
            </a:ln>
          </p:spPr>
          <p:txBody>
            <a:bodyPr wrap="none" anchor="ctr"/>
            <a:lstStyle/>
            <a:p>
              <a:pPr algn="ctr" fontAlgn="ctr"/>
              <a:endParaRPr lang="ja-JP" altLang="en-US"/>
            </a:p>
          </p:txBody>
        </p:sp>
        <p:grpSp>
          <p:nvGrpSpPr>
            <p:cNvPr id="663557" name="Group 6"/>
            <p:cNvGrpSpPr>
              <a:grpSpLocks noChangeAspect="1"/>
            </p:cNvGrpSpPr>
            <p:nvPr/>
          </p:nvGrpSpPr>
          <p:grpSpPr bwMode="auto">
            <a:xfrm>
              <a:off x="0" y="0"/>
              <a:ext cx="5760" cy="4320"/>
              <a:chOff x="0" y="0"/>
              <a:chExt cx="5760" cy="4320"/>
            </a:xfrm>
          </p:grpSpPr>
          <p:sp>
            <p:nvSpPr>
              <p:cNvPr id="663558" name="AutoShape 7"/>
              <p:cNvSpPr>
                <a:spLocks noChangeAspect="1" noChangeArrowheads="1" noTextEdit="1"/>
              </p:cNvSpPr>
              <p:nvPr/>
            </p:nvSpPr>
            <p:spPr bwMode="gray">
              <a:xfrm>
                <a:off x="0" y="0"/>
                <a:ext cx="5760" cy="4320"/>
              </a:xfrm>
              <a:prstGeom prst="rect">
                <a:avLst/>
              </a:prstGeom>
              <a:noFill/>
              <a:ln w="9525">
                <a:noFill/>
                <a:miter lim="800000"/>
                <a:headEnd/>
                <a:tailEnd/>
              </a:ln>
            </p:spPr>
            <p:txBody>
              <a:bodyPr/>
              <a:lstStyle/>
              <a:p>
                <a:endParaRPr lang="ja-JP" altLang="en-US"/>
              </a:p>
            </p:txBody>
          </p:sp>
          <p:sp>
            <p:nvSpPr>
              <p:cNvPr id="663559"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4"/>
                  <a:gd name="T70" fmla="*/ 0 h 795"/>
                  <a:gd name="T71" fmla="*/ 484 w 484"/>
                  <a:gd name="T72" fmla="*/ 795 h 79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w="9525">
                <a:noFill/>
                <a:round/>
                <a:headEnd/>
                <a:tailEnd/>
              </a:ln>
            </p:spPr>
            <p:txBody>
              <a:bodyPr/>
              <a:lstStyle/>
              <a:p>
                <a:endParaRPr lang="ja-JP" altLang="en-US"/>
              </a:p>
            </p:txBody>
          </p:sp>
          <p:sp>
            <p:nvSpPr>
              <p:cNvPr id="663560"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2"/>
                  <a:gd name="T46" fmla="*/ 0 h 1136"/>
                  <a:gd name="T47" fmla="*/ 572 w 572"/>
                  <a:gd name="T48" fmla="*/ 1136 h 11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63561"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5"/>
                  <a:gd name="T73" fmla="*/ 0 h 795"/>
                  <a:gd name="T74" fmla="*/ 585 w 585"/>
                  <a:gd name="T75" fmla="*/ 795 h 7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w="9525">
                <a:noFill/>
                <a:round/>
                <a:headEnd/>
                <a:tailEnd/>
              </a:ln>
            </p:spPr>
            <p:txBody>
              <a:bodyPr/>
              <a:lstStyle/>
              <a:p>
                <a:endParaRPr lang="ja-JP" altLang="en-US"/>
              </a:p>
            </p:txBody>
          </p:sp>
          <p:sp>
            <p:nvSpPr>
              <p:cNvPr id="663562"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2"/>
                  <a:gd name="T58" fmla="*/ 0 h 1136"/>
                  <a:gd name="T59" fmla="*/ 592 w 592"/>
                  <a:gd name="T60" fmla="*/ 1136 h 11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w="9525">
                <a:noFill/>
                <a:round/>
                <a:headEnd/>
                <a:tailEnd/>
              </a:ln>
            </p:spPr>
            <p:txBody>
              <a:bodyPr/>
              <a:lstStyle/>
              <a:p>
                <a:endParaRPr lang="ja-JP" altLang="en-US"/>
              </a:p>
            </p:txBody>
          </p:sp>
          <p:sp>
            <p:nvSpPr>
              <p:cNvPr id="663563"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031"/>
                  <a:gd name="T44" fmla="*/ 157 w 157"/>
                  <a:gd name="T45" fmla="*/ 1031 h 10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w="9525">
                <a:noFill/>
                <a:round/>
                <a:headEnd/>
                <a:tailEnd/>
              </a:ln>
            </p:spPr>
            <p:txBody>
              <a:bodyPr/>
              <a:lstStyle/>
              <a:p>
                <a:endParaRPr lang="ja-JP" altLang="en-US"/>
              </a:p>
            </p:txBody>
          </p:sp>
          <p:sp>
            <p:nvSpPr>
              <p:cNvPr id="663564"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3"/>
                  <a:gd name="T40" fmla="*/ 0 h 775"/>
                  <a:gd name="T41" fmla="*/ 573 w 573"/>
                  <a:gd name="T42" fmla="*/ 775 h 7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w="9525">
                <a:noFill/>
                <a:round/>
                <a:headEnd/>
                <a:tailEnd/>
              </a:ln>
            </p:spPr>
            <p:txBody>
              <a:bodyPr/>
              <a:lstStyle/>
              <a:p>
                <a:endParaRPr lang="ja-JP" altLang="en-US"/>
              </a:p>
            </p:txBody>
          </p:sp>
          <p:sp>
            <p:nvSpPr>
              <p:cNvPr id="663565"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95"/>
                  <a:gd name="T91" fmla="*/ 0 h 1147"/>
                  <a:gd name="T92" fmla="*/ 595 w 595"/>
                  <a:gd name="T93" fmla="*/ 1147 h 114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w="9525">
                <a:noFill/>
                <a:round/>
                <a:headEnd/>
                <a:tailEnd/>
              </a:ln>
            </p:spPr>
            <p:txBody>
              <a:bodyPr/>
              <a:lstStyle/>
              <a:p>
                <a:endParaRPr lang="ja-JP" altLang="en-US"/>
              </a:p>
            </p:txBody>
          </p:sp>
          <p:sp>
            <p:nvSpPr>
              <p:cNvPr id="663566"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2"/>
                  <a:gd name="T52" fmla="*/ 0 h 958"/>
                  <a:gd name="T53" fmla="*/ 332 w 332"/>
                  <a:gd name="T54" fmla="*/ 958 h 9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63567"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63568"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4"/>
                  <a:gd name="T64" fmla="*/ 0 h 775"/>
                  <a:gd name="T65" fmla="*/ 974 w 974"/>
                  <a:gd name="T66" fmla="*/ 775 h 7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w="9525">
                <a:noFill/>
                <a:round/>
                <a:headEnd/>
                <a:tailEnd/>
              </a:ln>
            </p:spPr>
            <p:txBody>
              <a:bodyPr/>
              <a:lstStyle/>
              <a:p>
                <a:endParaRPr lang="ja-JP" altLang="en-US"/>
              </a:p>
            </p:txBody>
          </p:sp>
          <p:sp>
            <p:nvSpPr>
              <p:cNvPr id="663569"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5"/>
                  <a:gd name="T52" fmla="*/ 0 h 795"/>
                  <a:gd name="T53" fmla="*/ 635 w 635"/>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63570"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 name="T14" fmla="*/ 0 60000 65536"/>
                  <a:gd name="T15" fmla="*/ 0 60000 65536"/>
                  <a:gd name="T16" fmla="*/ 0 60000 65536"/>
                  <a:gd name="T17" fmla="*/ 0 60000 65536"/>
                  <a:gd name="T18" fmla="*/ 0 60000 65536"/>
                  <a:gd name="T19" fmla="*/ 0 60000 65536"/>
                  <a:gd name="T20" fmla="*/ 0 60000 65536"/>
                  <a:gd name="T21" fmla="*/ 0 w 326"/>
                  <a:gd name="T22" fmla="*/ 0 h 775"/>
                  <a:gd name="T23" fmla="*/ 326 w 32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63571"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 name="T14" fmla="*/ 0 60000 65536"/>
                  <a:gd name="T15" fmla="*/ 0 60000 65536"/>
                  <a:gd name="T16" fmla="*/ 0 60000 65536"/>
                  <a:gd name="T17" fmla="*/ 0 60000 65536"/>
                  <a:gd name="T18" fmla="*/ 0 60000 65536"/>
                  <a:gd name="T19" fmla="*/ 0 60000 65536"/>
                  <a:gd name="T20" fmla="*/ 0 60000 65536"/>
                  <a:gd name="T21" fmla="*/ 0 w 326"/>
                  <a:gd name="T22" fmla="*/ 0 h 775"/>
                  <a:gd name="T23" fmla="*/ 326 w 32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63572"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w="9525">
                <a:noFill/>
                <a:round/>
                <a:headEnd/>
                <a:tailEnd/>
              </a:ln>
            </p:spPr>
            <p:txBody>
              <a:bodyPr/>
              <a:lstStyle/>
              <a:p>
                <a:endParaRPr lang="ja-JP" altLang="en-US"/>
              </a:p>
            </p:txBody>
          </p:sp>
          <p:sp>
            <p:nvSpPr>
              <p:cNvPr id="663573"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71"/>
                  <a:gd name="T49" fmla="*/ 0 h 754"/>
                  <a:gd name="T50" fmla="*/ 971 w 971"/>
                  <a:gd name="T51" fmla="*/ 754 h 7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63574"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71"/>
                  <a:gd name="T49" fmla="*/ 0 h 754"/>
                  <a:gd name="T50" fmla="*/ 971 w 971"/>
                  <a:gd name="T51" fmla="*/ 754 h 7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63575"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031"/>
                  <a:gd name="T44" fmla="*/ 157 w 157"/>
                  <a:gd name="T45" fmla="*/ 1031 h 10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w="9525">
                <a:noFill/>
                <a:round/>
                <a:headEnd/>
                <a:tailEnd/>
              </a:ln>
            </p:spPr>
            <p:txBody>
              <a:bodyPr/>
              <a:lstStyle/>
              <a:p>
                <a:endParaRPr lang="ja-JP" altLang="en-US"/>
              </a:p>
            </p:txBody>
          </p:sp>
          <p:sp>
            <p:nvSpPr>
              <p:cNvPr id="663576"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2"/>
                  <a:gd name="T52" fmla="*/ 0 h 958"/>
                  <a:gd name="T53" fmla="*/ 332 w 332"/>
                  <a:gd name="T54" fmla="*/ 958 h 9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63577"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2"/>
                  <a:gd name="T46" fmla="*/ 0 h 1136"/>
                  <a:gd name="T47" fmla="*/ 572 w 572"/>
                  <a:gd name="T48" fmla="*/ 1136 h 11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63578"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
                  <a:gd name="T28" fmla="*/ 0 h 223"/>
                  <a:gd name="T29" fmla="*/ 126 w 126"/>
                  <a:gd name="T30" fmla="*/ 223 h 2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w="9525">
                <a:noFill/>
                <a:round/>
                <a:headEnd/>
                <a:tailEnd/>
              </a:ln>
            </p:spPr>
            <p:txBody>
              <a:bodyPr/>
              <a:lstStyle/>
              <a:p>
                <a:endParaRPr lang="ja-JP" altLang="en-US"/>
              </a:p>
            </p:txBody>
          </p:sp>
          <p:sp>
            <p:nvSpPr>
              <p:cNvPr id="663579"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63580"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0"/>
                  <a:gd name="T46" fmla="*/ 0 h 774"/>
                  <a:gd name="T47" fmla="*/ 550 w 550"/>
                  <a:gd name="T48" fmla="*/ 774 h 77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w="9525">
                <a:noFill/>
                <a:round/>
                <a:headEnd/>
                <a:tailEnd/>
              </a:ln>
            </p:spPr>
            <p:txBody>
              <a:bodyPr/>
              <a:lstStyle/>
              <a:p>
                <a:endParaRPr lang="ja-JP" altLang="en-US"/>
              </a:p>
            </p:txBody>
          </p:sp>
          <p:sp>
            <p:nvSpPr>
              <p:cNvPr id="663581"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77"/>
                  <a:gd name="T67" fmla="*/ 0 h 1913"/>
                  <a:gd name="T68" fmla="*/ 2477 w 2477"/>
                  <a:gd name="T69" fmla="*/ 1913 h 191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w="9525">
                <a:noFill/>
                <a:round/>
                <a:headEnd/>
                <a:tailEnd/>
              </a:ln>
            </p:spPr>
            <p:txBody>
              <a:bodyPr/>
              <a:lstStyle/>
              <a:p>
                <a:endParaRPr lang="ja-JP" altLang="en-US"/>
              </a:p>
            </p:txBody>
          </p:sp>
          <p:sp>
            <p:nvSpPr>
              <p:cNvPr id="663582"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00"/>
                  <a:gd name="T49" fmla="*/ 0 h 2777"/>
                  <a:gd name="T50" fmla="*/ 1700 w 1700"/>
                  <a:gd name="T51" fmla="*/ 2777 h 277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w="9525">
                <a:noFill/>
                <a:round/>
                <a:headEnd/>
                <a:tailEnd/>
              </a:ln>
            </p:spPr>
            <p:txBody>
              <a:bodyPr/>
              <a:lstStyle/>
              <a:p>
                <a:endParaRPr lang="ja-JP" altLang="en-US"/>
              </a:p>
            </p:txBody>
          </p:sp>
          <p:sp>
            <p:nvSpPr>
              <p:cNvPr id="663583"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 name="T16" fmla="*/ 0 60000 65536"/>
                  <a:gd name="T17" fmla="*/ 0 60000 65536"/>
                  <a:gd name="T18" fmla="*/ 0 60000 65536"/>
                  <a:gd name="T19" fmla="*/ 0 60000 65536"/>
                  <a:gd name="T20" fmla="*/ 0 60000 65536"/>
                  <a:gd name="T21" fmla="*/ 0 60000 65536"/>
                  <a:gd name="T22" fmla="*/ 0 60000 65536"/>
                  <a:gd name="T23" fmla="*/ 0 60000 65536"/>
                  <a:gd name="T24" fmla="*/ 0 w 1123"/>
                  <a:gd name="T25" fmla="*/ 0 h 3872"/>
                  <a:gd name="T26" fmla="*/ 1123 w 1123"/>
                  <a:gd name="T27" fmla="*/ 3872 h 38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w="9525">
                <a:noFill/>
                <a:round/>
                <a:headEnd/>
                <a:tailEnd/>
              </a:ln>
            </p:spPr>
            <p:txBody>
              <a:bodyPr/>
              <a:lstStyle/>
              <a:p>
                <a:endParaRPr lang="ja-JP" altLang="en-US"/>
              </a:p>
            </p:txBody>
          </p:sp>
          <p:sp>
            <p:nvSpPr>
              <p:cNvPr id="663584"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8"/>
                  <a:gd name="T28" fmla="*/ 0 h 2778"/>
                  <a:gd name="T29" fmla="*/ 868 w 868"/>
                  <a:gd name="T30" fmla="*/ 2778 h 27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w="9525">
                <a:noFill/>
                <a:round/>
                <a:headEnd/>
                <a:tailEnd/>
              </a:ln>
            </p:spPr>
            <p:txBody>
              <a:bodyPr/>
              <a:lstStyle/>
              <a:p>
                <a:endParaRPr lang="ja-JP" altLang="en-US"/>
              </a:p>
            </p:txBody>
          </p:sp>
          <p:sp>
            <p:nvSpPr>
              <p:cNvPr id="663585"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79"/>
                  <a:gd name="T40" fmla="*/ 0 h 2777"/>
                  <a:gd name="T41" fmla="*/ 2079 w 2079"/>
                  <a:gd name="T42" fmla="*/ 2777 h 27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w="9525">
                <a:noFill/>
                <a:round/>
                <a:headEnd/>
                <a:tailEnd/>
              </a:ln>
            </p:spPr>
            <p:txBody>
              <a:bodyPr/>
              <a:lstStyle/>
              <a:p>
                <a:endParaRPr lang="ja-JP" altLang="en-US"/>
              </a:p>
            </p:txBody>
          </p:sp>
          <p:sp>
            <p:nvSpPr>
              <p:cNvPr id="663586"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24"/>
                  <a:gd name="T46" fmla="*/ 0 h 2820"/>
                  <a:gd name="T47" fmla="*/ 2324 w 2324"/>
                  <a:gd name="T48" fmla="*/ 2820 h 28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w="9525">
                <a:noFill/>
                <a:round/>
                <a:headEnd/>
                <a:tailEnd/>
              </a:ln>
            </p:spPr>
            <p:txBody>
              <a:bodyPr/>
              <a:lstStyle/>
              <a:p>
                <a:endParaRPr lang="ja-JP" altLang="en-US"/>
              </a:p>
            </p:txBody>
          </p:sp>
          <p:sp>
            <p:nvSpPr>
              <p:cNvPr id="663587"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47"/>
                  <a:gd name="T46" fmla="*/ 0 h 2827"/>
                  <a:gd name="T47" fmla="*/ 2347 w 2347"/>
                  <a:gd name="T48" fmla="*/ 2827 h 28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w="9525">
                <a:noFill/>
                <a:round/>
                <a:headEnd/>
                <a:tailEnd/>
              </a:ln>
            </p:spPr>
            <p:txBody>
              <a:bodyPr/>
              <a:lstStyle/>
              <a:p>
                <a:endParaRPr lang="ja-JP" altLang="en-US"/>
              </a:p>
            </p:txBody>
          </p:sp>
          <p:sp>
            <p:nvSpPr>
              <p:cNvPr id="663588"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88"/>
                  <a:gd name="T43" fmla="*/ 0 h 2885"/>
                  <a:gd name="T44" fmla="*/ 1788 w 1788"/>
                  <a:gd name="T45" fmla="*/ 2885 h 288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w="9525">
                <a:noFill/>
                <a:round/>
                <a:headEnd/>
                <a:tailEnd/>
              </a:ln>
            </p:spPr>
            <p:txBody>
              <a:bodyPr/>
              <a:lstStyle/>
              <a:p>
                <a:endParaRPr lang="ja-JP" altLang="en-US"/>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lstStyle/>
          <a:p>
            <a:r>
              <a:rPr lang="en-US" altLang="ja-JP" sz="2200" dirty="0" smtClean="0"/>
              <a:t>We have proposed the high-level syntax/semantics for minimizing the loss of coding efficiency in very low delay coding.</a:t>
            </a:r>
          </a:p>
          <a:p>
            <a:pPr lvl="1"/>
            <a:r>
              <a:rPr lang="en-US" altLang="ja-JP" sz="1800" dirty="0" smtClean="0"/>
              <a:t>The proposal is motivated by the request of interoperable high-quality low delay coding from the broadcasting industry.</a:t>
            </a:r>
          </a:p>
          <a:p>
            <a:pPr lvl="1"/>
            <a:r>
              <a:rPr lang="en-US" altLang="ja-JP" sz="1800" dirty="0" smtClean="0"/>
              <a:t>The minimal loss is achieved by the restriction of reference from the refreshed area to the non-refreshed area in a picture.</a:t>
            </a:r>
          </a:p>
          <a:p>
            <a:r>
              <a:rPr lang="en-US" altLang="ja-JP" sz="2200" dirty="0" smtClean="0"/>
              <a:t>The tile scheme and our proposal have the common feature of sub-picture partitioning.</a:t>
            </a:r>
          </a:p>
          <a:p>
            <a:r>
              <a:rPr lang="en-US" altLang="ja-JP" sz="2200" dirty="0" smtClean="0"/>
              <a:t>The tile scheme can support very low delay coding by extending the specification of the coding order of a CU.</a:t>
            </a:r>
          </a:p>
          <a:p>
            <a:pPr lvl="1"/>
            <a:r>
              <a:rPr lang="en-US" altLang="ja-JP" sz="1800" dirty="0" smtClean="0"/>
              <a:t>The current specification defines the coding order as the raster-scan within a tile for ease of the parallel tile processing. It has 1 frame delay.</a:t>
            </a:r>
          </a:p>
          <a:p>
            <a:pPr lvl="1"/>
            <a:r>
              <a:rPr lang="en-US" altLang="ja-JP" sz="1800" dirty="0" smtClean="0"/>
              <a:t>1 frame delay is removed by the raster-scan within a picture.</a:t>
            </a:r>
          </a:p>
          <a:p>
            <a:r>
              <a:rPr lang="en-US" altLang="ja-JP" sz="2200" dirty="0" smtClean="0"/>
              <a:t>We propose the enhancement of the tile scheme.</a:t>
            </a:r>
          </a:p>
          <a:p>
            <a:pPr lvl="1"/>
            <a:r>
              <a:rPr lang="en-US" altLang="ja-JP" sz="1800" dirty="0" smtClean="0"/>
              <a:t>Additional low delay operation mode in which the coding order is the raster-scan within a picture.</a:t>
            </a:r>
          </a:p>
          <a:p>
            <a:pPr lvl="1"/>
            <a:r>
              <a:rPr lang="en-US" altLang="ja-JP" sz="1800" dirty="0" smtClean="0"/>
              <a:t>Additional syntax which flexibly describes the restriction of reference.</a:t>
            </a:r>
            <a:endParaRPr lang="en-US" altLang="ja-JP" sz="2200" dirty="0" smtClean="0"/>
          </a:p>
          <a:p>
            <a:endParaRPr kumimoji="1" lang="ja-JP" altLang="en-US" sz="2000" dirty="0"/>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sp>
        <p:nvSpPr>
          <p:cNvPr id="9" name="スライド番号プレースホルダー 8"/>
          <p:cNvSpPr>
            <a:spLocks noGrp="1"/>
          </p:cNvSpPr>
          <p:nvPr>
            <p:ph type="sldNum" sz="quarter" idx="10"/>
          </p:nvPr>
        </p:nvSpPr>
        <p:spPr/>
        <p:txBody>
          <a:bodyPr/>
          <a:lstStyle/>
          <a:p>
            <a:pPr>
              <a:defRPr/>
            </a:pPr>
            <a:fld id="{2F894E1B-552B-4B52-A505-33C0EC11270C}" type="slidenum">
              <a:rPr lang="de-DE" altLang="ja-JP" smtClean="0"/>
              <a:pPr>
                <a:defRPr/>
              </a:pPr>
              <a:t>1</a:t>
            </a:fld>
            <a:endParaRPr lang="de-DE" altLang="ja-JP"/>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Very low delay coding (1/2)</a:t>
            </a:r>
            <a:endParaRPr kumimoji="1" lang="ja-JP" altLang="en-US" dirty="0"/>
          </a:p>
        </p:txBody>
      </p:sp>
      <p:sp>
        <p:nvSpPr>
          <p:cNvPr id="3" name="コンテンツ プレースホルダ 2"/>
          <p:cNvSpPr>
            <a:spLocks noGrp="1"/>
          </p:cNvSpPr>
          <p:nvPr>
            <p:ph idx="1"/>
          </p:nvPr>
        </p:nvSpPr>
        <p:spPr>
          <a:xfrm>
            <a:off x="168275" y="692696"/>
            <a:ext cx="8786813" cy="3168352"/>
          </a:xfrm>
        </p:spPr>
        <p:txBody>
          <a:bodyPr/>
          <a:lstStyle/>
          <a:p>
            <a:r>
              <a:rPr kumimoji="1" lang="en-US" altLang="ja-JP" sz="2200" dirty="0" smtClean="0"/>
              <a:t>Low delay operation less than 1 frame period.</a:t>
            </a:r>
          </a:p>
          <a:p>
            <a:pPr lvl="1"/>
            <a:r>
              <a:rPr lang="en-US" altLang="ja-JP" sz="1800" dirty="0" smtClean="0"/>
              <a:t>The delay </a:t>
            </a:r>
            <a:r>
              <a:rPr kumimoji="1" lang="en-US" altLang="ja-JP" sz="1800" dirty="0" smtClean="0"/>
              <a:t>less than 100ms is required for real-time bi-directional communication.</a:t>
            </a:r>
          </a:p>
          <a:p>
            <a:pPr lvl="1"/>
            <a:r>
              <a:rPr lang="en-US" altLang="ja-JP" sz="1800" dirty="0" smtClean="0"/>
              <a:t>Equipments with 10ms delay have emerged for better user experience.</a:t>
            </a:r>
          </a:p>
          <a:p>
            <a:r>
              <a:rPr lang="en-US" altLang="ja-JP" sz="2200" dirty="0" smtClean="0"/>
              <a:t>The vertical intra MB line refresh scheme</a:t>
            </a:r>
          </a:p>
          <a:p>
            <a:pPr lvl="1"/>
            <a:r>
              <a:rPr kumimoji="1" lang="en-US" altLang="ja-JP" sz="1800" dirty="0" smtClean="0"/>
              <a:t>Picture refresh is realized by circulating an intra MB line inside a picture.</a:t>
            </a:r>
          </a:p>
          <a:p>
            <a:pPr lvl="2"/>
            <a:r>
              <a:rPr lang="en-US" altLang="ja-JP" sz="1600" dirty="0" smtClean="0"/>
              <a:t>#bits of each picture is averaged. Minimum delay </a:t>
            </a:r>
            <a:r>
              <a:rPr lang="en-US" altLang="ja-JP" sz="1600" i="1" dirty="0" smtClean="0">
                <a:effectLst>
                  <a:outerShdw blurRad="38100" dist="38100" dir="2700000" algn="tl">
                    <a:srgbClr val="000000">
                      <a:alpha val="43137"/>
                    </a:srgbClr>
                  </a:outerShdw>
                </a:effectLst>
              </a:rPr>
              <a:t>B</a:t>
            </a:r>
            <a:r>
              <a:rPr lang="en-US" altLang="ja-JP" sz="1600" dirty="0" smtClean="0"/>
              <a:t> is ( bitrate / </a:t>
            </a:r>
            <a:r>
              <a:rPr lang="en-US" altLang="ja-JP" sz="1600" dirty="0" err="1" smtClean="0"/>
              <a:t>frame_rate</a:t>
            </a:r>
            <a:r>
              <a:rPr lang="en-US" altLang="ja-JP" sz="1600" dirty="0" smtClean="0"/>
              <a:t> ).</a:t>
            </a:r>
          </a:p>
          <a:p>
            <a:pPr lvl="2"/>
            <a:r>
              <a:rPr lang="en-US" altLang="ja-JP" sz="1600" dirty="0" smtClean="0"/>
              <a:t>The use of I-Picture </a:t>
            </a:r>
            <a:r>
              <a:rPr kumimoji="1" lang="en-US" altLang="ja-JP" sz="1600" dirty="0" smtClean="0"/>
              <a:t>is not suitable because the fluctuation of </a:t>
            </a:r>
            <a:r>
              <a:rPr lang="en-US" altLang="ja-JP" sz="1600" dirty="0" smtClean="0"/>
              <a:t>#bits of picture is large.</a:t>
            </a:r>
            <a:endParaRPr kumimoji="1" lang="en-US" altLang="ja-JP" sz="1600" dirty="0" smtClean="0"/>
          </a:p>
          <a:p>
            <a:pPr lvl="1"/>
            <a:r>
              <a:rPr lang="en-US" altLang="ja-JP" sz="1800" dirty="0" smtClean="0"/>
              <a:t>The intra MB line is inserted </a:t>
            </a:r>
            <a:r>
              <a:rPr lang="en-US" altLang="ja-JP" sz="1800" b="1" dirty="0" smtClean="0">
                <a:effectLst>
                  <a:outerShdw blurRad="38100" dist="38100" dir="2700000" algn="tl">
                    <a:srgbClr val="000000">
                      <a:alpha val="43137"/>
                    </a:srgbClr>
                  </a:outerShdw>
                </a:effectLst>
              </a:rPr>
              <a:t>vertically</a:t>
            </a:r>
            <a:r>
              <a:rPr lang="en-US" altLang="ja-JP" sz="1800" dirty="0" smtClean="0"/>
              <a:t> in a picture for the delay less than 10ms.</a:t>
            </a:r>
          </a:p>
          <a:p>
            <a:pPr lvl="2"/>
            <a:r>
              <a:rPr lang="en-US" altLang="ja-JP" sz="1600" dirty="0" smtClean="0"/>
              <a:t>#bits of each MB line is averaged. Minimum delay </a:t>
            </a:r>
            <a:r>
              <a:rPr lang="en-US" altLang="ja-JP" sz="1600" i="1" dirty="0" smtClean="0">
                <a:effectLst>
                  <a:outerShdw blurRad="38100" dist="38100" dir="2700000" algn="tl">
                    <a:srgbClr val="000000">
                      <a:alpha val="43137"/>
                    </a:srgbClr>
                  </a:outerShdw>
                </a:effectLst>
              </a:rPr>
              <a:t>B’</a:t>
            </a:r>
            <a:r>
              <a:rPr lang="en-US" altLang="ja-JP" sz="1600" dirty="0" smtClean="0"/>
              <a:t> is (</a:t>
            </a:r>
            <a:r>
              <a:rPr lang="en-US" altLang="ja-JP" sz="1600" i="1" dirty="0" smtClean="0">
                <a:effectLst>
                  <a:outerShdw blurRad="38100" dist="38100" dir="2700000" algn="tl">
                    <a:srgbClr val="000000">
                      <a:alpha val="43137"/>
                    </a:srgbClr>
                  </a:outerShdw>
                </a:effectLst>
              </a:rPr>
              <a:t>B</a:t>
            </a:r>
            <a:r>
              <a:rPr lang="en-US" altLang="ja-JP" sz="1600" dirty="0" smtClean="0"/>
              <a:t> / </a:t>
            </a:r>
            <a:r>
              <a:rPr lang="en-US" altLang="ja-JP" sz="1600" dirty="0" err="1" smtClean="0"/>
              <a:t>num_MBlines</a:t>
            </a:r>
            <a:r>
              <a:rPr lang="en-US" altLang="ja-JP" sz="1600" dirty="0" smtClean="0"/>
              <a:t> ). </a:t>
            </a:r>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773123" name="Object 3"/>
          <p:cNvGraphicFramePr>
            <a:graphicFrameLocks noChangeAspect="1"/>
          </p:cNvGraphicFramePr>
          <p:nvPr/>
        </p:nvGraphicFramePr>
        <p:xfrm>
          <a:off x="559665" y="3861048"/>
          <a:ext cx="8044783" cy="2520280"/>
        </p:xfrm>
        <a:graphic>
          <a:graphicData uri="http://schemas.openxmlformats.org/presentationml/2006/ole">
            <mc:AlternateContent xmlns:mc="http://schemas.openxmlformats.org/markup-compatibility/2006">
              <mc:Choice xmlns:v="urn:schemas-microsoft-com:vml" Requires="v">
                <p:oleObj spid="_x0000_s773126" name="Visio" r:id="rId3" imgW="9364969" imgH="2933700" progId="Visio.Drawing.11">
                  <p:embed/>
                </p:oleObj>
              </mc:Choice>
              <mc:Fallback>
                <p:oleObj name="Visio" r:id="rId3" imgW="9364969" imgH="2933700" progId="Visio.Drawing.11">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665" y="3861048"/>
                        <a:ext cx="8044783"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 Box 8"/>
          <p:cNvSpPr txBox="1">
            <a:spLocks noChangeArrowheads="1"/>
          </p:cNvSpPr>
          <p:nvPr/>
        </p:nvSpPr>
        <p:spPr bwMode="gray">
          <a:xfrm>
            <a:off x="2915816" y="6381328"/>
            <a:ext cx="3312368" cy="307777"/>
          </a:xfrm>
          <a:prstGeom prst="rect">
            <a:avLst/>
          </a:prstGeom>
          <a:noFill/>
          <a:ln w="9525" algn="ctr">
            <a:noFill/>
            <a:miter lim="800000"/>
            <a:headEnd/>
            <a:tailEnd/>
          </a:ln>
        </p:spPr>
        <p:txBody>
          <a:bodyPr wrap="square">
            <a:spAutoFit/>
          </a:bodyPr>
          <a:lstStyle/>
          <a:p>
            <a:pPr algn="ctr" fontAlgn="ctr">
              <a:spcBef>
                <a:spcPct val="50000"/>
              </a:spcBef>
            </a:pPr>
            <a:r>
              <a:rPr lang="en-US" altLang="ja-JP" sz="1400" dirty="0" smtClean="0">
                <a:latin typeface="Arial" charset="0"/>
              </a:rPr>
              <a:t>Vertical Intra MB Line Refresh</a:t>
            </a:r>
          </a:p>
        </p:txBody>
      </p:sp>
      <p:sp>
        <p:nvSpPr>
          <p:cNvPr id="10" name="スライド番号プレースホルダー 9"/>
          <p:cNvSpPr>
            <a:spLocks noGrp="1"/>
          </p:cNvSpPr>
          <p:nvPr>
            <p:ph type="sldNum" sz="quarter" idx="10"/>
          </p:nvPr>
        </p:nvSpPr>
        <p:spPr/>
        <p:txBody>
          <a:bodyPr/>
          <a:lstStyle/>
          <a:p>
            <a:pPr>
              <a:defRPr/>
            </a:pPr>
            <a:fld id="{2F894E1B-552B-4B52-A505-33C0EC11270C}" type="slidenum">
              <a:rPr lang="de-DE" altLang="ja-JP" smtClean="0"/>
              <a:pPr>
                <a:defRPr/>
              </a:pPr>
              <a:t>2</a:t>
            </a:fld>
            <a:endParaRPr lang="de-DE" altLang="ja-JP"/>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Very low delay coding (2/2)</a:t>
            </a:r>
            <a:endParaRPr kumimoji="1" lang="ja-JP" altLang="en-US" dirty="0"/>
          </a:p>
        </p:txBody>
      </p:sp>
      <p:sp>
        <p:nvSpPr>
          <p:cNvPr id="3" name="コンテンツ プレースホルダ 2"/>
          <p:cNvSpPr>
            <a:spLocks noGrp="1"/>
          </p:cNvSpPr>
          <p:nvPr>
            <p:ph idx="1"/>
          </p:nvPr>
        </p:nvSpPr>
        <p:spPr>
          <a:xfrm>
            <a:off x="168275" y="692696"/>
            <a:ext cx="8786813" cy="3024336"/>
          </a:xfrm>
        </p:spPr>
        <p:txBody>
          <a:bodyPr/>
          <a:lstStyle/>
          <a:p>
            <a:r>
              <a:rPr lang="en-US" altLang="ja-JP" sz="2200" dirty="0" smtClean="0"/>
              <a:t>Problem of very low delay coding in HEVC</a:t>
            </a:r>
          </a:p>
          <a:p>
            <a:pPr lvl="1"/>
            <a:r>
              <a:rPr lang="en-US" altLang="ja-JP" sz="1800" dirty="0" smtClean="0"/>
              <a:t>The restriction of reference at the area boundary is necessary.</a:t>
            </a:r>
          </a:p>
          <a:p>
            <a:pPr lvl="2"/>
            <a:r>
              <a:rPr lang="en-US" altLang="ja-JP" sz="1600" dirty="0" smtClean="0"/>
              <a:t>Pixels in the non-refreshed area may not be correctly decoded when the decoding process starts from a recovery point.</a:t>
            </a:r>
          </a:p>
          <a:p>
            <a:pPr lvl="2"/>
            <a:r>
              <a:rPr lang="en-US" altLang="ja-JP" sz="1600" dirty="0" smtClean="0"/>
              <a:t>Reference from the refreshed area to the non-refreshed area is prohibited for intra prediction, inter-prediction, and in-loop filtering for correct reconstruction.</a:t>
            </a:r>
          </a:p>
          <a:p>
            <a:pPr lvl="1"/>
            <a:r>
              <a:rPr lang="en-US" altLang="ja-JP" sz="1800" dirty="0" smtClean="0"/>
              <a:t>In-loop filtering needs the restriction both in encoder and decoder.</a:t>
            </a:r>
          </a:p>
          <a:p>
            <a:pPr lvl="1"/>
            <a:r>
              <a:rPr lang="en-US" altLang="ja-JP" sz="1800" dirty="0" smtClean="0"/>
              <a:t>The loss of coding efficiency caused by the restriction is large.</a:t>
            </a:r>
          </a:p>
          <a:p>
            <a:pPr lvl="2"/>
            <a:r>
              <a:rPr lang="en-US" altLang="ja-JP" sz="1600" dirty="0" smtClean="0"/>
              <a:t>Two possible means to do the restriction, 1) the insertion of slice boundary at each LCU line, and 2) disabling in-loop filtering in a picture, cause the significant loss.</a:t>
            </a:r>
          </a:p>
          <a:p>
            <a:pPr>
              <a:buNone/>
            </a:pPr>
            <a:endParaRPr kumimoji="1" lang="ja-JP" altLang="en-US" sz="2200" dirty="0"/>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6" name="グラフ 5"/>
          <p:cNvGraphicFramePr>
            <a:graphicFrameLocks/>
          </p:cNvGraphicFramePr>
          <p:nvPr/>
        </p:nvGraphicFramePr>
        <p:xfrm>
          <a:off x="251520" y="3645024"/>
          <a:ext cx="4248472" cy="24482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Box 8"/>
          <p:cNvSpPr txBox="1">
            <a:spLocks noChangeArrowheads="1"/>
          </p:cNvSpPr>
          <p:nvPr/>
        </p:nvSpPr>
        <p:spPr bwMode="gray">
          <a:xfrm>
            <a:off x="179512" y="6084585"/>
            <a:ext cx="4536504" cy="584775"/>
          </a:xfrm>
          <a:prstGeom prst="rect">
            <a:avLst/>
          </a:prstGeom>
          <a:noFill/>
          <a:ln w="9525" algn="ctr">
            <a:noFill/>
            <a:miter lim="800000"/>
            <a:headEnd/>
            <a:tailEnd/>
          </a:ln>
        </p:spPr>
        <p:txBody>
          <a:bodyPr wrap="square">
            <a:spAutoFit/>
          </a:bodyPr>
          <a:lstStyle/>
          <a:p>
            <a:pPr algn="ctr" fontAlgn="ctr">
              <a:spcBef>
                <a:spcPct val="50000"/>
              </a:spcBef>
            </a:pPr>
            <a:r>
              <a:rPr lang="en-US" altLang="ja-JP" sz="1600" dirty="0" smtClean="0">
                <a:latin typeface="Arial" charset="0"/>
              </a:rPr>
              <a:t>Degradation by inserting slice per LCU row</a:t>
            </a:r>
            <a:r>
              <a:rPr lang="ja-JP" altLang="en-US" sz="1600" dirty="0" smtClean="0">
                <a:latin typeface="Arial" charset="0"/>
              </a:rPr>
              <a:t> </a:t>
            </a:r>
            <a:r>
              <a:rPr lang="en-US" altLang="ja-JP" sz="1600" dirty="0" smtClean="0">
                <a:latin typeface="Arial" charset="0"/>
              </a:rPr>
              <a:t>(JCTVC-C021)</a:t>
            </a:r>
          </a:p>
        </p:txBody>
      </p:sp>
      <p:pic>
        <p:nvPicPr>
          <p:cNvPr id="8" name="Picture 4"/>
          <p:cNvPicPr>
            <a:picLocks noChangeAspect="1" noChangeArrowheads="1"/>
          </p:cNvPicPr>
          <p:nvPr/>
        </p:nvPicPr>
        <p:blipFill>
          <a:blip r:embed="rId3" cstate="print"/>
          <a:srcRect t="5929"/>
          <a:stretch>
            <a:fillRect/>
          </a:stretch>
        </p:blipFill>
        <p:spPr bwMode="auto">
          <a:xfrm>
            <a:off x="4644008" y="3741582"/>
            <a:ext cx="4176464" cy="2371130"/>
          </a:xfrm>
          <a:prstGeom prst="rect">
            <a:avLst/>
          </a:prstGeom>
          <a:noFill/>
          <a:ln w="9525">
            <a:noFill/>
            <a:miter lim="800000"/>
            <a:headEnd/>
            <a:tailEnd/>
          </a:ln>
        </p:spPr>
      </p:pic>
      <p:sp>
        <p:nvSpPr>
          <p:cNvPr id="9" name="Text Box 8"/>
          <p:cNvSpPr txBox="1">
            <a:spLocks noChangeArrowheads="1"/>
          </p:cNvSpPr>
          <p:nvPr/>
        </p:nvSpPr>
        <p:spPr bwMode="gray">
          <a:xfrm>
            <a:off x="4572000" y="6084585"/>
            <a:ext cx="4355976" cy="584775"/>
          </a:xfrm>
          <a:prstGeom prst="rect">
            <a:avLst/>
          </a:prstGeom>
          <a:noFill/>
          <a:ln w="9525" algn="ctr">
            <a:noFill/>
            <a:miter lim="800000"/>
            <a:headEnd/>
            <a:tailEnd/>
          </a:ln>
        </p:spPr>
        <p:txBody>
          <a:bodyPr wrap="square">
            <a:spAutoFit/>
          </a:bodyPr>
          <a:lstStyle/>
          <a:p>
            <a:pPr algn="ctr" fontAlgn="ctr">
              <a:spcBef>
                <a:spcPct val="50000"/>
              </a:spcBef>
            </a:pPr>
            <a:r>
              <a:rPr lang="en-US" altLang="ja-JP" sz="1600" dirty="0" smtClean="0">
                <a:latin typeface="Arial" charset="0"/>
              </a:rPr>
              <a:t>Degradation by enabling in-loop filtering at area boundary</a:t>
            </a:r>
            <a:r>
              <a:rPr lang="ja-JP" altLang="en-US" sz="1600" dirty="0" smtClean="0">
                <a:latin typeface="Arial" charset="0"/>
              </a:rPr>
              <a:t> </a:t>
            </a:r>
            <a:r>
              <a:rPr lang="en-US" altLang="ja-JP" sz="1600" dirty="0" smtClean="0">
                <a:latin typeface="Arial" charset="0"/>
              </a:rPr>
              <a:t>(JCTVC-E061)</a:t>
            </a:r>
          </a:p>
        </p:txBody>
      </p:sp>
      <p:sp>
        <p:nvSpPr>
          <p:cNvPr id="10" name="Text Box 8"/>
          <p:cNvSpPr txBox="1">
            <a:spLocks noChangeArrowheads="1"/>
          </p:cNvSpPr>
          <p:nvPr/>
        </p:nvSpPr>
        <p:spPr bwMode="gray">
          <a:xfrm>
            <a:off x="2915816" y="4941168"/>
            <a:ext cx="1440160" cy="215444"/>
          </a:xfrm>
          <a:prstGeom prst="rect">
            <a:avLst/>
          </a:prstGeom>
          <a:solidFill>
            <a:srgbClr val="FFFFFF"/>
          </a:solidFill>
          <a:ln w="9525" algn="ctr">
            <a:noFill/>
            <a:miter lim="800000"/>
            <a:headEnd/>
            <a:tailEnd/>
          </a:ln>
        </p:spPr>
        <p:txBody>
          <a:bodyPr wrap="square" lIns="0" tIns="0" rIns="0" bIns="0">
            <a:spAutoFit/>
          </a:bodyPr>
          <a:lstStyle/>
          <a:p>
            <a:pPr algn="ctr" fontAlgn="ctr">
              <a:spcBef>
                <a:spcPct val="50000"/>
              </a:spcBef>
            </a:pPr>
            <a:r>
              <a:rPr lang="en-US" altLang="ja-JP" sz="1400" dirty="0" smtClean="0">
                <a:latin typeface="Arial" charset="0"/>
              </a:rPr>
              <a:t>Slice per LCU line</a:t>
            </a:r>
          </a:p>
        </p:txBody>
      </p:sp>
      <p:sp>
        <p:nvSpPr>
          <p:cNvPr id="11" name="Text Box 8"/>
          <p:cNvSpPr txBox="1">
            <a:spLocks noChangeArrowheads="1"/>
          </p:cNvSpPr>
          <p:nvPr/>
        </p:nvSpPr>
        <p:spPr bwMode="gray">
          <a:xfrm>
            <a:off x="2915816" y="5301208"/>
            <a:ext cx="648072" cy="215444"/>
          </a:xfrm>
          <a:prstGeom prst="rect">
            <a:avLst/>
          </a:prstGeom>
          <a:solidFill>
            <a:srgbClr val="FFFFFF"/>
          </a:solidFill>
          <a:ln w="9525" algn="ctr">
            <a:noFill/>
            <a:miter lim="800000"/>
            <a:headEnd/>
            <a:tailEnd/>
          </a:ln>
        </p:spPr>
        <p:txBody>
          <a:bodyPr wrap="square" lIns="0" tIns="0" rIns="0" bIns="0">
            <a:spAutoFit/>
          </a:bodyPr>
          <a:lstStyle/>
          <a:p>
            <a:pPr algn="ctr" fontAlgn="ctr">
              <a:spcBef>
                <a:spcPct val="50000"/>
              </a:spcBef>
            </a:pPr>
            <a:r>
              <a:rPr lang="en-US" altLang="ja-JP" sz="1400" dirty="0" smtClean="0">
                <a:latin typeface="Arial" charset="0"/>
              </a:rPr>
              <a:t>No slice</a:t>
            </a:r>
          </a:p>
        </p:txBody>
      </p:sp>
      <p:sp>
        <p:nvSpPr>
          <p:cNvPr id="15" name="スライド番号プレースホルダー 14"/>
          <p:cNvSpPr>
            <a:spLocks noGrp="1"/>
          </p:cNvSpPr>
          <p:nvPr>
            <p:ph type="sldNum" sz="quarter" idx="10"/>
          </p:nvPr>
        </p:nvSpPr>
        <p:spPr/>
        <p:txBody>
          <a:bodyPr/>
          <a:lstStyle/>
          <a:p>
            <a:pPr>
              <a:defRPr/>
            </a:pPr>
            <a:fld id="{2F894E1B-552B-4B52-A505-33C0EC11270C}" type="slidenum">
              <a:rPr lang="de-DE" altLang="ja-JP" smtClean="0"/>
              <a:pPr>
                <a:defRPr/>
              </a:pPr>
              <a:t>3</a:t>
            </a:fld>
            <a:endParaRPr lang="de-DE" altLang="ja-JP"/>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 in JCTVC-D053</a:t>
            </a:r>
            <a:endParaRPr kumimoji="1" lang="ja-JP" altLang="en-US" dirty="0"/>
          </a:p>
        </p:txBody>
      </p:sp>
      <p:sp>
        <p:nvSpPr>
          <p:cNvPr id="3" name="コンテンツ プレースホルダ 2"/>
          <p:cNvSpPr>
            <a:spLocks noGrp="1"/>
          </p:cNvSpPr>
          <p:nvPr>
            <p:ph idx="1"/>
          </p:nvPr>
        </p:nvSpPr>
        <p:spPr>
          <a:xfrm>
            <a:off x="168275" y="692696"/>
            <a:ext cx="8786813" cy="3135114"/>
          </a:xfrm>
        </p:spPr>
        <p:txBody>
          <a:bodyPr/>
          <a:lstStyle/>
          <a:p>
            <a:r>
              <a:rPr lang="en-US" altLang="ja-JP" sz="2200" dirty="0" smtClean="0"/>
              <a:t>A picture is divided into a refreshed area and a non-refreshed area.</a:t>
            </a:r>
          </a:p>
          <a:p>
            <a:pPr lvl="1"/>
            <a:r>
              <a:rPr lang="en-US" altLang="ja-JP" sz="1800" dirty="0" err="1" smtClean="0"/>
              <a:t>refresh_direction@SPS</a:t>
            </a:r>
            <a:r>
              <a:rPr lang="en-US" altLang="ja-JP" sz="1800" dirty="0" smtClean="0"/>
              <a:t> and </a:t>
            </a:r>
            <a:r>
              <a:rPr lang="en-US" altLang="ja-JP" sz="1800" dirty="0" err="1" smtClean="0"/>
              <a:t>boundary_position@SH</a:t>
            </a:r>
            <a:r>
              <a:rPr lang="en-US" altLang="ja-JP" sz="1800" dirty="0" smtClean="0"/>
              <a:t> are added.</a:t>
            </a:r>
          </a:p>
          <a:p>
            <a:pPr lvl="1"/>
            <a:r>
              <a:rPr lang="en-US" altLang="ja-JP" sz="1800" dirty="0" smtClean="0"/>
              <a:t>Both areas and their index </a:t>
            </a:r>
            <a:r>
              <a:rPr lang="en-US" altLang="ja-JP" sz="1800" dirty="0" err="1" smtClean="0"/>
              <a:t>IdxR</a:t>
            </a:r>
            <a:r>
              <a:rPr lang="en-US" altLang="ja-JP" sz="1800" dirty="0" smtClean="0"/>
              <a:t>, </a:t>
            </a:r>
            <a:r>
              <a:rPr lang="en-US" altLang="ja-JP" sz="1800" dirty="0" err="1" smtClean="0"/>
              <a:t>IdxN</a:t>
            </a:r>
            <a:r>
              <a:rPr lang="en-US" altLang="ja-JP" sz="1800" dirty="0" smtClean="0"/>
              <a:t> (&lt; </a:t>
            </a:r>
            <a:r>
              <a:rPr lang="en-US" altLang="ja-JP" sz="1800" dirty="0" err="1" smtClean="0"/>
              <a:t>IdxR</a:t>
            </a:r>
            <a:r>
              <a:rPr lang="en-US" altLang="ja-JP" sz="1800" dirty="0" smtClean="0"/>
              <a:t>) are derived.</a:t>
            </a:r>
          </a:p>
          <a:p>
            <a:r>
              <a:rPr lang="en-US" altLang="ja-JP" sz="2200" dirty="0" smtClean="0"/>
              <a:t>The asymmetric restriction of reference among areas is introduced.</a:t>
            </a:r>
          </a:p>
          <a:p>
            <a:pPr lvl="1"/>
            <a:r>
              <a:rPr lang="en-US" altLang="ja-JP" sz="1800" dirty="0" smtClean="0"/>
              <a:t>A neighboring LCU </a:t>
            </a:r>
            <a:r>
              <a:rPr lang="en-US" altLang="ja-JP" sz="1800" i="1" dirty="0" err="1" smtClean="0">
                <a:effectLst>
                  <a:outerShdw blurRad="38100" dist="38100" dir="2700000" algn="tl">
                    <a:srgbClr val="000000">
                      <a:alpha val="43137"/>
                    </a:srgbClr>
                  </a:outerShdw>
                </a:effectLst>
              </a:rPr>
              <a:t>LcuNeighbor</a:t>
            </a:r>
            <a:r>
              <a:rPr lang="en-US" altLang="ja-JP" sz="1800" dirty="0" smtClean="0"/>
              <a:t> is defined as “</a:t>
            </a:r>
            <a:r>
              <a:rPr lang="en-US" altLang="ja-JP" sz="1800" b="1" dirty="0" smtClean="0"/>
              <a:t>not available</a:t>
            </a:r>
            <a:r>
              <a:rPr lang="en-US" altLang="ja-JP" sz="1800" dirty="0" smtClean="0"/>
              <a:t>” </a:t>
            </a:r>
            <a:br>
              <a:rPr lang="en-US" altLang="ja-JP" sz="1800" dirty="0" smtClean="0"/>
            </a:br>
            <a:r>
              <a:rPr lang="en-US" altLang="ja-JP" sz="1800" dirty="0" smtClean="0"/>
              <a:t>if ( </a:t>
            </a:r>
            <a:r>
              <a:rPr lang="en-US" altLang="ja-JP" sz="1800" dirty="0" err="1" smtClean="0"/>
              <a:t>getIndex</a:t>
            </a:r>
            <a:r>
              <a:rPr lang="en-US" altLang="ja-JP" sz="1800" dirty="0" smtClean="0"/>
              <a:t>(</a:t>
            </a:r>
            <a:r>
              <a:rPr lang="en-US" altLang="ja-JP" sz="1800" i="1" dirty="0" err="1" smtClean="0">
                <a:effectLst>
                  <a:outerShdw blurRad="38100" dist="38100" dir="2700000" algn="tl">
                    <a:srgbClr val="000000">
                      <a:alpha val="43137"/>
                    </a:srgbClr>
                  </a:outerShdw>
                </a:effectLst>
              </a:rPr>
              <a:t>LcuCurr</a:t>
            </a:r>
            <a:r>
              <a:rPr lang="en-US" altLang="ja-JP" sz="1800" dirty="0" smtClean="0"/>
              <a:t>) &lt; </a:t>
            </a:r>
            <a:r>
              <a:rPr lang="en-US" altLang="ja-JP" sz="1800" dirty="0" err="1" smtClean="0"/>
              <a:t>getIndex</a:t>
            </a:r>
            <a:r>
              <a:rPr lang="en-US" altLang="ja-JP" sz="1800" dirty="0" smtClean="0"/>
              <a:t>(</a:t>
            </a:r>
            <a:r>
              <a:rPr lang="en-US" altLang="ja-JP" sz="1800" i="1" dirty="0" err="1" smtClean="0">
                <a:effectLst>
                  <a:outerShdw blurRad="38100" dist="38100" dir="2700000" algn="tl">
                    <a:srgbClr val="000000">
                      <a:alpha val="43137"/>
                    </a:srgbClr>
                  </a:outerShdw>
                </a:effectLst>
              </a:rPr>
              <a:t>LcuNeighbor</a:t>
            </a:r>
            <a:r>
              <a:rPr lang="en-US" altLang="ja-JP" sz="1800" dirty="0" smtClean="0"/>
              <a:t>) ) is true.</a:t>
            </a:r>
          </a:p>
          <a:p>
            <a:pPr lvl="2"/>
            <a:r>
              <a:rPr lang="en-US" altLang="ja-JP" sz="1600" dirty="0" smtClean="0"/>
              <a:t>Function </a:t>
            </a:r>
            <a:r>
              <a:rPr lang="en-US" altLang="ja-JP" sz="1600" dirty="0" err="1" smtClean="0"/>
              <a:t>getIndex</a:t>
            </a:r>
            <a:r>
              <a:rPr lang="en-US" altLang="ja-JP" sz="1600" dirty="0" smtClean="0"/>
              <a:t>(</a:t>
            </a:r>
            <a:r>
              <a:rPr lang="en-US" altLang="ja-JP" sz="1600" dirty="0" err="1" smtClean="0"/>
              <a:t>LcuX</a:t>
            </a:r>
            <a:r>
              <a:rPr lang="en-US" altLang="ja-JP" sz="1600" dirty="0" smtClean="0"/>
              <a:t>) returns the index of the area to which LCU </a:t>
            </a:r>
            <a:r>
              <a:rPr lang="en-US" altLang="ja-JP" sz="1600" dirty="0" err="1" smtClean="0"/>
              <a:t>LcuX</a:t>
            </a:r>
            <a:r>
              <a:rPr lang="en-US" altLang="ja-JP" sz="1600" dirty="0" smtClean="0"/>
              <a:t> belongs.</a:t>
            </a:r>
          </a:p>
          <a:p>
            <a:r>
              <a:rPr lang="en-US" altLang="ja-JP" sz="2200" dirty="0" smtClean="0"/>
              <a:t>New buffer model for interoperable very low delay coding</a:t>
            </a:r>
          </a:p>
          <a:p>
            <a:pPr lvl="1"/>
            <a:r>
              <a:rPr lang="en-US" altLang="ja-JP" sz="1800" dirty="0" smtClean="0"/>
              <a:t>The nominal removal time of each LCU line(s) </a:t>
            </a:r>
            <a:r>
              <a:rPr lang="en-US" altLang="ja-JP" sz="1800" b="1" dirty="0" err="1" smtClean="0">
                <a:effectLst>
                  <a:outerShdw blurRad="38100" dist="38100" dir="2700000" algn="tl">
                    <a:srgbClr val="000000">
                      <a:alpha val="43137"/>
                    </a:srgbClr>
                  </a:outerShdw>
                </a:effectLst>
              </a:rPr>
              <a:t>dtg</a:t>
            </a:r>
            <a:r>
              <a:rPr lang="en-US" altLang="ja-JP" sz="1800" b="1" dirty="0" smtClean="0">
                <a:effectLst>
                  <a:outerShdw blurRad="38100" dist="38100" dir="2700000" algn="tl">
                    <a:srgbClr val="000000">
                      <a:alpha val="43137"/>
                    </a:srgbClr>
                  </a:outerShdw>
                </a:effectLst>
              </a:rPr>
              <a:t>( n, </a:t>
            </a:r>
            <a:r>
              <a:rPr lang="en-US" altLang="ja-JP" sz="1800" b="1" dirty="0" err="1" smtClean="0">
                <a:effectLst>
                  <a:outerShdw blurRad="38100" dist="38100" dir="2700000" algn="tl">
                    <a:srgbClr val="000000">
                      <a:alpha val="43137"/>
                    </a:srgbClr>
                  </a:outerShdw>
                </a:effectLst>
              </a:rPr>
              <a:t>i</a:t>
            </a:r>
            <a:r>
              <a:rPr lang="en-US" altLang="ja-JP" sz="1800" b="1" dirty="0" smtClean="0">
                <a:effectLst>
                  <a:outerShdw blurRad="38100" dist="38100" dir="2700000" algn="tl">
                    <a:srgbClr val="000000">
                      <a:alpha val="43137"/>
                    </a:srgbClr>
                  </a:outerShdw>
                </a:effectLst>
              </a:rPr>
              <a:t> )</a:t>
            </a:r>
            <a:r>
              <a:rPr lang="en-US" altLang="ja-JP" sz="1800" dirty="0" smtClean="0"/>
              <a:t> is defined.</a:t>
            </a:r>
            <a:endParaRPr lang="ja-JP" altLang="en-US" sz="1800" dirty="0" smtClean="0"/>
          </a:p>
          <a:p>
            <a:endParaRPr kumimoji="1" lang="ja-JP" altLang="en-US" dirty="0"/>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774146" name="Object 2"/>
          <p:cNvGraphicFramePr>
            <a:graphicFrameLocks noChangeAspect="1"/>
          </p:cNvGraphicFramePr>
          <p:nvPr/>
        </p:nvGraphicFramePr>
        <p:xfrm>
          <a:off x="395537" y="3861048"/>
          <a:ext cx="3672407" cy="2535560"/>
        </p:xfrm>
        <a:graphic>
          <a:graphicData uri="http://schemas.openxmlformats.org/presentationml/2006/ole">
            <mc:AlternateContent xmlns:mc="http://schemas.openxmlformats.org/markup-compatibility/2006">
              <mc:Choice xmlns:v="urn:schemas-microsoft-com:vml" Requires="v">
                <p:oleObj spid="_x0000_s774152" name="Visio" r:id="rId3" imgW="4630619" imgH="3197157" progId="Visio.Drawing.11">
                  <p:embed/>
                </p:oleObj>
              </mc:Choice>
              <mc:Fallback>
                <p:oleObj name="Visio" r:id="rId3" imgW="4630619" imgH="3197157"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7" y="3861048"/>
                        <a:ext cx="3672407" cy="253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8"/>
          <p:cNvSpPr txBox="1">
            <a:spLocks noChangeArrowheads="1"/>
          </p:cNvSpPr>
          <p:nvPr/>
        </p:nvSpPr>
        <p:spPr bwMode="gray">
          <a:xfrm>
            <a:off x="827584" y="6361583"/>
            <a:ext cx="3312368" cy="307777"/>
          </a:xfrm>
          <a:prstGeom prst="rect">
            <a:avLst/>
          </a:prstGeom>
          <a:noFill/>
          <a:ln w="9525" algn="ctr">
            <a:noFill/>
            <a:miter lim="800000"/>
            <a:headEnd/>
            <a:tailEnd/>
          </a:ln>
        </p:spPr>
        <p:txBody>
          <a:bodyPr wrap="square">
            <a:spAutoFit/>
          </a:bodyPr>
          <a:lstStyle/>
          <a:p>
            <a:pPr algn="ctr" fontAlgn="ctr">
              <a:spcBef>
                <a:spcPct val="50000"/>
              </a:spcBef>
            </a:pPr>
            <a:r>
              <a:rPr lang="en-US" altLang="ja-JP" sz="1400" dirty="0" smtClean="0">
                <a:latin typeface="Arial" charset="0"/>
              </a:rPr>
              <a:t>Proposed syntax and semantics</a:t>
            </a:r>
          </a:p>
        </p:txBody>
      </p:sp>
      <p:sp>
        <p:nvSpPr>
          <p:cNvPr id="8" name="Text Box 8"/>
          <p:cNvSpPr txBox="1">
            <a:spLocks noChangeArrowheads="1"/>
          </p:cNvSpPr>
          <p:nvPr/>
        </p:nvSpPr>
        <p:spPr bwMode="gray">
          <a:xfrm>
            <a:off x="4932040" y="6361583"/>
            <a:ext cx="3312368" cy="307777"/>
          </a:xfrm>
          <a:prstGeom prst="rect">
            <a:avLst/>
          </a:prstGeom>
          <a:noFill/>
          <a:ln w="9525" algn="ctr">
            <a:noFill/>
            <a:miter lim="800000"/>
            <a:headEnd/>
            <a:tailEnd/>
          </a:ln>
        </p:spPr>
        <p:txBody>
          <a:bodyPr wrap="square">
            <a:spAutoFit/>
          </a:bodyPr>
          <a:lstStyle/>
          <a:p>
            <a:pPr algn="ctr" fontAlgn="ctr">
              <a:spcBef>
                <a:spcPct val="50000"/>
              </a:spcBef>
            </a:pPr>
            <a:r>
              <a:rPr lang="en-US" altLang="ja-JP" sz="1400" dirty="0" smtClean="0">
                <a:latin typeface="Arial" charset="0"/>
              </a:rPr>
              <a:t>Proposed new buffer model</a:t>
            </a:r>
          </a:p>
        </p:txBody>
      </p:sp>
      <p:graphicFrame>
        <p:nvGraphicFramePr>
          <p:cNvPr id="774147" name="Object 3"/>
          <p:cNvGraphicFramePr>
            <a:graphicFrameLocks noChangeAspect="1"/>
          </p:cNvGraphicFramePr>
          <p:nvPr/>
        </p:nvGraphicFramePr>
        <p:xfrm>
          <a:off x="5076056" y="3881252"/>
          <a:ext cx="2880320" cy="2500076"/>
        </p:xfrm>
        <a:graphic>
          <a:graphicData uri="http://schemas.openxmlformats.org/presentationml/2006/ole">
            <mc:AlternateContent xmlns:mc="http://schemas.openxmlformats.org/markup-compatibility/2006">
              <mc:Choice xmlns:v="urn:schemas-microsoft-com:vml" Requires="v">
                <p:oleObj spid="_x0000_s774153" name="Visio" r:id="rId5" imgW="4893728" imgH="4247474" progId="Visio.Drawing.11">
                  <p:embed/>
                </p:oleObj>
              </mc:Choice>
              <mc:Fallback>
                <p:oleObj name="Visio" r:id="rId5" imgW="4893728" imgH="4247474" progId="Visio.Drawing.11">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056" y="3881252"/>
                        <a:ext cx="2880320" cy="2500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スライド番号プレースホルダー 10"/>
          <p:cNvSpPr>
            <a:spLocks noGrp="1"/>
          </p:cNvSpPr>
          <p:nvPr>
            <p:ph type="sldNum" sz="quarter" idx="10"/>
          </p:nvPr>
        </p:nvSpPr>
        <p:spPr/>
        <p:txBody>
          <a:bodyPr/>
          <a:lstStyle/>
          <a:p>
            <a:pPr>
              <a:defRPr/>
            </a:pPr>
            <a:fld id="{2F894E1B-552B-4B52-A505-33C0EC11270C}" type="slidenum">
              <a:rPr lang="de-DE" altLang="ja-JP" smtClean="0"/>
              <a:pPr>
                <a:defRPr/>
              </a:pPr>
              <a:t>4</a:t>
            </a:fld>
            <a:endParaRPr lang="de-DE" altLang="ja-JP"/>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3000" dirty="0" smtClean="0"/>
              <a:t>Support </a:t>
            </a:r>
            <a:r>
              <a:rPr lang="en-US" altLang="ja-JP" sz="3000" dirty="0" smtClean="0"/>
              <a:t>of very low delay coding in Tile (1/2)</a:t>
            </a:r>
            <a:endParaRPr kumimoji="1" lang="ja-JP" altLang="en-US" sz="3000" dirty="0"/>
          </a:p>
        </p:txBody>
      </p:sp>
      <p:sp>
        <p:nvSpPr>
          <p:cNvPr id="3" name="コンテンツ プレースホルダ 2"/>
          <p:cNvSpPr>
            <a:spLocks noGrp="1"/>
          </p:cNvSpPr>
          <p:nvPr>
            <p:ph idx="1"/>
          </p:nvPr>
        </p:nvSpPr>
        <p:spPr>
          <a:xfrm>
            <a:off x="168275" y="869951"/>
            <a:ext cx="8786813" cy="1550937"/>
          </a:xfrm>
        </p:spPr>
        <p:txBody>
          <a:bodyPr/>
          <a:lstStyle/>
          <a:p>
            <a:r>
              <a:rPr lang="en-US" altLang="ja-JP" sz="2200" dirty="0" smtClean="0"/>
              <a:t>Tile proposal</a:t>
            </a:r>
            <a:r>
              <a:rPr lang="ja-JP" altLang="en-US" sz="2200" dirty="0" smtClean="0"/>
              <a:t> </a:t>
            </a:r>
            <a:r>
              <a:rPr lang="en-US" altLang="ja-JP" sz="2200" dirty="0" smtClean="0"/>
              <a:t>(JCTVC-E408, JCTVC-F335)</a:t>
            </a:r>
          </a:p>
          <a:p>
            <a:pPr lvl="1"/>
            <a:r>
              <a:rPr lang="en-US" altLang="ja-JP" sz="1800" dirty="0" smtClean="0"/>
              <a:t>A picture is divided into rectangle regions.</a:t>
            </a:r>
          </a:p>
          <a:p>
            <a:pPr lvl="1"/>
            <a:r>
              <a:rPr lang="en-US" altLang="ja-JP" sz="1800" dirty="0" smtClean="0"/>
              <a:t>The reference among regions is restricted. (globally controlled by a flag)</a:t>
            </a:r>
          </a:p>
          <a:p>
            <a:r>
              <a:rPr lang="en-US" altLang="ja-JP" sz="2200" dirty="0" smtClean="0"/>
              <a:t>Tile can describe the sub-picture partitioning in JCTVC-D053.</a:t>
            </a:r>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6" name="Object 5"/>
          <p:cNvGraphicFramePr>
            <a:graphicFrameLocks noChangeAspect="1"/>
          </p:cNvGraphicFramePr>
          <p:nvPr/>
        </p:nvGraphicFramePr>
        <p:xfrm>
          <a:off x="2339752" y="2521728"/>
          <a:ext cx="3384376" cy="2059400"/>
        </p:xfrm>
        <a:graphic>
          <a:graphicData uri="http://schemas.openxmlformats.org/presentationml/2006/ole">
            <mc:AlternateContent xmlns:mc="http://schemas.openxmlformats.org/markup-compatibility/2006">
              <mc:Choice xmlns:v="urn:schemas-microsoft-com:vml" Requires="v">
                <p:oleObj spid="_x0000_s777224" name="Visio" r:id="rId3" imgW="3920980" imgH="2385438" progId="Visio.Drawing.11">
                  <p:embed/>
                </p:oleObj>
              </mc:Choice>
              <mc:Fallback>
                <p:oleObj name="Visio" r:id="rId3" imgW="3920980" imgH="2385438"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2521728"/>
                        <a:ext cx="3384376" cy="205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8"/>
          <p:cNvSpPr txBox="1">
            <a:spLocks noChangeArrowheads="1"/>
          </p:cNvSpPr>
          <p:nvPr/>
        </p:nvSpPr>
        <p:spPr bwMode="gray">
          <a:xfrm>
            <a:off x="5076056" y="3573016"/>
            <a:ext cx="2808312" cy="584775"/>
          </a:xfrm>
          <a:prstGeom prst="rect">
            <a:avLst/>
          </a:prstGeom>
          <a:noFill/>
          <a:ln w="9525" algn="ctr">
            <a:noFill/>
            <a:miter lim="800000"/>
            <a:headEnd/>
            <a:tailEnd/>
          </a:ln>
        </p:spPr>
        <p:txBody>
          <a:bodyPr wrap="square">
            <a:spAutoFit/>
          </a:bodyPr>
          <a:lstStyle/>
          <a:p>
            <a:pPr algn="ctr" fontAlgn="ctr">
              <a:spcBef>
                <a:spcPct val="50000"/>
              </a:spcBef>
            </a:pPr>
            <a:r>
              <a:rPr lang="en-US" altLang="ja-JP" sz="1600" dirty="0" smtClean="0">
                <a:latin typeface="Arial" charset="0"/>
              </a:rPr>
              <a:t>The tile scheme</a:t>
            </a:r>
            <a:br>
              <a:rPr lang="en-US" altLang="ja-JP" sz="1600" dirty="0" smtClean="0">
                <a:latin typeface="Arial" charset="0"/>
              </a:rPr>
            </a:br>
            <a:r>
              <a:rPr lang="en-US" altLang="ja-JP" sz="1600" dirty="0" smtClean="0">
                <a:latin typeface="Arial" charset="0"/>
              </a:rPr>
              <a:t>(Example of 4 sub-pictures)</a:t>
            </a:r>
          </a:p>
        </p:txBody>
      </p:sp>
      <p:sp>
        <p:nvSpPr>
          <p:cNvPr id="8" name="Text Box 8"/>
          <p:cNvSpPr txBox="1">
            <a:spLocks noChangeArrowheads="1"/>
          </p:cNvSpPr>
          <p:nvPr/>
        </p:nvSpPr>
        <p:spPr bwMode="gray">
          <a:xfrm>
            <a:off x="4860032" y="5805264"/>
            <a:ext cx="3384376" cy="584775"/>
          </a:xfrm>
          <a:prstGeom prst="rect">
            <a:avLst/>
          </a:prstGeom>
          <a:noFill/>
          <a:ln w="9525" algn="ctr">
            <a:noFill/>
            <a:miter lim="800000"/>
            <a:headEnd/>
            <a:tailEnd/>
          </a:ln>
        </p:spPr>
        <p:txBody>
          <a:bodyPr wrap="square">
            <a:spAutoFit/>
          </a:bodyPr>
          <a:lstStyle/>
          <a:p>
            <a:pPr algn="ctr" fontAlgn="ctr">
              <a:spcBef>
                <a:spcPct val="50000"/>
              </a:spcBef>
            </a:pPr>
            <a:r>
              <a:rPr lang="en-US" altLang="ja-JP" sz="1600" dirty="0" smtClean="0">
                <a:latin typeface="Arial" charset="0"/>
              </a:rPr>
              <a:t>Sub-picture partitioning in JCTVC-D052 described by tile syntax</a:t>
            </a:r>
          </a:p>
        </p:txBody>
      </p:sp>
      <p:graphicFrame>
        <p:nvGraphicFramePr>
          <p:cNvPr id="9" name="Object 7"/>
          <p:cNvGraphicFramePr>
            <a:graphicFrameLocks noChangeAspect="1"/>
          </p:cNvGraphicFramePr>
          <p:nvPr/>
        </p:nvGraphicFramePr>
        <p:xfrm>
          <a:off x="539552" y="4722818"/>
          <a:ext cx="5904656" cy="1904681"/>
        </p:xfrm>
        <a:graphic>
          <a:graphicData uri="http://schemas.openxmlformats.org/presentationml/2006/ole">
            <mc:AlternateContent xmlns:mc="http://schemas.openxmlformats.org/markup-compatibility/2006">
              <mc:Choice xmlns:v="urn:schemas-microsoft-com:vml" Requires="v">
                <p:oleObj spid="_x0000_s777225" name="Visio" r:id="rId5" imgW="6771422" imgH="2088745" progId="Visio.Drawing.11">
                  <p:embed/>
                </p:oleObj>
              </mc:Choice>
              <mc:Fallback>
                <p:oleObj name="Visio" r:id="rId5" imgW="6771422" imgH="2088745" progId="Visio.Drawing.11">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52" y="4722818"/>
                        <a:ext cx="5904656" cy="1904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スライド番号プレースホルダー 12"/>
          <p:cNvSpPr>
            <a:spLocks noGrp="1"/>
          </p:cNvSpPr>
          <p:nvPr>
            <p:ph type="sldNum" sz="quarter" idx="10"/>
          </p:nvPr>
        </p:nvSpPr>
        <p:spPr/>
        <p:txBody>
          <a:bodyPr/>
          <a:lstStyle/>
          <a:p>
            <a:pPr>
              <a:defRPr/>
            </a:pPr>
            <a:fld id="{2F894E1B-552B-4B52-A505-33C0EC11270C}" type="slidenum">
              <a:rPr lang="de-DE" altLang="ja-JP" smtClean="0"/>
              <a:pPr>
                <a:defRPr/>
              </a:pPr>
              <a:t>5</a:t>
            </a:fld>
            <a:endParaRPr lang="de-DE" altLang="ja-JP"/>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000" dirty="0" smtClean="0"/>
              <a:t>Support of very low delay coding in Tile (2/2)</a:t>
            </a:r>
            <a:endParaRPr kumimoji="1" lang="ja-JP" altLang="en-US" sz="3000" dirty="0"/>
          </a:p>
        </p:txBody>
      </p:sp>
      <p:sp>
        <p:nvSpPr>
          <p:cNvPr id="3" name="コンテンツ プレースホルダ 2"/>
          <p:cNvSpPr>
            <a:spLocks noGrp="1"/>
          </p:cNvSpPr>
          <p:nvPr>
            <p:ph idx="1"/>
          </p:nvPr>
        </p:nvSpPr>
        <p:spPr>
          <a:xfrm>
            <a:off x="168275" y="692696"/>
            <a:ext cx="8786813" cy="2271017"/>
          </a:xfrm>
        </p:spPr>
        <p:txBody>
          <a:bodyPr/>
          <a:lstStyle/>
          <a:p>
            <a:r>
              <a:rPr lang="en-US" altLang="ja-JP" sz="2200" dirty="0" smtClean="0"/>
              <a:t>Tile can support very low delay coding by extending the specification of the coding order.</a:t>
            </a:r>
          </a:p>
          <a:p>
            <a:pPr lvl="1"/>
            <a:r>
              <a:rPr lang="en-US" altLang="ja-JP" sz="1800" dirty="0" smtClean="0"/>
              <a:t>The definition of the coding order in JCTVC-F335</a:t>
            </a:r>
          </a:p>
          <a:p>
            <a:pPr lvl="2"/>
            <a:r>
              <a:rPr lang="en-US" altLang="ja-JP" sz="1600" dirty="0" smtClean="0"/>
              <a:t>The coding order is the raster-scan order within a tile.</a:t>
            </a:r>
          </a:p>
          <a:p>
            <a:pPr lvl="2"/>
            <a:r>
              <a:rPr lang="en-US" altLang="ja-JP" sz="1600" dirty="0" smtClean="0"/>
              <a:t>This is necessary when the coding of each tile is processed independently in parallel.</a:t>
            </a:r>
          </a:p>
          <a:p>
            <a:pPr lvl="2"/>
            <a:r>
              <a:rPr lang="en-US" altLang="ja-JP" sz="1600" dirty="0" smtClean="0"/>
              <a:t>There is 1 frame delay (&gt; 10ms@60Hz).</a:t>
            </a:r>
          </a:p>
          <a:p>
            <a:pPr lvl="1"/>
            <a:r>
              <a:rPr lang="en-US" altLang="ja-JP" dirty="0" smtClean="0"/>
              <a:t>The raster-scan order within a picture mitigates the delay.</a:t>
            </a:r>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6" name="Object 4"/>
          <p:cNvGraphicFramePr>
            <a:graphicFrameLocks noChangeAspect="1"/>
          </p:cNvGraphicFramePr>
          <p:nvPr/>
        </p:nvGraphicFramePr>
        <p:xfrm>
          <a:off x="251520" y="3068960"/>
          <a:ext cx="6408712" cy="3559883"/>
        </p:xfrm>
        <a:graphic>
          <a:graphicData uri="http://schemas.openxmlformats.org/presentationml/2006/ole">
            <mc:AlternateContent xmlns:mc="http://schemas.openxmlformats.org/markup-compatibility/2006">
              <mc:Choice xmlns:v="urn:schemas-microsoft-com:vml" Requires="v">
                <p:oleObj spid="_x0000_s778245" name="Visio" r:id="rId3" imgW="8842262" imgH="4912468" progId="Visio.Drawing.11">
                  <p:embed/>
                </p:oleObj>
              </mc:Choice>
              <mc:Fallback>
                <p:oleObj name="Visio" r:id="rId3" imgW="8842262" imgH="4912468"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3068960"/>
                        <a:ext cx="6408712" cy="3559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8"/>
          <p:cNvSpPr txBox="1">
            <a:spLocks noChangeArrowheads="1"/>
          </p:cNvSpPr>
          <p:nvPr/>
        </p:nvSpPr>
        <p:spPr bwMode="gray">
          <a:xfrm>
            <a:off x="6372200" y="4653136"/>
            <a:ext cx="2592288" cy="830997"/>
          </a:xfrm>
          <a:prstGeom prst="rect">
            <a:avLst/>
          </a:prstGeom>
          <a:noFill/>
          <a:ln w="9525" algn="ctr">
            <a:noFill/>
            <a:miter lim="800000"/>
            <a:headEnd/>
            <a:tailEnd/>
          </a:ln>
        </p:spPr>
        <p:txBody>
          <a:bodyPr wrap="square">
            <a:spAutoFit/>
          </a:bodyPr>
          <a:lstStyle/>
          <a:p>
            <a:pPr algn="ctr" fontAlgn="ctr">
              <a:spcBef>
                <a:spcPct val="50000"/>
              </a:spcBef>
            </a:pPr>
            <a:r>
              <a:rPr lang="en-US" altLang="ja-JP" sz="1600" dirty="0" smtClean="0">
                <a:latin typeface="Arial" charset="0"/>
              </a:rPr>
              <a:t>Mitigation of coding delay by raster-scan order within a picture</a:t>
            </a:r>
          </a:p>
        </p:txBody>
      </p:sp>
      <p:sp>
        <p:nvSpPr>
          <p:cNvPr id="11" name="スライド番号プレースホルダー 10"/>
          <p:cNvSpPr>
            <a:spLocks noGrp="1"/>
          </p:cNvSpPr>
          <p:nvPr>
            <p:ph type="sldNum" sz="quarter" idx="10"/>
          </p:nvPr>
        </p:nvSpPr>
        <p:spPr/>
        <p:txBody>
          <a:bodyPr/>
          <a:lstStyle/>
          <a:p>
            <a:pPr>
              <a:defRPr/>
            </a:pPr>
            <a:fld id="{2F894E1B-552B-4B52-A505-33C0EC11270C}" type="slidenum">
              <a:rPr lang="de-DE" altLang="ja-JP" smtClean="0"/>
              <a:pPr>
                <a:defRPr/>
              </a:pPr>
              <a:t>6</a:t>
            </a:fld>
            <a:endParaRPr lang="de-DE" altLang="ja-JP"/>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Proposed enhancement of tile (1/2)</a:t>
            </a:r>
            <a:endParaRPr kumimoji="1" lang="ja-JP" altLang="en-US" dirty="0"/>
          </a:p>
        </p:txBody>
      </p:sp>
      <p:sp>
        <p:nvSpPr>
          <p:cNvPr id="3" name="コンテンツ プレースホルダ 2"/>
          <p:cNvSpPr>
            <a:spLocks noGrp="1"/>
          </p:cNvSpPr>
          <p:nvPr>
            <p:ph idx="1"/>
          </p:nvPr>
        </p:nvSpPr>
        <p:spPr>
          <a:xfrm>
            <a:off x="168275" y="869951"/>
            <a:ext cx="8786813" cy="2415034"/>
          </a:xfrm>
        </p:spPr>
        <p:txBody>
          <a:bodyPr/>
          <a:lstStyle/>
          <a:p>
            <a:r>
              <a:rPr lang="en-US" altLang="ja-JP" sz="2200" dirty="0" smtClean="0"/>
              <a:t>Enhancement on entropy coding order</a:t>
            </a:r>
          </a:p>
          <a:p>
            <a:pPr lvl="1"/>
            <a:r>
              <a:rPr lang="en-US" altLang="ja-JP" sz="1800" dirty="0" smtClean="0"/>
              <a:t>Optional low delay operation mode in which the coding order is the raster-scan order within a picture is added.</a:t>
            </a:r>
          </a:p>
          <a:p>
            <a:pPr lvl="2"/>
            <a:r>
              <a:rPr lang="en-US" altLang="ja-JP" sz="1600" dirty="0" smtClean="0"/>
              <a:t>This optional mode is signaled in SPS or PPS.</a:t>
            </a:r>
          </a:p>
          <a:p>
            <a:pPr lvl="2"/>
            <a:r>
              <a:rPr lang="en-US" altLang="ja-JP" sz="1600" dirty="0" smtClean="0"/>
              <a:t>This optional mode does not enforce an entropy coder to initialize at a tile boundary.</a:t>
            </a:r>
          </a:p>
          <a:p>
            <a:pPr lvl="1"/>
            <a:r>
              <a:rPr lang="en-US" altLang="ja-JP" sz="1800" dirty="0" smtClean="0"/>
              <a:t>This optional mode makes scene for the parallel processing application if the processing of entropy coding and the processing of the rest of the encoding process are performed in different processing engines.</a:t>
            </a:r>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6" name="Object 5"/>
          <p:cNvGraphicFramePr>
            <a:graphicFrameLocks noChangeAspect="1"/>
          </p:cNvGraphicFramePr>
          <p:nvPr/>
        </p:nvGraphicFramePr>
        <p:xfrm>
          <a:off x="847228" y="3429000"/>
          <a:ext cx="7469188" cy="2749550"/>
        </p:xfrm>
        <a:graphic>
          <a:graphicData uri="http://schemas.openxmlformats.org/presentationml/2006/ole">
            <mc:AlternateContent xmlns:mc="http://schemas.openxmlformats.org/markup-compatibility/2006">
              <mc:Choice xmlns:v="urn:schemas-microsoft-com:vml" Requires="v">
                <p:oleObj spid="_x0000_s779269" name="Visio" r:id="rId3" imgW="7468906" imgH="2749685" progId="Visio.Drawing.11">
                  <p:embed/>
                </p:oleObj>
              </mc:Choice>
              <mc:Fallback>
                <p:oleObj name="Visio" r:id="rId3" imgW="7468906" imgH="2749685"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228" y="3429000"/>
                        <a:ext cx="7469188" cy="274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8"/>
          <p:cNvSpPr txBox="1">
            <a:spLocks noChangeArrowheads="1"/>
          </p:cNvSpPr>
          <p:nvPr/>
        </p:nvSpPr>
        <p:spPr bwMode="gray">
          <a:xfrm>
            <a:off x="1547664" y="6237312"/>
            <a:ext cx="6048672" cy="369332"/>
          </a:xfrm>
          <a:prstGeom prst="rect">
            <a:avLst/>
          </a:prstGeom>
          <a:noFill/>
          <a:ln w="9525" algn="ctr">
            <a:noFill/>
            <a:miter lim="800000"/>
            <a:headEnd/>
            <a:tailEnd/>
          </a:ln>
        </p:spPr>
        <p:txBody>
          <a:bodyPr wrap="square">
            <a:spAutoFit/>
          </a:bodyPr>
          <a:lstStyle/>
          <a:p>
            <a:pPr algn="ctr" fontAlgn="ctr">
              <a:spcBef>
                <a:spcPct val="50000"/>
              </a:spcBef>
            </a:pPr>
            <a:r>
              <a:rPr lang="en-US" altLang="ja-JP" dirty="0" smtClean="0">
                <a:latin typeface="Arial" charset="0"/>
              </a:rPr>
              <a:t>Example of low delay operation in parallel processing</a:t>
            </a:r>
          </a:p>
        </p:txBody>
      </p:sp>
      <p:sp>
        <p:nvSpPr>
          <p:cNvPr id="11" name="スライド番号プレースホルダー 10"/>
          <p:cNvSpPr>
            <a:spLocks noGrp="1"/>
          </p:cNvSpPr>
          <p:nvPr>
            <p:ph type="sldNum" sz="quarter" idx="10"/>
          </p:nvPr>
        </p:nvSpPr>
        <p:spPr/>
        <p:txBody>
          <a:bodyPr/>
          <a:lstStyle/>
          <a:p>
            <a:pPr>
              <a:defRPr/>
            </a:pPr>
            <a:fld id="{2F894E1B-552B-4B52-A505-33C0EC11270C}" type="slidenum">
              <a:rPr lang="de-DE" altLang="ja-JP" smtClean="0"/>
              <a:pPr>
                <a:defRPr/>
              </a:pPr>
              <a:t>7</a:t>
            </a:fld>
            <a:endParaRPr lang="de-DE" altLang="ja-JP"/>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Proposed enhancement of tile (2/2)</a:t>
            </a:r>
            <a:endParaRPr kumimoji="1" lang="ja-JP" altLang="en-US" dirty="0"/>
          </a:p>
        </p:txBody>
      </p:sp>
      <p:sp>
        <p:nvSpPr>
          <p:cNvPr id="3" name="コンテンツ プレースホルダ 2"/>
          <p:cNvSpPr>
            <a:spLocks noGrp="1"/>
          </p:cNvSpPr>
          <p:nvPr>
            <p:ph idx="1"/>
          </p:nvPr>
        </p:nvSpPr>
        <p:spPr>
          <a:xfrm>
            <a:off x="168275" y="869950"/>
            <a:ext cx="8786813" cy="2343025"/>
          </a:xfrm>
        </p:spPr>
        <p:txBody>
          <a:bodyPr/>
          <a:lstStyle/>
          <a:p>
            <a:r>
              <a:rPr lang="en-US" altLang="ja-JP" sz="2200" dirty="0" smtClean="0"/>
              <a:t>Enhancement on restriction of reference between tiles</a:t>
            </a:r>
          </a:p>
          <a:p>
            <a:pPr lvl="1"/>
            <a:r>
              <a:rPr lang="en-US" altLang="ja-JP" sz="1800" dirty="0" smtClean="0"/>
              <a:t>Flexible restriction is realized.</a:t>
            </a:r>
          </a:p>
          <a:p>
            <a:pPr lvl="2"/>
            <a:r>
              <a:rPr lang="en-US" altLang="ja-JP" sz="1600" dirty="0" smtClean="0"/>
              <a:t>This mode is signaled using </a:t>
            </a:r>
            <a:r>
              <a:rPr lang="en-US" altLang="ja-JP" sz="1600" dirty="0" err="1" smtClean="0"/>
              <a:t>tile_boundary_independence_idc</a:t>
            </a:r>
            <a:r>
              <a:rPr lang="en-US" altLang="ja-JP" sz="1600" dirty="0" smtClean="0"/>
              <a:t> with a new value.</a:t>
            </a:r>
          </a:p>
          <a:p>
            <a:pPr lvl="2"/>
            <a:r>
              <a:rPr lang="en-US" altLang="ja-JP" sz="1600" dirty="0" smtClean="0"/>
              <a:t>This restriction supports the restriction according to the causality among tiles.</a:t>
            </a:r>
          </a:p>
          <a:p>
            <a:pPr lvl="1"/>
            <a:r>
              <a:rPr lang="en-US" altLang="ja-JP" sz="1800" dirty="0" smtClean="0"/>
              <a:t>Each tile is associated with an index signaled in SPS or PPS.</a:t>
            </a:r>
          </a:p>
          <a:p>
            <a:pPr lvl="1"/>
            <a:r>
              <a:rPr lang="en-US" altLang="ja-JP" sz="1800" dirty="0" smtClean="0"/>
              <a:t>The restriction is defined according to the indexes of tiles.</a:t>
            </a:r>
          </a:p>
          <a:p>
            <a:pPr lvl="2"/>
            <a:r>
              <a:rPr lang="en-US" altLang="ja-JP" sz="1600" dirty="0" smtClean="0"/>
              <a:t>A LCU in a tile with index A can refer to a LCU in a tile with index B if (B &gt;= A)</a:t>
            </a:r>
          </a:p>
          <a:p>
            <a:pPr lvl="2"/>
            <a:endParaRPr lang="en-US" altLang="ja-JP" sz="1600" dirty="0" smtClean="0"/>
          </a:p>
        </p:txBody>
      </p:sp>
      <p:sp>
        <p:nvSpPr>
          <p:cNvPr id="5" name="フッター プレースホルダ 4"/>
          <p:cNvSpPr>
            <a:spLocks noGrp="1"/>
          </p:cNvSpPr>
          <p:nvPr>
            <p:ph type="ftr" sz="quarter" idx="11"/>
          </p:nvPr>
        </p:nvSpPr>
        <p:spPr/>
        <p:txBody>
          <a:bodyPr/>
          <a:lstStyle/>
          <a:p>
            <a:pPr>
              <a:defRPr/>
            </a:pPr>
            <a:r>
              <a:rPr lang="de-DE" altLang="ja-JP" smtClean="0"/>
              <a:t>Copyright 2011 FUJITSU LIMITED</a:t>
            </a:r>
            <a:endParaRPr lang="de-DE" altLang="ja-JP" dirty="0"/>
          </a:p>
        </p:txBody>
      </p:sp>
      <p:graphicFrame>
        <p:nvGraphicFramePr>
          <p:cNvPr id="7" name="Object 6"/>
          <p:cNvGraphicFramePr>
            <a:graphicFrameLocks noChangeAspect="1"/>
          </p:cNvGraphicFramePr>
          <p:nvPr/>
        </p:nvGraphicFramePr>
        <p:xfrm>
          <a:off x="2051720" y="3501008"/>
          <a:ext cx="2448271" cy="3062656"/>
        </p:xfrm>
        <a:graphic>
          <a:graphicData uri="http://schemas.openxmlformats.org/presentationml/2006/ole">
            <mc:AlternateContent xmlns:mc="http://schemas.openxmlformats.org/markup-compatibility/2006">
              <mc:Choice xmlns:v="urn:schemas-microsoft-com:vml" Requires="v">
                <p:oleObj spid="_x0000_s780293" name="Visio" r:id="rId3" imgW="2936075" imgH="3671381" progId="Visio.Drawing.11">
                  <p:embed/>
                </p:oleObj>
              </mc:Choice>
              <mc:Fallback>
                <p:oleObj name="Visio" r:id="rId3" imgW="2936075" imgH="3671381" progId="Visio.Drawing.11">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501008"/>
                        <a:ext cx="2448271" cy="3062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 Box 8"/>
          <p:cNvSpPr txBox="1">
            <a:spLocks noChangeArrowheads="1"/>
          </p:cNvSpPr>
          <p:nvPr/>
        </p:nvSpPr>
        <p:spPr bwMode="gray">
          <a:xfrm>
            <a:off x="4860032" y="4293096"/>
            <a:ext cx="2664296" cy="830997"/>
          </a:xfrm>
          <a:prstGeom prst="rect">
            <a:avLst/>
          </a:prstGeom>
          <a:noFill/>
          <a:ln w="9525" algn="ctr">
            <a:noFill/>
            <a:miter lim="800000"/>
            <a:headEnd/>
            <a:tailEnd/>
          </a:ln>
        </p:spPr>
        <p:txBody>
          <a:bodyPr wrap="square">
            <a:spAutoFit/>
          </a:bodyPr>
          <a:lstStyle/>
          <a:p>
            <a:pPr algn="ctr" fontAlgn="ctr">
              <a:spcBef>
                <a:spcPct val="50000"/>
              </a:spcBef>
            </a:pPr>
            <a:r>
              <a:rPr lang="en-US" altLang="ja-JP" sz="1600" dirty="0" smtClean="0">
                <a:latin typeface="Arial" charset="0"/>
              </a:rPr>
              <a:t>Example of enhanced description of dependency among tiles</a:t>
            </a:r>
          </a:p>
        </p:txBody>
      </p:sp>
      <p:sp>
        <p:nvSpPr>
          <p:cNvPr id="11" name="スライド番号プレースホルダー 10"/>
          <p:cNvSpPr>
            <a:spLocks noGrp="1"/>
          </p:cNvSpPr>
          <p:nvPr>
            <p:ph type="sldNum" sz="quarter" idx="10"/>
          </p:nvPr>
        </p:nvSpPr>
        <p:spPr/>
        <p:txBody>
          <a:bodyPr/>
          <a:lstStyle/>
          <a:p>
            <a:pPr>
              <a:defRPr/>
            </a:pPr>
            <a:fld id="{2F894E1B-552B-4B52-A505-33C0EC11270C}" type="slidenum">
              <a:rPr lang="de-DE" altLang="ja-JP" smtClean="0"/>
              <a:pPr>
                <a:defRPr/>
              </a:pPr>
              <a:t>8</a:t>
            </a:fld>
            <a:endParaRPr lang="de-DE" altLang="ja-JP"/>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pitchFamily="50" charset="-128"/>
            <a:ea typeface="ＭＳ Ｐゴシック" pitchFamily="50" charset="-128"/>
          </a:defRPr>
        </a:defPPr>
      </a:lstStyle>
    </a:spDef>
    <a:ln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pitchFamily="50" charset="-128"/>
            <a:ea typeface="ＭＳ Ｐゴシック" pitchFamily="50" charset="-128"/>
          </a:defRPr>
        </a:defPPr>
      </a:lstStyle>
    </a:ln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_Tool_2 1">
    <a:dk1>
      <a:srgbClr val="000000"/>
    </a:dk1>
    <a:lt1>
      <a:srgbClr val="FFFFFF"/>
    </a:lt1>
    <a:dk2>
      <a:srgbClr val="000000"/>
    </a:dk2>
    <a:lt2>
      <a:srgbClr val="A5A5A5"/>
    </a:lt2>
    <a:accent1>
      <a:srgbClr val="F3BBBB"/>
    </a:accent1>
    <a:accent2>
      <a:srgbClr val="AE2222"/>
    </a:accent2>
    <a:accent3>
      <a:srgbClr val="FFFFFF"/>
    </a:accent3>
    <a:accent4>
      <a:srgbClr val="000000"/>
    </a:accent4>
    <a:accent5>
      <a:srgbClr val="F8DADA"/>
    </a:accent5>
    <a:accent6>
      <a:srgbClr val="9D1E1E"/>
    </a:accent6>
    <a:hlink>
      <a:srgbClr val="105D9C"/>
    </a:hlink>
    <a:folHlink>
      <a:srgbClr val="4B4595"/>
    </a:folHlink>
  </a:clrScheme>
  <a:fontScheme name="F_Tool_2">
    <a:majorFont>
      <a:latin typeface="ＭＳ Ｐゴシック"/>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presentation_e_r</Template>
  <TotalTime>0</TotalTime>
  <Words>1047</Words>
  <Application>Microsoft Office PowerPoint</Application>
  <PresentationFormat>画面に合わせる (4:3)</PresentationFormat>
  <Paragraphs>112</Paragraphs>
  <Slides>11</Slides>
  <Notes>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11</vt:i4>
      </vt:variant>
    </vt:vector>
  </HeadingPairs>
  <TitlesOfParts>
    <vt:vector size="13" baseType="lpstr">
      <vt:lpstr>presentation_e_r</vt:lpstr>
      <vt:lpstr>Visio</vt:lpstr>
      <vt:lpstr>Support of very low delay coding in Tile (JCTVC-F140, m20558)</vt:lpstr>
      <vt:lpstr>Summary</vt:lpstr>
      <vt:lpstr>Very low delay coding (1/2)</vt:lpstr>
      <vt:lpstr>Very low delay coding (2/2)</vt:lpstr>
      <vt:lpstr>Proposal in JCTVC-D053</vt:lpstr>
      <vt:lpstr>Support of very low delay coding in Tile (1/2)</vt:lpstr>
      <vt:lpstr>Support of very low delay coding in Tile (2/2)</vt:lpstr>
      <vt:lpstr>Proposed enhancement of tile (1/2)</vt:lpstr>
      <vt:lpstr>Proposed enhancement of tile (2/2)</vt:lpstr>
      <vt:lpstr>Conclusion</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Benefit of the new syntax and semantics for very low delay coding in HEVC (JCTVC-D0x3, m1XXXX)</dc:title>
  <dc:creator/>
  <cp:lastModifiedBy/>
  <cp:revision>3</cp:revision>
  <dcterms:created xsi:type="dcterms:W3CDTF">2011-01-10T05:08:18Z</dcterms:created>
  <dcterms:modified xsi:type="dcterms:W3CDTF">2011-07-14T08:03:42Z</dcterms:modified>
</cp:coreProperties>
</file>