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99" r:id="rId2"/>
    <p:sldId id="377" r:id="rId3"/>
    <p:sldId id="396" r:id="rId4"/>
    <p:sldId id="413" r:id="rId5"/>
    <p:sldId id="414" r:id="rId6"/>
    <p:sldId id="415" r:id="rId7"/>
    <p:sldId id="416" r:id="rId8"/>
    <p:sldId id="390" r:id="rId9"/>
    <p:sldId id="417" r:id="rId10"/>
    <p:sldId id="392" r:id="rId11"/>
    <p:sldId id="393" r:id="rId12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D00"/>
    <a:srgbClr val="CCFF99"/>
    <a:srgbClr val="CCECFF"/>
    <a:srgbClr val="66CCFF"/>
    <a:srgbClr val="FFFF99"/>
    <a:srgbClr val="FFCCFF"/>
    <a:srgbClr val="205885"/>
    <a:srgbClr val="006E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75" autoAdjust="0"/>
    <p:restoredTop sz="83861" autoAdjust="0"/>
  </p:normalViewPr>
  <p:slideViewPr>
    <p:cSldViewPr snapToObjects="1">
      <p:cViewPr varScale="1">
        <p:scale>
          <a:sx n="47" d="100"/>
          <a:sy n="47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e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e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9785935E-F402-401D-9BD0-E9DCF27DC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C74BDD6-4322-4D7E-AA88-103518E3B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F559F-AFEA-47B2-AC71-D2B93110DA7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B2C413-89B7-4B53-8176-FCAB9188DDB3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08FD39-28C7-4BCB-91BF-006439AA2F0B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D003B-D55D-4B7B-8896-05FFAC528E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788F-5AD1-48B8-A681-7275F13D9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5EA42-A6C3-4662-A867-4BE90EF16A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38C9-314F-4713-BC6C-DBD72B59DF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630D-CA86-4D40-A920-87BC25335D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AFBE-FA1C-4C93-88F7-60F1090BF1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80BC-C3B3-4AB7-BCD8-05E1D7648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8E2CD-6E7C-47E3-AFC1-D1B6E52AE3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A176-2DE2-41A4-B995-120CCAB638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87FE6-5DC3-4D6B-9B38-12CDC3EEE8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AC692-A3C1-4644-A80B-42FF3C655E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6F32E0AE-90FC-41FB-A54D-860B9D3CE4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JCTVC-F122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Direction based Angular Intra Prediction</a:t>
            </a:r>
            <a:r>
              <a:rPr lang="en-US" altLang="zh-TW" dirty="0" smtClean="0"/>
              <a:t> </a:t>
            </a:r>
          </a:p>
        </p:txBody>
      </p:sp>
      <p:pic>
        <p:nvPicPr>
          <p:cNvPr id="8198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>
                <a:solidFill>
                  <a:srgbClr val="E86C1F"/>
                </a:solidFill>
                <a:ea typeface="新細明體" pitchFamily="18" charset="-120"/>
              </a:rPr>
              <a:t>JCTVC-F122</a:t>
            </a:r>
            <a:endParaRPr lang="zh-TW" altLang="en-US" sz="1400" b="1">
              <a:solidFill>
                <a:srgbClr val="E86C1F"/>
              </a:solidFill>
              <a:ea typeface="新細明體" pitchFamily="18" charset="-120"/>
            </a:endParaRPr>
          </a:p>
        </p:txBody>
      </p:sp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8201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>
                <a:ea typeface="SimHei" pitchFamily="2" charset="-122"/>
              </a:rPr>
              <a:t>Presented by Shawmin Lei</a:t>
            </a:r>
          </a:p>
          <a:p>
            <a:pPr algn="r" fontAlgn="ctr">
              <a:spcBef>
                <a:spcPct val="20000"/>
              </a:spcBef>
            </a:pPr>
            <a:r>
              <a:rPr lang="en-US" sz="1400"/>
              <a:t>6</a:t>
            </a:r>
            <a:r>
              <a:rPr lang="en-US" sz="1400" baseline="30000"/>
              <a:t>th</a:t>
            </a:r>
            <a:r>
              <a:rPr lang="en-US" sz="1400"/>
              <a:t> JCT-VC Meeting in Torino</a:t>
            </a:r>
            <a:endParaRPr lang="en-US" altLang="zh-TW" sz="140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400"/>
              <a:t>14-22 July, 2011</a:t>
            </a:r>
            <a:endParaRPr lang="en-US" altLang="zh-TW" sz="1400">
              <a:ea typeface="SimHei" pitchFamily="2" charset="-122"/>
            </a:endParaRPr>
          </a:p>
        </p:txBody>
      </p:sp>
      <p:sp>
        <p:nvSpPr>
          <p:cNvPr id="8203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7893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sz="1800" smtClean="0"/>
              <a:t>Mei Guo, Xin Zhao, Xun Guo, and Shawmin Lei</a:t>
            </a:r>
          </a:p>
          <a:p>
            <a:pPr eaLnBrk="1" hangingPunct="1"/>
            <a:r>
              <a:rPr lang="en-US" altLang="zh-TW" sz="1800" smtClean="0"/>
              <a:t>MediaTek Inc.</a:t>
            </a:r>
          </a:p>
          <a:p>
            <a:pPr eaLnBrk="1" hangingPunct="1"/>
            <a:endParaRPr lang="en-US" altLang="zh-TW" smtClean="0"/>
          </a:p>
        </p:txBody>
      </p:sp>
      <p:pic>
        <p:nvPicPr>
          <p:cNvPr id="8204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Proposed a direction based angular intra prediction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Add gradient based prediction to 8 of intra prediction modes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Add bi-directional prediction to 10 of other intra prediction modes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zh-CN" dirty="0" smtClean="0"/>
              <a:t>Leave 17 </a:t>
            </a:r>
            <a:r>
              <a:rPr lang="en-US" altLang="zh-CN" smtClean="0"/>
              <a:t>modes unchanged</a:t>
            </a:r>
            <a:endParaRPr lang="en-US" altLang="zh-CN" dirty="0" smtClean="0"/>
          </a:p>
          <a:p>
            <a:r>
              <a:rPr lang="en-US" altLang="zh-CN" dirty="0" smtClean="0"/>
              <a:t>Experimental </a:t>
            </a:r>
            <a:r>
              <a:rPr lang="en-US" altLang="zh-CN" dirty="0" err="1" smtClean="0"/>
              <a:t>Resuls</a:t>
            </a:r>
            <a:r>
              <a:rPr lang="en-US" altLang="zh-CN" dirty="0" smtClean="0"/>
              <a:t>:</a:t>
            </a:r>
          </a:p>
          <a:p>
            <a:pPr lvl="1"/>
            <a:r>
              <a:rPr lang="en-US" altLang="zh-TW" dirty="0" smtClean="0"/>
              <a:t>BD-rate reduction of 0.7% for both HE-AI and LC-AI</a:t>
            </a:r>
          </a:p>
          <a:p>
            <a:pPr lvl="1"/>
            <a:r>
              <a:rPr lang="en-US" altLang="zh-CN" dirty="0" smtClean="0"/>
              <a:t>Decoding time increases by 0% (</a:t>
            </a:r>
            <a:r>
              <a:rPr lang="en-US" altLang="zh-TW" dirty="0" smtClean="0"/>
              <a:t>HE-AI</a:t>
            </a:r>
            <a:r>
              <a:rPr lang="en-US" altLang="zh-CN" dirty="0" smtClean="0"/>
              <a:t>) and 1% (</a:t>
            </a:r>
            <a:r>
              <a:rPr lang="en-US" altLang="zh-TW" dirty="0" smtClean="0"/>
              <a:t>LC-AI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Encoding time increases by 1% (</a:t>
            </a:r>
            <a:r>
              <a:rPr lang="en-US" altLang="zh-TW" dirty="0" smtClean="0"/>
              <a:t>HE-AI</a:t>
            </a:r>
            <a:r>
              <a:rPr lang="en-US" altLang="zh-CN" dirty="0" smtClean="0"/>
              <a:t>) and 2% (</a:t>
            </a:r>
            <a:r>
              <a:rPr lang="en-US" altLang="zh-TW" dirty="0" smtClean="0"/>
              <a:t>LC-AI</a:t>
            </a:r>
            <a:r>
              <a:rPr lang="en-US" altLang="zh-CN" dirty="0" smtClean="0"/>
              <a:t>)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ffectLst/>
              </a:rPr>
              <a:t>Conclusions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06593F-8E70-483E-B786-214DE94B60D2}" type="slidenum">
              <a:rPr lang="en-US" altLang="ja-JP" smtClean="0"/>
              <a:pPr>
                <a:defRPr/>
              </a:pPr>
              <a:t>9</a:t>
            </a:fld>
            <a:endParaRPr lang="en-US" altLang="ja-JP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33009" y="2967335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Thank you!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AD05E9-4B53-41F1-8D4C-F976F4C04A20}" type="slidenum">
              <a:rPr lang="en-US" altLang="ja-JP" smtClean="0"/>
              <a:pPr>
                <a:defRPr/>
              </a:pPr>
              <a:t>10</a:t>
            </a:fld>
            <a:endParaRPr lang="en-US" altLang="ja-JP" smtClean="0"/>
          </a:p>
        </p:txBody>
      </p:sp>
      <p:sp>
        <p:nvSpPr>
          <p:cNvPr id="1638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idx="1"/>
          </p:nvPr>
        </p:nvSpPr>
        <p:spPr>
          <a:xfrm>
            <a:off x="627063" y="1123949"/>
            <a:ext cx="8054975" cy="5108575"/>
          </a:xfrm>
        </p:spPr>
        <p:txBody>
          <a:bodyPr/>
          <a:lstStyle/>
          <a:p>
            <a:r>
              <a:rPr lang="en-US" altLang="zh-TW" dirty="0" smtClean="0"/>
              <a:t>Exploited direction-related information of angular intra prediction</a:t>
            </a:r>
          </a:p>
          <a:p>
            <a:pPr lvl="1"/>
            <a:r>
              <a:rPr lang="en-US" altLang="zh-TW" dirty="0" smtClean="0"/>
              <a:t>Gradient based prediction (</a:t>
            </a:r>
            <a:r>
              <a:rPr lang="en-US" altLang="zh-TW" dirty="0" err="1" smtClean="0"/>
              <a:t>VH:blue</a:t>
            </a:r>
            <a:r>
              <a:rPr lang="en-US" altLang="zh-TW" dirty="0" smtClean="0"/>
              <a:t>)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TW" dirty="0" smtClean="0"/>
              <a:t>Gradient along the direction</a:t>
            </a:r>
          </a:p>
          <a:p>
            <a:pPr lvl="1"/>
            <a:r>
              <a:rPr lang="en-US" altLang="zh-TW" dirty="0" smtClean="0"/>
              <a:t>Bi-directional prediction (</a:t>
            </a:r>
            <a:r>
              <a:rPr lang="en-US" altLang="zh-TW" dirty="0" err="1" smtClean="0"/>
              <a:t>DGL:green</a:t>
            </a:r>
            <a:r>
              <a:rPr lang="en-US" altLang="zh-TW" dirty="0" smtClean="0"/>
              <a:t>)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zh-TW" dirty="0" smtClean="0"/>
              <a:t>Reference samples </a:t>
            </a:r>
          </a:p>
          <a:p>
            <a:pPr lvl="2">
              <a:buFont typeface="Arial" charset="0"/>
              <a:buNone/>
            </a:pPr>
            <a:r>
              <a:rPr lang="en-US" altLang="zh-TW" dirty="0" smtClean="0"/>
              <a:t>    at both ends of direction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Experimental Results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BD-rate reduction of 0.7% for both HE-AI and LC-AI</a:t>
            </a:r>
          </a:p>
          <a:p>
            <a:pPr lvl="1"/>
            <a:r>
              <a:rPr lang="en-US" altLang="zh-CN" dirty="0" smtClean="0"/>
              <a:t>Decoding time increases by 0% (</a:t>
            </a:r>
            <a:r>
              <a:rPr lang="en-US" altLang="zh-TW" dirty="0" smtClean="0"/>
              <a:t>HE-AI</a:t>
            </a:r>
            <a:r>
              <a:rPr lang="en-US" altLang="zh-CN" dirty="0" smtClean="0"/>
              <a:t>) and 1% (</a:t>
            </a:r>
            <a:r>
              <a:rPr lang="en-US" altLang="zh-TW" dirty="0" smtClean="0"/>
              <a:t>LC-AI</a:t>
            </a:r>
            <a:r>
              <a:rPr lang="en-US" altLang="zh-CN" dirty="0" smtClean="0"/>
              <a:t>)</a:t>
            </a:r>
          </a:p>
          <a:p>
            <a:pPr lvl="1"/>
            <a:r>
              <a:rPr lang="en-US" altLang="zh-CN" dirty="0" smtClean="0"/>
              <a:t>Encoding time increases by 1% (</a:t>
            </a:r>
            <a:r>
              <a:rPr lang="en-US" altLang="zh-TW" dirty="0" smtClean="0"/>
              <a:t>HE-AI</a:t>
            </a:r>
            <a:r>
              <a:rPr lang="en-US" altLang="zh-CN" dirty="0" smtClean="0"/>
              <a:t>) and 2% (</a:t>
            </a:r>
            <a:r>
              <a:rPr lang="en-US" altLang="zh-TW" dirty="0" smtClean="0"/>
              <a:t>LC-AI</a:t>
            </a:r>
            <a:r>
              <a:rPr lang="en-US" altLang="zh-CN" dirty="0" smtClean="0"/>
              <a:t>)</a:t>
            </a:r>
          </a:p>
          <a:p>
            <a:pPr lvl="1"/>
            <a:endParaRPr lang="en-US" altLang="zh-TW" dirty="0" smtClean="0"/>
          </a:p>
          <a:p>
            <a:endParaRPr lang="zh-TW" altLang="en-US" sz="2800" dirty="0" smtClean="0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  <p:sp>
        <p:nvSpPr>
          <p:cNvPr id="102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F8828C-E13C-43D1-8550-0EFAE0C503EA}" type="slidenum">
              <a:rPr lang="en-US" altLang="ja-JP" smtClean="0"/>
              <a:pPr>
                <a:defRPr/>
              </a:pPr>
              <a:t>1</a:t>
            </a:fld>
            <a:endParaRPr lang="en-US" altLang="ja-JP" smtClean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Summary</a:t>
            </a:r>
            <a:endParaRPr lang="en-US" altLang="zh-TW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5214938" y="1643063"/>
          <a:ext cx="3314700" cy="3067050"/>
        </p:xfrm>
        <a:graphic>
          <a:graphicData uri="http://schemas.openxmlformats.org/presentationml/2006/ole">
            <p:oleObj spid="_x0000_s1026" name="Visio" r:id="rId4" imgW="7394210" imgH="6818566" progId="">
              <p:embed/>
            </p:oleObj>
          </a:graphicData>
        </a:graphic>
      </p:graphicFrame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smtClean="0">
                <a:solidFill>
                  <a:schemeClr val="tx1"/>
                </a:solidFill>
              </a:rPr>
              <a:t>Summary</a:t>
            </a:r>
            <a:endParaRPr lang="en-US" altLang="zh-TW" sz="2800" smtClean="0">
              <a:solidFill>
                <a:schemeClr val="tx1"/>
              </a:solidFill>
            </a:endParaRPr>
          </a:p>
          <a:p>
            <a:r>
              <a:rPr lang="en-US" altLang="zh-CN" sz="2800" smtClean="0">
                <a:solidFill>
                  <a:srgbClr val="FF0000"/>
                </a:solidFill>
              </a:rPr>
              <a:t>Algorithm description</a:t>
            </a:r>
            <a:endParaRPr lang="en-US" altLang="zh-CN" smtClean="0"/>
          </a:p>
          <a:p>
            <a:r>
              <a:rPr lang="en-US" altLang="zh-TW" sz="2800" smtClean="0"/>
              <a:t>Experimental results</a:t>
            </a:r>
          </a:p>
          <a:p>
            <a:r>
              <a:rPr lang="en-US" altLang="zh-TW" sz="2800" smtClean="0"/>
              <a:t>Conclusions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/>
              <a:t>Outline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EF89-0CDC-4F88-8E17-1B7ED785FF7F}" type="slidenum">
              <a:rPr lang="en-US" altLang="ja-JP" smtClean="0"/>
              <a:pPr>
                <a:defRPr/>
              </a:pPr>
              <a:t>2</a:t>
            </a:fld>
            <a:endParaRPr lang="en-US" altLang="ja-JP" smtClean="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Gradient based Prediction (1/2)</a:t>
            </a:r>
            <a:endParaRPr lang="en-US" dirty="0"/>
          </a:p>
        </p:txBody>
      </p:sp>
      <p:sp>
        <p:nvSpPr>
          <p:cNvPr id="2054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Vertical direction</a:t>
            </a:r>
          </a:p>
          <a:p>
            <a:endParaRPr lang="en-US" smtClean="0"/>
          </a:p>
          <a:p>
            <a:r>
              <a:rPr lang="en-US" smtClean="0"/>
              <a:t>Horizontal direction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r>
              <a:rPr lang="en-US" sz="2400" smtClean="0"/>
              <a:t>α(0)=1/2, α(1)=1/4, α(2)=1/8, α(3)=1/16, α(4)=1/16, α(5…k)=0</a:t>
            </a:r>
          </a:p>
          <a:p>
            <a:r>
              <a:rPr lang="en-US" sz="2400" smtClean="0"/>
              <a:t>Decreased α due to decreased correlation </a:t>
            </a:r>
          </a:p>
          <a:p>
            <a:pPr>
              <a:buFont typeface="Arial" charset="0"/>
              <a:buNone/>
            </a:pPr>
            <a:r>
              <a:rPr lang="en-US" sz="2400" smtClean="0"/>
              <a:t>    </a:t>
            </a:r>
          </a:p>
          <a:p>
            <a:endParaRPr lang="en-US" smtClean="0"/>
          </a:p>
        </p:txBody>
      </p:sp>
      <p:sp>
        <p:nvSpPr>
          <p:cNvPr id="205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  <p:sp>
        <p:nvSpPr>
          <p:cNvPr id="205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2C6F59-FE39-4CE6-9420-57FC9A4DFDBD}" type="slidenum">
              <a:rPr lang="en-US" altLang="ja-JP" smtClean="0"/>
              <a:pPr>
                <a:defRPr/>
              </a:pPr>
              <a:t>3</a:t>
            </a:fld>
            <a:endParaRPr lang="en-US" altLang="ja-JP" smtClean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827088" y="1714500"/>
          <a:ext cx="3702050" cy="457200"/>
        </p:xfrm>
        <a:graphic>
          <a:graphicData uri="http://schemas.openxmlformats.org/presentationml/2006/ole">
            <p:oleObj spid="_x0000_s2050" name="公式" r:id="rId3" imgW="1612800" imgH="203040" progId="Equation.3">
              <p:embed/>
            </p:oleObj>
          </a:graphicData>
        </a:graphic>
      </p:graphicFrame>
      <p:graphicFrame>
        <p:nvGraphicFramePr>
          <p:cNvPr id="2051" name="Object 1"/>
          <p:cNvGraphicFramePr>
            <a:graphicFrameLocks noChangeAspect="1"/>
          </p:cNvGraphicFramePr>
          <p:nvPr/>
        </p:nvGraphicFramePr>
        <p:xfrm>
          <a:off x="4730750" y="1428750"/>
          <a:ext cx="3905250" cy="3990975"/>
        </p:xfrm>
        <a:graphic>
          <a:graphicData uri="http://schemas.openxmlformats.org/presentationml/2006/ole">
            <p:oleObj spid="_x0000_s2051" name="Visio" r:id="rId4" imgW="3908203" imgH="3987927" progId="">
              <p:embed/>
            </p:oleObj>
          </a:graphicData>
        </a:graphic>
      </p:graphicFrame>
      <p:graphicFrame>
        <p:nvGraphicFramePr>
          <p:cNvPr id="2052" name="Object 10"/>
          <p:cNvGraphicFramePr>
            <a:graphicFrameLocks noChangeAspect="1"/>
          </p:cNvGraphicFramePr>
          <p:nvPr/>
        </p:nvGraphicFramePr>
        <p:xfrm>
          <a:off x="841375" y="3071813"/>
          <a:ext cx="3673475" cy="457200"/>
        </p:xfrm>
        <a:graphic>
          <a:graphicData uri="http://schemas.openxmlformats.org/presentationml/2006/ole">
            <p:oleObj spid="_x0000_s2052" name="公式" r:id="rId5" imgW="160020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Gradient based Prediction (2/2)</a:t>
            </a:r>
            <a:endParaRPr lang="en-US" dirty="0"/>
          </a:p>
        </p:txBody>
      </p:sp>
      <p:sp>
        <p:nvSpPr>
          <p:cNvPr id="307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smtClean="0"/>
              <a:t>v+1~v+3</a:t>
            </a:r>
          </a:p>
          <a:p>
            <a:endParaRPr lang="en-US" smtClean="0"/>
          </a:p>
          <a:p>
            <a:r>
              <a:rPr lang="en-US" sz="2400" smtClean="0"/>
              <a:t>h+1~h+3 </a:t>
            </a:r>
          </a:p>
          <a:p>
            <a:endParaRPr lang="en-US" sz="2400" smtClean="0"/>
          </a:p>
          <a:p>
            <a:r>
              <a:rPr lang="en-US" sz="2400" smtClean="0"/>
              <a:t>RLi/RAj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smtClean="0"/>
              <a:t>Reference of Li/Aj along the direction 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smtClean="0"/>
              <a:t>Interpolation required for non-integer positions</a:t>
            </a:r>
          </a:p>
          <a:p>
            <a:r>
              <a:rPr lang="en-US" sz="2400" smtClean="0"/>
              <a:t>α(0)=1/4, α(1…k)=0</a:t>
            </a:r>
          </a:p>
          <a:p>
            <a:endParaRPr lang="en-US" smtClean="0"/>
          </a:p>
        </p:txBody>
      </p:sp>
      <p:sp>
        <p:nvSpPr>
          <p:cNvPr id="308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  <p:sp>
        <p:nvSpPr>
          <p:cNvPr id="308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46B90FF-6FB9-4CA3-AB68-B90C92F3E17C}" type="slidenum">
              <a:rPr lang="en-US" altLang="ja-JP" smtClean="0"/>
              <a:pPr>
                <a:defRPr/>
              </a:pPr>
              <a:t>4</a:t>
            </a:fld>
            <a:endParaRPr lang="en-US" altLang="ja-JP" smtClean="0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922338" y="1785938"/>
          <a:ext cx="3525837" cy="428625"/>
        </p:xfrm>
        <a:graphic>
          <a:graphicData uri="http://schemas.openxmlformats.org/presentationml/2006/ole">
            <p:oleObj spid="_x0000_s3074" name="公式" r:id="rId3" imgW="1638000" imgH="203040" progId="Equation.3">
              <p:embed/>
            </p:oleObj>
          </a:graphicData>
        </a:graphic>
      </p:graphicFrame>
      <p:graphicFrame>
        <p:nvGraphicFramePr>
          <p:cNvPr id="3075" name="Object 13"/>
          <p:cNvGraphicFramePr>
            <a:graphicFrameLocks noChangeAspect="1"/>
          </p:cNvGraphicFramePr>
          <p:nvPr/>
        </p:nvGraphicFramePr>
        <p:xfrm>
          <a:off x="5554663" y="931863"/>
          <a:ext cx="2859087" cy="2566987"/>
        </p:xfrm>
        <a:graphic>
          <a:graphicData uri="http://schemas.openxmlformats.org/presentationml/2006/ole">
            <p:oleObj spid="_x0000_s3075" name="Visio" r:id="rId4" imgW="6976729" imgH="6848999" progId="">
              <p:embed/>
            </p:oleObj>
          </a:graphicData>
        </a:graphic>
      </p:graphicFrame>
      <p:graphicFrame>
        <p:nvGraphicFramePr>
          <p:cNvPr id="3076" name="Object 1"/>
          <p:cNvGraphicFramePr>
            <a:graphicFrameLocks noChangeAspect="1"/>
          </p:cNvGraphicFramePr>
          <p:nvPr/>
        </p:nvGraphicFramePr>
        <p:xfrm>
          <a:off x="5143500" y="3143250"/>
          <a:ext cx="3216275" cy="3089275"/>
        </p:xfrm>
        <a:graphic>
          <a:graphicData uri="http://schemas.openxmlformats.org/presentationml/2006/ole">
            <p:oleObj spid="_x0000_s3076" name="Visio" r:id="rId5" imgW="4061222" imgH="4074938" progId="">
              <p:embed/>
            </p:oleObj>
          </a:graphicData>
        </a:graphic>
      </p:graphicFrame>
      <p:graphicFrame>
        <p:nvGraphicFramePr>
          <p:cNvPr id="3077" name="Object 10"/>
          <p:cNvGraphicFramePr>
            <a:graphicFrameLocks noChangeAspect="1"/>
          </p:cNvGraphicFramePr>
          <p:nvPr/>
        </p:nvGraphicFramePr>
        <p:xfrm>
          <a:off x="909638" y="2928938"/>
          <a:ext cx="3552825" cy="428625"/>
        </p:xfrm>
        <a:graphic>
          <a:graphicData uri="http://schemas.openxmlformats.org/presentationml/2006/ole">
            <p:oleObj spid="_x0000_s3077" name="公式" r:id="rId6" imgW="16509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Bi-directional Prediction (1/2)</a:t>
            </a:r>
            <a:endParaRPr lang="en-US" dirty="0"/>
          </a:p>
        </p:txBody>
      </p:sp>
      <p:sp>
        <p:nvSpPr>
          <p:cNvPr id="410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smtClean="0"/>
              <a:t>v+4~v+8</a:t>
            </a:r>
          </a:p>
          <a:p>
            <a:pPr>
              <a:buFont typeface="Arial" charset="0"/>
              <a:buNone/>
            </a:pPr>
            <a:endParaRPr lang="en-US" sz="2400" smtClean="0"/>
          </a:p>
          <a:p>
            <a:r>
              <a:rPr lang="en-US" sz="2400" smtClean="0"/>
              <a:t>h+4~h+8 </a:t>
            </a:r>
          </a:p>
        </p:txBody>
      </p:sp>
      <p:sp>
        <p:nvSpPr>
          <p:cNvPr id="410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  <p:sp>
        <p:nvSpPr>
          <p:cNvPr id="410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92CB3A-7EC8-4B39-8217-41C591928D83}" type="slidenum">
              <a:rPr lang="en-US" altLang="ja-JP" smtClean="0"/>
              <a:pPr>
                <a:defRPr/>
              </a:pPr>
              <a:t>5</a:t>
            </a:fld>
            <a:endParaRPr lang="en-US" altLang="ja-JP" smtClean="0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779463" y="1714500"/>
          <a:ext cx="3871912" cy="428625"/>
        </p:xfrm>
        <a:graphic>
          <a:graphicData uri="http://schemas.openxmlformats.org/presentationml/2006/ole">
            <p:oleObj spid="_x0000_s4098" name="公式" r:id="rId3" imgW="1803240" imgH="203040" progId="Equation.3">
              <p:embed/>
            </p:oleObj>
          </a:graphicData>
        </a:graphic>
      </p:graphicFrame>
      <p:graphicFrame>
        <p:nvGraphicFramePr>
          <p:cNvPr id="4099" name="Object 37"/>
          <p:cNvGraphicFramePr>
            <a:graphicFrameLocks noChangeAspect="1"/>
          </p:cNvGraphicFramePr>
          <p:nvPr/>
        </p:nvGraphicFramePr>
        <p:xfrm>
          <a:off x="838200" y="3214688"/>
          <a:ext cx="3233738" cy="2903537"/>
        </p:xfrm>
        <a:graphic>
          <a:graphicData uri="http://schemas.openxmlformats.org/presentationml/2006/ole">
            <p:oleObj spid="_x0000_s4099" name="Visio" r:id="rId4" imgW="6976729" imgH="6848999" progId="">
              <p:embed/>
            </p:oleObj>
          </a:graphicData>
        </a:graphic>
      </p:graphicFrame>
      <p:graphicFrame>
        <p:nvGraphicFramePr>
          <p:cNvPr id="4100" name="Object 1"/>
          <p:cNvGraphicFramePr>
            <a:graphicFrameLocks noChangeAspect="1"/>
          </p:cNvGraphicFramePr>
          <p:nvPr/>
        </p:nvGraphicFramePr>
        <p:xfrm>
          <a:off x="4714875" y="1714500"/>
          <a:ext cx="3967163" cy="3441700"/>
        </p:xfrm>
        <a:graphic>
          <a:graphicData uri="http://schemas.openxmlformats.org/presentationml/2006/ole">
            <p:oleObj spid="_x0000_s4100" name="Visio" r:id="rId5" imgW="4087800" imgH="3503160" progId="">
              <p:embed/>
            </p:oleObj>
          </a:graphicData>
        </a:graphic>
      </p:graphicFrame>
      <p:graphicFrame>
        <p:nvGraphicFramePr>
          <p:cNvPr id="4101" name="Object 10"/>
          <p:cNvGraphicFramePr>
            <a:graphicFrameLocks noChangeAspect="1"/>
          </p:cNvGraphicFramePr>
          <p:nvPr/>
        </p:nvGraphicFramePr>
        <p:xfrm>
          <a:off x="793750" y="2786063"/>
          <a:ext cx="3843338" cy="428625"/>
        </p:xfrm>
        <a:graphic>
          <a:graphicData uri="http://schemas.openxmlformats.org/presentationml/2006/ole">
            <p:oleObj spid="_x0000_s4101" name="公式" r:id="rId6" imgW="179064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Fij</a:t>
            </a:r>
            <a:endParaRPr lang="en-US" dirty="0" smtClean="0"/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Reference at the other end of the direction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Interpolation required for non-integer pixels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en-US" dirty="0" smtClean="0"/>
              <a:t>Approximate positions used in interpolation</a:t>
            </a:r>
          </a:p>
          <a:p>
            <a:pPr lvl="1">
              <a:buFont typeface="Wingdings" pitchFamily="2" charset="2"/>
              <a:buChar char="Ø"/>
              <a:defRPr/>
            </a:pPr>
            <a:endParaRPr lang="en-US" dirty="0" smtClean="0"/>
          </a:p>
          <a:p>
            <a:pPr lvl="1">
              <a:buFont typeface="Wingdings" pitchFamily="2" charset="2"/>
              <a:buChar char="Ø"/>
              <a:defRPr/>
            </a:pPr>
            <a:endParaRPr lang="en-US" dirty="0" smtClean="0"/>
          </a:p>
          <a:p>
            <a:pPr lvl="1">
              <a:buFont typeface="Wingdings" pitchFamily="2" charset="2"/>
              <a:buChar char="Ø"/>
              <a:defRPr/>
            </a:pPr>
            <a:endParaRPr lang="en-US" dirty="0" smtClean="0"/>
          </a:p>
          <a:p>
            <a:pPr lvl="1">
              <a:buFont typeface="Wingdings" pitchFamily="2" charset="2"/>
              <a:buChar char="Ø"/>
              <a:defRPr/>
            </a:pPr>
            <a:endParaRPr lang="en-US" dirty="0" smtClean="0"/>
          </a:p>
          <a:p>
            <a:pPr>
              <a:buFont typeface="Wingdings" pitchFamily="2" charset="2"/>
              <a:buChar char="§"/>
              <a:defRPr/>
            </a:pPr>
            <a:r>
              <a:rPr lang="en-US" sz="2000" dirty="0" smtClean="0"/>
              <a:t>v+8/h+8: </a:t>
            </a:r>
            <a:r>
              <a:rPr lang="el-GR" sz="2000" dirty="0" smtClean="0"/>
              <a:t>α</a:t>
            </a:r>
            <a:r>
              <a:rPr lang="en-US" sz="2000" dirty="0" smtClean="0"/>
              <a:t>(0)</a:t>
            </a:r>
            <a:r>
              <a:rPr lang="el-GR" sz="2000" dirty="0" smtClean="0"/>
              <a:t>=1/2, α</a:t>
            </a:r>
            <a:r>
              <a:rPr lang="en-US" sz="2000" dirty="0" smtClean="0"/>
              <a:t>(1)=</a:t>
            </a:r>
            <a:r>
              <a:rPr lang="el-GR" sz="2000" dirty="0" smtClean="0"/>
              <a:t>1/4, α</a:t>
            </a:r>
            <a:r>
              <a:rPr lang="en-US" sz="2000" dirty="0" smtClean="0"/>
              <a:t>(2)=</a:t>
            </a:r>
            <a:r>
              <a:rPr lang="el-GR" sz="2000" dirty="0" smtClean="0"/>
              <a:t>1/8, α</a:t>
            </a:r>
            <a:r>
              <a:rPr lang="en-US" sz="2000" dirty="0" smtClean="0"/>
              <a:t>(3)=</a:t>
            </a:r>
            <a:r>
              <a:rPr lang="el-GR" sz="2000" dirty="0" smtClean="0"/>
              <a:t>1/16</a:t>
            </a:r>
            <a:r>
              <a:rPr lang="en-US" sz="2000" dirty="0" smtClean="0"/>
              <a:t>, α(4…k)=0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dirty="0" smtClean="0"/>
              <a:t>v+7/h+7: </a:t>
            </a:r>
            <a:r>
              <a:rPr lang="el-GR" sz="2000" dirty="0" smtClean="0"/>
              <a:t>α</a:t>
            </a:r>
            <a:r>
              <a:rPr lang="en-US" sz="2000" dirty="0" smtClean="0"/>
              <a:t>(0)</a:t>
            </a:r>
            <a:r>
              <a:rPr lang="el-GR" sz="2000" dirty="0" smtClean="0"/>
              <a:t>=1/2</a:t>
            </a:r>
            <a:r>
              <a:rPr lang="en-US" sz="2000" dirty="0" smtClean="0"/>
              <a:t>, α(1…k)=0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dirty="0" smtClean="0"/>
              <a:t>v+4~v+6/h+4~h+6: </a:t>
            </a:r>
            <a:r>
              <a:rPr lang="el-GR" sz="2000" dirty="0" smtClean="0"/>
              <a:t>α</a:t>
            </a:r>
            <a:r>
              <a:rPr lang="en-US" sz="2000" dirty="0" smtClean="0"/>
              <a:t>(0)</a:t>
            </a:r>
            <a:r>
              <a:rPr lang="el-GR" sz="2000" dirty="0" smtClean="0"/>
              <a:t>=</a:t>
            </a:r>
            <a:r>
              <a:rPr lang="en-US" sz="2000" dirty="0" smtClean="0"/>
              <a:t>1</a:t>
            </a:r>
            <a:r>
              <a:rPr lang="el-GR" sz="2000" dirty="0" smtClean="0"/>
              <a:t>/</a:t>
            </a:r>
            <a:r>
              <a:rPr lang="en-US" sz="2000" dirty="0" smtClean="0"/>
              <a:t>4, </a:t>
            </a:r>
            <a:r>
              <a:rPr lang="en-US" sz="2000" smtClean="0"/>
              <a:t>α(1…k)=0</a:t>
            </a:r>
            <a:endParaRPr lang="en-US" sz="2000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Wingdings" pitchFamily="2" charset="2"/>
              <a:buChar char="§"/>
              <a:defRPr/>
            </a:pPr>
            <a:r>
              <a:rPr lang="en-US" dirty="0" smtClean="0"/>
              <a:t>Decreased </a:t>
            </a:r>
            <a:r>
              <a:rPr lang="el-GR" dirty="0" smtClean="0"/>
              <a:t>α</a:t>
            </a:r>
            <a:r>
              <a:rPr lang="en-US" dirty="0" smtClean="0"/>
              <a:t> due to decreased correlation</a:t>
            </a:r>
          </a:p>
          <a:p>
            <a:pPr>
              <a:buFont typeface="Arial" charset="0"/>
              <a:buNone/>
              <a:defRPr/>
            </a:pPr>
            <a:endParaRPr lang="en-US" sz="2000" dirty="0" smtClean="0"/>
          </a:p>
          <a:p>
            <a:pPr marL="342900" lvl="1" indent="-342900">
              <a:spcBef>
                <a:spcPct val="50000"/>
              </a:spcBef>
              <a:buFontTx/>
              <a:buNone/>
              <a:defRPr/>
            </a:pPr>
            <a:endParaRPr lang="en-US" dirty="0" smtClean="0"/>
          </a:p>
          <a:p>
            <a:pPr marL="342900" lvl="1" indent="-342900">
              <a:spcBef>
                <a:spcPct val="50000"/>
              </a:spcBef>
              <a:buFontTx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Char char="§"/>
              <a:defRPr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Bi-directional Prediction (2/2)</a:t>
            </a:r>
            <a:endParaRPr lang="en-US" dirty="0"/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  <p:sp>
        <p:nvSpPr>
          <p:cNvPr id="11269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65F2EA-3A54-4884-ADBA-00E01C2785F3}" type="slidenum">
              <a:rPr lang="en-US" altLang="ja-JP" smtClean="0"/>
              <a:pPr>
                <a:defRPr/>
              </a:pPr>
              <a:t>6</a:t>
            </a:fld>
            <a:endParaRPr lang="en-US" altLang="ja-JP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38300" y="2643188"/>
          <a:ext cx="4648200" cy="1410970"/>
        </p:xfrm>
        <a:graphic>
          <a:graphicData uri="http://schemas.openxmlformats.org/drawingml/2006/table">
            <a:tbl>
              <a:tblPr/>
              <a:tblGrid>
                <a:gridCol w="647700"/>
                <a:gridCol w="863600"/>
                <a:gridCol w="774700"/>
                <a:gridCol w="787400"/>
                <a:gridCol w="787400"/>
                <a:gridCol w="7874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v+4 /h+4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v+5 /h+5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v+6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/h+6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v+7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/h+7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v+8</a:t>
                      </a:r>
                    </a:p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/h+8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d=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32/13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32/17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32/21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32/26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d≈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9/4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7/4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3/2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5/4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6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smtClean="0"/>
              <a:t>Anchor – HM3.0</a:t>
            </a:r>
          </a:p>
          <a:p>
            <a:r>
              <a:rPr lang="en-US" altLang="zh-TW" sz="2000" smtClean="0"/>
              <a:t>Test conditions – JCTVC-E700</a:t>
            </a:r>
          </a:p>
          <a:p>
            <a:pPr>
              <a:spcBef>
                <a:spcPts val="1200"/>
              </a:spcBef>
            </a:pPr>
            <a:r>
              <a:rPr lang="en-US" altLang="zh-TW" sz="2000" smtClean="0"/>
              <a:t>Thank Intel for cross verifying our results (F517)</a:t>
            </a:r>
            <a:r>
              <a:rPr lang="en-US" altLang="zh-TW" sz="2800" smtClean="0"/>
              <a:t>.</a:t>
            </a:r>
          </a:p>
          <a:p>
            <a:endParaRPr lang="en-US" altLang="zh-TW" sz="280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13316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BEAE61-D3E8-4E10-8FF6-A6C319B8291F}" type="slidenum">
              <a:rPr lang="en-US" altLang="ja-JP" smtClean="0"/>
              <a:pPr>
                <a:defRPr/>
              </a:pPr>
              <a:t>7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E82763A-9C6E-4E5E-861C-93FB53E802AB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04788" y="3849688"/>
          <a:ext cx="7367606" cy="2382526"/>
        </p:xfrm>
        <a:graphic>
          <a:graphicData uri="http://schemas.openxmlformats.org/drawingml/2006/table">
            <a:tbl>
              <a:tblPr/>
              <a:tblGrid>
                <a:gridCol w="1389728"/>
                <a:gridCol w="996313"/>
                <a:gridCol w="996313"/>
                <a:gridCol w="996313"/>
                <a:gridCol w="996313"/>
                <a:gridCol w="996313"/>
                <a:gridCol w="996313"/>
              </a:tblGrid>
              <a:tr h="24789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latin typeface="Arial"/>
                        </a:rPr>
                        <a:t>“VH”+”DGL”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HE-AI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LC-AI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8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4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1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04788" y="0"/>
          <a:ext cx="7367607" cy="1924050"/>
        </p:xfrm>
        <a:graphic>
          <a:graphicData uri="http://schemas.openxmlformats.org/drawingml/2006/table">
            <a:tbl>
              <a:tblPr/>
              <a:tblGrid>
                <a:gridCol w="1389729"/>
                <a:gridCol w="996313"/>
                <a:gridCol w="996313"/>
                <a:gridCol w="996313"/>
                <a:gridCol w="996313"/>
                <a:gridCol w="996313"/>
                <a:gridCol w="996313"/>
              </a:tblGrid>
              <a:tr h="1714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Arial"/>
                        </a:rPr>
                        <a:t>“VH”</a:t>
                      </a:r>
                      <a:endParaRPr lang="en-US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HE-AI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LC-AI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 smtClean="0">
                          <a:latin typeface="Arial"/>
                        </a:rPr>
                        <a:t>-0.4 </a:t>
                      </a:r>
                      <a:endParaRPr lang="en-US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04788" y="1928813"/>
          <a:ext cx="7367607" cy="1924050"/>
        </p:xfrm>
        <a:graphic>
          <a:graphicData uri="http://schemas.openxmlformats.org/drawingml/2006/table">
            <a:tbl>
              <a:tblPr/>
              <a:tblGrid>
                <a:gridCol w="1389729"/>
                <a:gridCol w="996313"/>
                <a:gridCol w="996313"/>
                <a:gridCol w="996313"/>
                <a:gridCol w="996313"/>
                <a:gridCol w="996313"/>
                <a:gridCol w="996313"/>
              </a:tblGrid>
              <a:tr h="17145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Arial"/>
                        </a:rPr>
                        <a:t>“DGL”</a:t>
                      </a:r>
                      <a:endParaRPr lang="en-US" sz="12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HE-AI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LC-AI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12968</TotalTime>
  <Words>850</Words>
  <Application>Microsoft Office PowerPoint</Application>
  <PresentationFormat>On-screen Show (4:3)</PresentationFormat>
  <Paragraphs>289</Paragraphs>
  <Slides>11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Corporate ppt templatel_Confidential A</vt:lpstr>
      <vt:lpstr>Visio</vt:lpstr>
      <vt:lpstr>公式</vt:lpstr>
      <vt:lpstr>Direction based Angular Intra Prediction </vt:lpstr>
      <vt:lpstr>Summary</vt:lpstr>
      <vt:lpstr>Outline</vt:lpstr>
      <vt:lpstr>Gradient based Prediction (1/2)</vt:lpstr>
      <vt:lpstr>Gradient based Prediction (2/2)</vt:lpstr>
      <vt:lpstr>Bi-directional Prediction (1/2)</vt:lpstr>
      <vt:lpstr>Bi-directional Prediction (2/2)</vt:lpstr>
      <vt:lpstr>Experimental Results</vt:lpstr>
      <vt:lpstr>Slide 8</vt:lpstr>
      <vt:lpstr>Conclusions</vt:lpstr>
      <vt:lpstr>Slide 10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Chia-Yang Tsai (MediaTek)</dc:creator>
  <cp:keywords>Confidential A</cp:keywords>
  <dc:description>Confidential A</dc:description>
  <cp:lastModifiedBy>MTK30033 - Shawmin Lei(雷少民)</cp:lastModifiedBy>
  <cp:revision>1545</cp:revision>
  <dcterms:created xsi:type="dcterms:W3CDTF">2008-02-20T09:40:59Z</dcterms:created>
  <dcterms:modified xsi:type="dcterms:W3CDTF">2011-07-12T03:29:02Z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-1667893396</vt:i4>
  </property>
  <property fmtid="{D5CDD505-2E9C-101B-9397-08002B2CF9AE}" pid="3" name="_NewReviewCycle">
    <vt:lpwstr/>
  </property>
  <property fmtid="{D5CDD505-2E9C-101B-9397-08002B2CF9AE}" pid="4" name="_EmailSubject">
    <vt:lpwstr>the presentations I handle</vt:lpwstr>
  </property>
  <property fmtid="{D5CDD505-2E9C-101B-9397-08002B2CF9AE}" pid="5" name="_AuthorEmail">
    <vt:lpwstr>shawmin.lei@mediatek.com</vt:lpwstr>
  </property>
  <property fmtid="{D5CDD505-2E9C-101B-9397-08002B2CF9AE}" pid="6" name="_AuthorEmailDisplayName">
    <vt:lpwstr>Shawmin Lei(雷少民)</vt:lpwstr>
  </property>
  <property fmtid="{D5CDD505-2E9C-101B-9397-08002B2CF9AE}" pid="7" name="_PreviousAdHocReviewCycleID">
    <vt:i4>1405964661</vt:i4>
  </property>
</Properties>
</file>