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476" r:id="rId2"/>
    <p:sldId id="503" r:id="rId3"/>
    <p:sldId id="501" r:id="rId4"/>
    <p:sldId id="497" r:id="rId5"/>
    <p:sldId id="502" r:id="rId6"/>
    <p:sldId id="495" r:id="rId7"/>
    <p:sldId id="467" r:id="rId8"/>
  </p:sldIdLst>
  <p:sldSz cx="9144000" cy="6858000" type="screen4x3"/>
  <p:notesSz cx="6807200" cy="9939338"/>
  <p:defaultTextStyle>
    <a:defPPr>
      <a:defRPr lang="ko-KR"/>
    </a:defPPr>
    <a:lvl1pPr algn="l" rtl="0" fontAlgn="base" latinLnBrk="1">
      <a:lnSpc>
        <a:spcPct val="150000"/>
      </a:lnSpc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1pPr>
    <a:lvl2pPr marL="457200" algn="l" rtl="0" fontAlgn="base" latinLnBrk="1">
      <a:lnSpc>
        <a:spcPct val="150000"/>
      </a:lnSpc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2pPr>
    <a:lvl3pPr marL="914400" algn="l" rtl="0" fontAlgn="base" latinLnBrk="1">
      <a:lnSpc>
        <a:spcPct val="150000"/>
      </a:lnSpc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3pPr>
    <a:lvl4pPr marL="1371600" algn="l" rtl="0" fontAlgn="base" latinLnBrk="1">
      <a:lnSpc>
        <a:spcPct val="150000"/>
      </a:lnSpc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4pPr>
    <a:lvl5pPr marL="1828800" algn="l" rtl="0" fontAlgn="base" latinLnBrk="1">
      <a:lnSpc>
        <a:spcPct val="150000"/>
      </a:lnSpc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5pPr>
    <a:lvl6pPr marL="2286000" algn="l" defTabSz="914400" rtl="0" eaLnBrk="1" latinLnBrk="1" hangingPunct="1"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6pPr>
    <a:lvl7pPr marL="2743200" algn="l" defTabSz="914400" rtl="0" eaLnBrk="1" latinLnBrk="1" hangingPunct="1"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7pPr>
    <a:lvl8pPr marL="3200400" algn="l" defTabSz="914400" rtl="0" eaLnBrk="1" latinLnBrk="1" hangingPunct="1"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8pPr>
    <a:lvl9pPr marL="3657600" algn="l" defTabSz="914400" rtl="0" eaLnBrk="1" latinLnBrk="1" hangingPunct="1"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  <a:srgbClr val="99FF33"/>
    <a:srgbClr val="0000CC"/>
    <a:srgbClr val="990033"/>
    <a:srgbClr val="66FFCC"/>
    <a:srgbClr val="CC3300"/>
    <a:srgbClr val="5F5F5F"/>
    <a:srgbClr val="CCFF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86" autoAdjust="0"/>
    <p:restoredTop sz="89766" autoAdjust="0"/>
  </p:normalViewPr>
  <p:slideViewPr>
    <p:cSldViewPr snapToObjects="1">
      <p:cViewPr>
        <p:scale>
          <a:sx n="90" d="100"/>
          <a:sy n="90" d="100"/>
        </p:scale>
        <p:origin x="-1584" y="-72"/>
      </p:cViewPr>
      <p:guideLst>
        <p:guide orient="horz" pos="572"/>
        <p:guide pos="25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>
      <p:cViewPr varScale="1">
        <p:scale>
          <a:sx n="75" d="100"/>
          <a:sy n="75" d="100"/>
        </p:scale>
        <p:origin x="-2232" y="-108"/>
      </p:cViewPr>
      <p:guideLst>
        <p:guide orient="horz" pos="3130"/>
        <p:guide pos="2144"/>
      </p:guideLst>
    </p:cSldViewPr>
  </p:notesViewPr>
  <p:gridSpacing cx="73737788" cy="7373778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67DEEAF1-C454-4C66-93B7-1268B3B7670A}" type="datetimeFigureOut">
              <a:rPr lang="ko-KR" altLang="en-US"/>
              <a:pPr>
                <a:defRPr/>
              </a:pPr>
              <a:t>2011-07-14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487BC2D-1569-46A5-A0DC-CC8420A3521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2A6BA1E-FC5B-4236-9F69-17F5D1515679}" type="datetimeFigureOut">
              <a:rPr lang="ko-KR" altLang="en-US"/>
              <a:pPr>
                <a:defRPr/>
              </a:pPr>
              <a:t>2011-07-14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ko-KR" altLang="en-US" noProof="0" smtClean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110AB97-0FEF-4720-9AB0-532B43006E6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23556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FF96634-3FAA-4AEE-842C-3F2FD1466E27}" type="slidenum">
              <a:rPr lang="ko-KR" altLang="en-US" smtClean="0"/>
              <a:pPr/>
              <a:t>1</a:t>
            </a:fld>
            <a:endParaRPr lang="ko-KR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24580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8B06AF0-AEBF-4607-85F4-24C11E9842A7}" type="slidenum">
              <a:rPr lang="ko-KR" altLang="en-US" smtClean="0"/>
              <a:pPr/>
              <a:t>2</a:t>
            </a:fld>
            <a:endParaRPr lang="ko-KR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24580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8B06AF0-AEBF-4607-85F4-24C11E9842A7}" type="slidenum">
              <a:rPr lang="ko-KR" altLang="en-US" smtClean="0"/>
              <a:pPr/>
              <a:t>3</a:t>
            </a:fld>
            <a:endParaRPr lang="ko-KR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24580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8B06AF0-AEBF-4607-85F4-24C11E9842A7}" type="slidenum">
              <a:rPr lang="ko-KR" altLang="en-US" smtClean="0"/>
              <a:pPr/>
              <a:t>4</a:t>
            </a:fld>
            <a:endParaRPr lang="ko-KR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24580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8B06AF0-AEBF-4607-85F4-24C11E9842A7}" type="slidenum">
              <a:rPr lang="ko-KR" altLang="en-US" smtClean="0"/>
              <a:pPr/>
              <a:t>5</a:t>
            </a:fld>
            <a:endParaRPr lang="ko-KR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30724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2F58E00-AEFB-494A-90BD-5B19B5ED1901}" type="slidenum">
              <a:rPr lang="ko-KR" altLang="en-US" smtClean="0"/>
              <a:pPr/>
              <a:t>6</a:t>
            </a:fld>
            <a:endParaRPr lang="ko-KR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40964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F52AC6B-3A44-42B4-B02E-062F8010B97D}" type="slidenum">
              <a:rPr lang="ko-KR" altLang="en-US" smtClean="0"/>
              <a:pPr/>
              <a:t>7</a:t>
            </a:fld>
            <a:endParaRPr lang="ko-KR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LGE_039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1438" y="0"/>
            <a:ext cx="92154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0C5A-CDB8-4DCD-8B7C-3A145AC294D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2B92E7-D0A6-4203-93F1-6543F90DBAD1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338756-F3AB-4525-8B3E-050A18390939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33"/>
          <p:cNvSpPr>
            <a:spLocks noChangeArrowheads="1"/>
          </p:cNvSpPr>
          <p:nvPr userDrawn="1"/>
        </p:nvSpPr>
        <p:spPr bwMode="auto">
          <a:xfrm>
            <a:off x="285750" y="785813"/>
            <a:ext cx="8572500" cy="5340350"/>
          </a:xfrm>
          <a:prstGeom prst="roundRect">
            <a:avLst>
              <a:gd name="adj" fmla="val 16667"/>
            </a:avLst>
          </a:prstGeom>
          <a:solidFill>
            <a:schemeClr val="bg1">
              <a:alpha val="58823"/>
            </a:schemeClr>
          </a:solidFill>
          <a:ln w="9525">
            <a:noFill/>
            <a:round/>
            <a:headEnd/>
            <a:tailEnd/>
          </a:ln>
        </p:spPr>
        <p:txBody>
          <a:bodyPr wrap="none" lIns="234000" rIns="234000"/>
          <a:lstStyle/>
          <a:p>
            <a:pPr>
              <a:lnSpc>
                <a:spcPct val="100000"/>
              </a:lnSpc>
              <a:buFont typeface="Wingdings" pitchFamily="2" charset="2"/>
              <a:buNone/>
              <a:defRPr/>
            </a:pPr>
            <a:endParaRPr lang="en-US" altLang="ko-KR" sz="1600" dirty="0">
              <a:solidFill>
                <a:srgbClr val="0000CC"/>
              </a:solidFill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48558"/>
            <a:ext cx="8572560" cy="500042"/>
          </a:xfrm>
        </p:spPr>
        <p:txBody>
          <a:bodyPr/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71472" y="1071546"/>
            <a:ext cx="8001056" cy="5054616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678643-27C0-4B29-9AC8-E9D07753DF0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BF8244-C048-4A2A-B0FD-42045B2C1D41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DAF535-C17A-4629-95B8-A7DFA893F8DD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E3B4B8-D3DE-4B59-8627-6C4EAE373A24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400E3E-4C48-49D3-96C5-B1D1688DD5E5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8A2AD1-3709-4193-9024-A75984BA2932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BBACB0-9613-4C61-8DE2-9313EBF57929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66FD2A-2D6C-4A2E-BB7C-EACE15BC37ED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LGE_039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71438" y="0"/>
            <a:ext cx="9215438" cy="6858000"/>
          </a:xfrm>
          <a:prstGeom prst="rect">
            <a:avLst/>
          </a:prstGeom>
          <a:solidFill>
            <a:schemeClr val="bg1">
              <a:alpha val="52156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10" name="직사각형 9"/>
          <p:cNvSpPr/>
          <p:nvPr userDrawn="1"/>
        </p:nvSpPr>
        <p:spPr bwMode="auto">
          <a:xfrm>
            <a:off x="-71438" y="0"/>
            <a:ext cx="9215438" cy="6858000"/>
          </a:xfrm>
          <a:prstGeom prst="rect">
            <a:avLst/>
          </a:prstGeom>
          <a:solidFill>
            <a:schemeClr val="bg1">
              <a:alpha val="66000"/>
            </a:schemeClr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/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85750" y="71438"/>
            <a:ext cx="85725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5750" y="785813"/>
            <a:ext cx="8572500" cy="534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95275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2465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b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89F70FD9-DA59-4EE0-B823-FBB1895A153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  <p:sp>
        <p:nvSpPr>
          <p:cNvPr id="11" name="Line 3"/>
          <p:cNvSpPr>
            <a:spLocks noChangeShapeType="1"/>
          </p:cNvSpPr>
          <p:nvPr userDrawn="1"/>
        </p:nvSpPr>
        <p:spPr bwMode="auto">
          <a:xfrm>
            <a:off x="6350" y="609600"/>
            <a:ext cx="9137650" cy="0"/>
          </a:xfrm>
          <a:prstGeom prst="line">
            <a:avLst/>
          </a:prstGeom>
          <a:noFill/>
          <a:ln w="19050">
            <a:solidFill>
              <a:srgbClr val="969696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defRPr/>
            </a:pPr>
            <a:endParaRPr lang="ko-KR" altLang="en-US"/>
          </a:p>
        </p:txBody>
      </p:sp>
      <p:graphicFrame>
        <p:nvGraphicFramePr>
          <p:cNvPr id="12" name="Group 5"/>
          <p:cNvGraphicFramePr>
            <a:graphicFrameLocks noGrp="1"/>
          </p:cNvGraphicFramePr>
          <p:nvPr/>
        </p:nvGraphicFramePr>
        <p:xfrm>
          <a:off x="0" y="522288"/>
          <a:ext cx="9137650" cy="116840"/>
        </p:xfrm>
        <a:graphic>
          <a:graphicData uri="http://schemas.openxmlformats.org/drawingml/2006/table">
            <a:tbl>
              <a:tblPr/>
              <a:tblGrid>
                <a:gridCol w="6653213"/>
                <a:gridCol w="1944687"/>
                <a:gridCol w="539750"/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4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90033"/>
                        </a:gs>
                        <a:gs pos="100000">
                          <a:srgbClr val="990033">
                            <a:gamma/>
                            <a:tint val="60392"/>
                            <a:invGamma/>
                          </a:srgbClr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4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933FF">
                            <a:gamma/>
                            <a:tint val="66667"/>
                            <a:invGamma/>
                          </a:srgbClr>
                        </a:gs>
                        <a:gs pos="100000">
                          <a:srgbClr val="9933FF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4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33CC"/>
                        </a:gs>
                        <a:gs pos="100000">
                          <a:srgbClr val="3333CC">
                            <a:gamma/>
                            <a:tint val="63529"/>
                            <a:invGamma/>
                          </a:srgbClr>
                        </a:gs>
                      </a:gsLst>
                      <a:lin ang="0" scaled="1"/>
                    </a:gradFill>
                  </a:tcPr>
                </a:tc>
              </a:tr>
            </a:tbl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882" r:id="rId1"/>
    <p:sldLayoutId id="2147483883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  <p:sldLayoutId id="2147483881" r:id="rId11"/>
  </p:sldLayoutIdLst>
  <p:hf hdr="0" ftr="0" dt="0"/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kumimoji="1" sz="2000" b="1">
          <a:solidFill>
            <a:schemeClr val="tx2"/>
          </a:solidFill>
          <a:latin typeface="HY헤드라인M" pitchFamily="18" charset="-127"/>
          <a:ea typeface="HY헤드라인M" pitchFamily="18" charset="-127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2000" b="1">
          <a:solidFill>
            <a:schemeClr val="tx2"/>
          </a:solidFill>
          <a:latin typeface="HY헤드라인M" pitchFamily="18" charset="-127"/>
          <a:ea typeface="HY헤드라인M" pitchFamily="18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2000" b="1">
          <a:solidFill>
            <a:schemeClr val="tx2"/>
          </a:solidFill>
          <a:latin typeface="HY헤드라인M" pitchFamily="18" charset="-127"/>
          <a:ea typeface="HY헤드라인M" pitchFamily="18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2000" b="1">
          <a:solidFill>
            <a:schemeClr val="tx2"/>
          </a:solidFill>
          <a:latin typeface="HY헤드라인M" pitchFamily="18" charset="-127"/>
          <a:ea typeface="HY헤드라인M" pitchFamily="18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2000" b="1">
          <a:solidFill>
            <a:schemeClr val="tx2"/>
          </a:solidFill>
          <a:latin typeface="HY헤드라인M" pitchFamily="18" charset="-127"/>
          <a:ea typeface="HY헤드라인M" pitchFamily="18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1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14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제목 1"/>
          <p:cNvSpPr>
            <a:spLocks noGrp="1"/>
          </p:cNvSpPr>
          <p:nvPr>
            <p:ph type="ctrTitle"/>
          </p:nvPr>
        </p:nvSpPr>
        <p:spPr>
          <a:xfrm>
            <a:off x="685800" y="2319025"/>
            <a:ext cx="7772400" cy="1470025"/>
          </a:xfrm>
        </p:spPr>
        <p:txBody>
          <a:bodyPr/>
          <a:lstStyle/>
          <a:p>
            <a:pPr algn="ctr"/>
            <a:r>
              <a:rPr lang="en-US" altLang="ko-KR" sz="3200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Intra prediction mode coding</a:t>
            </a:r>
            <a:br>
              <a:rPr lang="en-US" altLang="ko-KR" sz="3200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en-US" altLang="ko-KR" sz="3200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with </a:t>
            </a:r>
            <a:r>
              <a:rPr lang="en-US" altLang="ko-KR" sz="3200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CAVLC </a:t>
            </a:r>
            <a:r>
              <a:rPr lang="en-US" altLang="ko-KR" sz="3200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on SDIP</a:t>
            </a:r>
            <a:endParaRPr lang="ko-KR" altLang="en-US" sz="3200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7171" name="부제목 2"/>
          <p:cNvSpPr>
            <a:spLocks noGrp="1"/>
          </p:cNvSpPr>
          <p:nvPr>
            <p:ph type="subTitle" idx="1"/>
          </p:nvPr>
        </p:nvSpPr>
        <p:spPr>
          <a:xfrm>
            <a:off x="1371600" y="4891710"/>
            <a:ext cx="6400800" cy="1057640"/>
          </a:xfrm>
        </p:spPr>
        <p:txBody>
          <a:bodyPr anchor="ctr"/>
          <a:lstStyle/>
          <a:p>
            <a:r>
              <a:rPr lang="en-US" altLang="ko-KR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Jaehyun Lim</a:t>
            </a:r>
          </a:p>
          <a:p>
            <a:r>
              <a:rPr lang="en-US" altLang="ko-KR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LG Electronics</a:t>
            </a:r>
          </a:p>
        </p:txBody>
      </p:sp>
      <p:sp>
        <p:nvSpPr>
          <p:cNvPr id="7172" name="TextBox 3"/>
          <p:cNvSpPr txBox="1">
            <a:spLocks noChangeArrowheads="1"/>
          </p:cNvSpPr>
          <p:nvPr/>
        </p:nvSpPr>
        <p:spPr bwMode="auto">
          <a:xfrm>
            <a:off x="251400" y="1126439"/>
            <a:ext cx="1815882" cy="570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400" b="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JCTVC-F111</a:t>
            </a:r>
            <a:endParaRPr lang="en-US" altLang="ko-KR" sz="2400" b="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제목 1"/>
          <p:cNvSpPr>
            <a:spLocks noGrp="1"/>
          </p:cNvSpPr>
          <p:nvPr>
            <p:ph type="title"/>
          </p:nvPr>
        </p:nvSpPr>
        <p:spPr>
          <a:xfrm>
            <a:off x="285750" y="0"/>
            <a:ext cx="8572500" cy="500063"/>
          </a:xfrm>
        </p:spPr>
        <p:txBody>
          <a:bodyPr/>
          <a:lstStyle/>
          <a:p>
            <a:r>
              <a:rPr lang="en-US" altLang="ko-KR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Introduction</a:t>
            </a:r>
            <a:endParaRPr lang="ko-KR" altLang="en-US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8195" name="내용 개체 틀 2"/>
          <p:cNvSpPr>
            <a:spLocks noGrp="1"/>
          </p:cNvSpPr>
          <p:nvPr>
            <p:ph idx="1"/>
          </p:nvPr>
        </p:nvSpPr>
        <p:spPr>
          <a:xfrm>
            <a:off x="571500" y="908650"/>
            <a:ext cx="8393110" cy="1080150"/>
          </a:xfrm>
        </p:spPr>
        <p:txBody>
          <a:bodyPr/>
          <a:lstStyle/>
          <a:p>
            <a:r>
              <a:rPr lang="en-US" altLang="ko-KR" sz="1800" dirty="0" smtClean="0">
                <a:ea typeface="Tahoma" pitchFamily="34" charset="0"/>
              </a:rPr>
              <a:t>Intra mode signaling in SDIP</a:t>
            </a:r>
          </a:p>
          <a:p>
            <a:pPr lvl="1">
              <a:buFontTx/>
              <a:buChar char="-"/>
            </a:pPr>
            <a:r>
              <a:rPr lang="en-US" altLang="ko-KR" sz="1600" dirty="0" smtClean="0">
                <a:ea typeface="Tahoma" pitchFamily="34" charset="0"/>
              </a:rPr>
              <a:t>Intra modes include split flag, 2Nx2N, </a:t>
            </a:r>
            <a:r>
              <a:rPr lang="en-US" altLang="ko-KR" sz="1600" dirty="0" err="1" smtClean="0">
                <a:ea typeface="Tahoma" pitchFamily="34" charset="0"/>
              </a:rPr>
              <a:t>NxN</a:t>
            </a:r>
            <a:r>
              <a:rPr lang="en-US" altLang="ko-KR" sz="1600" dirty="0" smtClean="0">
                <a:ea typeface="Tahoma" pitchFamily="34" charset="0"/>
              </a:rPr>
              <a:t>, 2NxhN, hNx2N partitions.</a:t>
            </a:r>
          </a:p>
          <a:p>
            <a:pPr lvl="1">
              <a:buFontTx/>
              <a:buChar char="-"/>
            </a:pPr>
            <a:r>
              <a:rPr lang="en-US" altLang="ko-KR" sz="1600" dirty="0" smtClean="0"/>
              <a:t>3 flags are transmitted for signaling intra mode on SDIP regardless of the CU size.</a:t>
            </a: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2409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        </a:t>
            </a:r>
            <a:endParaRPr kumimoji="1" lang="en-US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8" name="순서도: 처리 7"/>
          <p:cNvSpPr/>
          <p:nvPr/>
        </p:nvSpPr>
        <p:spPr>
          <a:xfrm>
            <a:off x="1462701" y="2074374"/>
            <a:ext cx="1168861" cy="584431"/>
          </a:xfrm>
          <a:prstGeom prst="flowChartProcess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Split flag</a:t>
            </a:r>
            <a:endParaRPr lang="ko-KR" altLang="en-US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순서도: 처리 10"/>
          <p:cNvSpPr/>
          <p:nvPr/>
        </p:nvSpPr>
        <p:spPr>
          <a:xfrm>
            <a:off x="1462701" y="3243235"/>
            <a:ext cx="1168861" cy="584431"/>
          </a:xfrm>
          <a:prstGeom prst="flowChartProcess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SDIP flag</a:t>
            </a:r>
            <a:endParaRPr lang="ko-KR" altLang="en-US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순서도: 처리 11"/>
          <p:cNvSpPr/>
          <p:nvPr/>
        </p:nvSpPr>
        <p:spPr>
          <a:xfrm>
            <a:off x="1462701" y="4412096"/>
            <a:ext cx="1168861" cy="584431"/>
          </a:xfrm>
          <a:prstGeom prst="flowChartProcess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r>
              <a:rPr lang="en-US" altLang="ko-KR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SDIP</a:t>
            </a:r>
          </a:p>
          <a:p>
            <a:pPr algn="ctr">
              <a:lnSpc>
                <a:spcPct val="100000"/>
              </a:lnSpc>
            </a:pPr>
            <a:r>
              <a:rPr lang="en-US" altLang="ko-KR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direction</a:t>
            </a:r>
            <a:endParaRPr lang="ko-KR" altLang="en-US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3" name="꺾인 연결선 12"/>
          <p:cNvCxnSpPr>
            <a:stCxn id="8" idx="2"/>
            <a:endCxn id="11" idx="0"/>
          </p:cNvCxnSpPr>
          <p:nvPr/>
        </p:nvCxnSpPr>
        <p:spPr>
          <a:xfrm rot="5400000">
            <a:off x="1754916" y="2951020"/>
            <a:ext cx="584431" cy="214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꺾인 연결선 13"/>
          <p:cNvCxnSpPr>
            <a:stCxn id="11" idx="2"/>
            <a:endCxn id="12" idx="0"/>
          </p:cNvCxnSpPr>
          <p:nvPr/>
        </p:nvCxnSpPr>
        <p:spPr>
          <a:xfrm rot="5400000">
            <a:off x="1754916" y="4119881"/>
            <a:ext cx="584431" cy="214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순서도: 처리 14"/>
          <p:cNvSpPr/>
          <p:nvPr/>
        </p:nvSpPr>
        <p:spPr>
          <a:xfrm>
            <a:off x="3118587" y="2658805"/>
            <a:ext cx="1168861" cy="584431"/>
          </a:xfrm>
          <a:prstGeom prst="flowChartProcess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Split mode</a:t>
            </a:r>
            <a:endParaRPr lang="ko-KR" altLang="en-U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순서도: 처리 15"/>
          <p:cNvSpPr/>
          <p:nvPr/>
        </p:nvSpPr>
        <p:spPr>
          <a:xfrm>
            <a:off x="3118587" y="3827666"/>
            <a:ext cx="1168861" cy="584431"/>
          </a:xfrm>
          <a:prstGeom prst="flowChartProcess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r>
              <a:rPr lang="en-US" altLang="ko-KR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2Nx2N</a:t>
            </a:r>
          </a:p>
          <a:p>
            <a:pPr algn="ctr">
              <a:lnSpc>
                <a:spcPct val="100000"/>
              </a:lnSpc>
            </a:pPr>
            <a:r>
              <a:rPr lang="en-US" altLang="ko-KR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partition</a:t>
            </a:r>
            <a:endParaRPr lang="ko-KR" altLang="en-U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순서도: 처리 16"/>
          <p:cNvSpPr/>
          <p:nvPr/>
        </p:nvSpPr>
        <p:spPr>
          <a:xfrm>
            <a:off x="683460" y="5580957"/>
            <a:ext cx="1168861" cy="584431"/>
          </a:xfrm>
          <a:prstGeom prst="flowChartProcess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r>
              <a:rPr lang="en-US" altLang="ko-KR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2NxhN</a:t>
            </a:r>
          </a:p>
          <a:p>
            <a:pPr algn="ctr">
              <a:lnSpc>
                <a:spcPct val="100000"/>
              </a:lnSpc>
            </a:pPr>
            <a:r>
              <a:rPr lang="en-US" altLang="ko-KR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partition</a:t>
            </a:r>
            <a:endParaRPr lang="ko-KR" altLang="en-U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순서도: 처리 17"/>
          <p:cNvSpPr/>
          <p:nvPr/>
        </p:nvSpPr>
        <p:spPr>
          <a:xfrm>
            <a:off x="2241941" y="5580957"/>
            <a:ext cx="1168861" cy="584431"/>
          </a:xfrm>
          <a:prstGeom prst="flowChartProcess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r>
              <a:rPr lang="en-US" altLang="ko-KR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hNx2N</a:t>
            </a:r>
          </a:p>
          <a:p>
            <a:pPr algn="ctr">
              <a:lnSpc>
                <a:spcPct val="100000"/>
              </a:lnSpc>
            </a:pPr>
            <a:r>
              <a:rPr lang="en-US" altLang="ko-KR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partition</a:t>
            </a:r>
            <a:endParaRPr lang="ko-KR" altLang="en-U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9" name="꺾인 연결선 18"/>
          <p:cNvCxnSpPr>
            <a:stCxn id="12" idx="2"/>
            <a:endCxn id="17" idx="0"/>
          </p:cNvCxnSpPr>
          <p:nvPr/>
        </p:nvCxnSpPr>
        <p:spPr>
          <a:xfrm rot="5400000">
            <a:off x="1365296" y="4899122"/>
            <a:ext cx="584431" cy="779241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꺾인 연결선 19"/>
          <p:cNvCxnSpPr>
            <a:stCxn id="12" idx="2"/>
            <a:endCxn id="18" idx="0"/>
          </p:cNvCxnSpPr>
          <p:nvPr/>
        </p:nvCxnSpPr>
        <p:spPr>
          <a:xfrm rot="16200000" flipH="1">
            <a:off x="2144536" y="4899122"/>
            <a:ext cx="584431" cy="779241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hape 20"/>
          <p:cNvCxnSpPr>
            <a:stCxn id="8" idx="2"/>
            <a:endCxn id="15" idx="1"/>
          </p:cNvCxnSpPr>
          <p:nvPr/>
        </p:nvCxnSpPr>
        <p:spPr>
          <a:xfrm rot="16200000" flipH="1">
            <a:off x="2436751" y="2269184"/>
            <a:ext cx="292215" cy="1071456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hape 21"/>
          <p:cNvCxnSpPr>
            <a:stCxn id="11" idx="2"/>
            <a:endCxn id="16" idx="1"/>
          </p:cNvCxnSpPr>
          <p:nvPr/>
        </p:nvCxnSpPr>
        <p:spPr>
          <a:xfrm rot="16200000" flipH="1">
            <a:off x="2436751" y="3438045"/>
            <a:ext cx="292215" cy="1071456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순서도: 처리 22"/>
          <p:cNvSpPr/>
          <p:nvPr/>
        </p:nvSpPr>
        <p:spPr>
          <a:xfrm>
            <a:off x="5639281" y="2074374"/>
            <a:ext cx="1168861" cy="584431"/>
          </a:xfrm>
          <a:prstGeom prst="flowChartProcess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r>
              <a:rPr lang="en-US" altLang="ko-KR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intra_</a:t>
            </a:r>
          </a:p>
          <a:p>
            <a:pPr algn="ctr">
              <a:lnSpc>
                <a:spcPct val="100000"/>
              </a:lnSpc>
            </a:pPr>
            <a:r>
              <a:rPr lang="en-US" altLang="ko-KR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part_mode</a:t>
            </a:r>
            <a:endParaRPr lang="ko-KR" altLang="en-US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순서도: 처리 23"/>
          <p:cNvSpPr/>
          <p:nvPr/>
        </p:nvSpPr>
        <p:spPr>
          <a:xfrm>
            <a:off x="5639281" y="3243235"/>
            <a:ext cx="1168861" cy="584431"/>
          </a:xfrm>
          <a:prstGeom prst="flowChartProcess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SDIP flag</a:t>
            </a:r>
            <a:endParaRPr lang="ko-KR" altLang="en-US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순서도: 처리 24"/>
          <p:cNvSpPr/>
          <p:nvPr/>
        </p:nvSpPr>
        <p:spPr>
          <a:xfrm>
            <a:off x="5639281" y="4412096"/>
            <a:ext cx="1168861" cy="584431"/>
          </a:xfrm>
          <a:prstGeom prst="flowChartProcess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r>
              <a:rPr lang="en-US" altLang="ko-KR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SDIP</a:t>
            </a:r>
          </a:p>
          <a:p>
            <a:pPr algn="ctr">
              <a:lnSpc>
                <a:spcPct val="100000"/>
              </a:lnSpc>
            </a:pPr>
            <a:r>
              <a:rPr lang="en-US" altLang="ko-KR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direction</a:t>
            </a:r>
            <a:endParaRPr lang="ko-KR" altLang="en-US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6" name="꺾인 연결선 25"/>
          <p:cNvCxnSpPr>
            <a:stCxn id="23" idx="2"/>
            <a:endCxn id="24" idx="0"/>
          </p:cNvCxnSpPr>
          <p:nvPr/>
        </p:nvCxnSpPr>
        <p:spPr>
          <a:xfrm rot="5400000">
            <a:off x="5931496" y="2951020"/>
            <a:ext cx="584431" cy="214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꺾인 연결선 26"/>
          <p:cNvCxnSpPr>
            <a:stCxn id="24" idx="2"/>
            <a:endCxn id="25" idx="0"/>
          </p:cNvCxnSpPr>
          <p:nvPr/>
        </p:nvCxnSpPr>
        <p:spPr>
          <a:xfrm rot="5400000">
            <a:off x="5931496" y="4119881"/>
            <a:ext cx="584431" cy="214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순서도: 처리 27"/>
          <p:cNvSpPr/>
          <p:nvPr/>
        </p:nvSpPr>
        <p:spPr>
          <a:xfrm>
            <a:off x="7295167" y="2658805"/>
            <a:ext cx="1168861" cy="584431"/>
          </a:xfrm>
          <a:prstGeom prst="flowChartProcess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r>
              <a:rPr lang="en-US" altLang="ko-KR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2Nx2N</a:t>
            </a:r>
          </a:p>
          <a:p>
            <a:pPr algn="ctr">
              <a:lnSpc>
                <a:spcPct val="100000"/>
              </a:lnSpc>
            </a:pPr>
            <a:r>
              <a:rPr lang="en-US" altLang="ko-KR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partition</a:t>
            </a:r>
            <a:endParaRPr lang="ko-KR" altLang="en-US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순서도: 처리 28"/>
          <p:cNvSpPr/>
          <p:nvPr/>
        </p:nvSpPr>
        <p:spPr>
          <a:xfrm>
            <a:off x="7295167" y="3827666"/>
            <a:ext cx="1168861" cy="584431"/>
          </a:xfrm>
          <a:prstGeom prst="flowChartProcess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r>
              <a:rPr lang="en-US" altLang="ko-KR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NxN</a:t>
            </a:r>
            <a:endParaRPr lang="en-US" altLang="ko-KR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00000"/>
              </a:lnSpc>
            </a:pPr>
            <a:r>
              <a:rPr lang="en-US" altLang="ko-KR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partition</a:t>
            </a:r>
            <a:endParaRPr lang="ko-KR" altLang="en-U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순서도: 처리 29"/>
          <p:cNvSpPr/>
          <p:nvPr/>
        </p:nvSpPr>
        <p:spPr>
          <a:xfrm>
            <a:off x="4860040" y="5580957"/>
            <a:ext cx="1168861" cy="584431"/>
          </a:xfrm>
          <a:prstGeom prst="flowChartProcess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r>
              <a:rPr lang="en-US" altLang="ko-KR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2NxhN</a:t>
            </a:r>
          </a:p>
          <a:p>
            <a:pPr algn="ctr">
              <a:lnSpc>
                <a:spcPct val="100000"/>
              </a:lnSpc>
            </a:pPr>
            <a:r>
              <a:rPr lang="en-US" altLang="ko-KR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partition</a:t>
            </a:r>
            <a:endParaRPr lang="ko-KR" altLang="en-U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순서도: 처리 30"/>
          <p:cNvSpPr/>
          <p:nvPr/>
        </p:nvSpPr>
        <p:spPr>
          <a:xfrm>
            <a:off x="6418521" y="5580957"/>
            <a:ext cx="1168861" cy="584431"/>
          </a:xfrm>
          <a:prstGeom prst="flowChartProcess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r>
              <a:rPr lang="en-US" altLang="ko-KR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hNx2N</a:t>
            </a:r>
          </a:p>
          <a:p>
            <a:pPr algn="ctr">
              <a:lnSpc>
                <a:spcPct val="100000"/>
              </a:lnSpc>
            </a:pPr>
            <a:r>
              <a:rPr lang="en-US" altLang="ko-KR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partition</a:t>
            </a:r>
            <a:endParaRPr lang="ko-KR" altLang="en-U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2" name="꺾인 연결선 31"/>
          <p:cNvCxnSpPr>
            <a:stCxn id="25" idx="2"/>
            <a:endCxn id="30" idx="0"/>
          </p:cNvCxnSpPr>
          <p:nvPr/>
        </p:nvCxnSpPr>
        <p:spPr>
          <a:xfrm rot="5400000">
            <a:off x="5541876" y="4899122"/>
            <a:ext cx="584431" cy="779241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꺾인 연결선 32"/>
          <p:cNvCxnSpPr>
            <a:stCxn id="25" idx="2"/>
            <a:endCxn id="31" idx="0"/>
          </p:cNvCxnSpPr>
          <p:nvPr/>
        </p:nvCxnSpPr>
        <p:spPr>
          <a:xfrm rot="16200000" flipH="1">
            <a:off x="6321116" y="4899122"/>
            <a:ext cx="584431" cy="779241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hape 33"/>
          <p:cNvCxnSpPr>
            <a:stCxn id="23" idx="2"/>
            <a:endCxn id="28" idx="1"/>
          </p:cNvCxnSpPr>
          <p:nvPr/>
        </p:nvCxnSpPr>
        <p:spPr>
          <a:xfrm rot="16200000" flipH="1">
            <a:off x="6613331" y="2269184"/>
            <a:ext cx="292215" cy="1071456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hape 34"/>
          <p:cNvCxnSpPr>
            <a:stCxn id="24" idx="2"/>
            <a:endCxn id="29" idx="1"/>
          </p:cNvCxnSpPr>
          <p:nvPr/>
        </p:nvCxnSpPr>
        <p:spPr>
          <a:xfrm rot="16200000" flipH="1">
            <a:off x="6613331" y="3438045"/>
            <a:ext cx="292215" cy="1071456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순서도: 처리 35"/>
          <p:cNvSpPr/>
          <p:nvPr/>
        </p:nvSpPr>
        <p:spPr>
          <a:xfrm>
            <a:off x="1962276" y="6309408"/>
            <a:ext cx="1728192" cy="288032"/>
          </a:xfrm>
          <a:prstGeom prst="flowChartProcess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(a) CU size &gt; min</a:t>
            </a:r>
            <a:endParaRPr lang="ko-KR" altLang="en-US" b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순서도: 처리 36"/>
          <p:cNvSpPr/>
          <p:nvPr/>
        </p:nvSpPr>
        <p:spPr>
          <a:xfrm>
            <a:off x="6138856" y="6309408"/>
            <a:ext cx="1728192" cy="288032"/>
          </a:xfrm>
          <a:prstGeom prst="flowChartProcess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(b) CU size = min</a:t>
            </a:r>
            <a:endParaRPr lang="ko-KR" altLang="en-US" b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제목 1"/>
          <p:cNvSpPr>
            <a:spLocks noGrp="1"/>
          </p:cNvSpPr>
          <p:nvPr>
            <p:ph type="title"/>
          </p:nvPr>
        </p:nvSpPr>
        <p:spPr>
          <a:xfrm>
            <a:off x="285750" y="0"/>
            <a:ext cx="8572500" cy="500063"/>
          </a:xfrm>
        </p:spPr>
        <p:txBody>
          <a:bodyPr/>
          <a:lstStyle/>
          <a:p>
            <a:r>
              <a:rPr lang="en-US" altLang="ko-KR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Introduction</a:t>
            </a:r>
            <a:endParaRPr lang="ko-KR" altLang="en-US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8195" name="내용 개체 틀 2"/>
          <p:cNvSpPr>
            <a:spLocks noGrp="1"/>
          </p:cNvSpPr>
          <p:nvPr>
            <p:ph idx="1"/>
          </p:nvPr>
        </p:nvSpPr>
        <p:spPr>
          <a:xfrm>
            <a:off x="571500" y="4797190"/>
            <a:ext cx="8393110" cy="1501175"/>
          </a:xfrm>
        </p:spPr>
        <p:txBody>
          <a:bodyPr/>
          <a:lstStyle/>
          <a:p>
            <a:r>
              <a:rPr lang="en-US" altLang="ko-KR" sz="1800" dirty="0" smtClean="0">
                <a:ea typeface="Tahoma" pitchFamily="34" charset="0"/>
              </a:rPr>
              <a:t>Joint coding with </a:t>
            </a:r>
            <a:r>
              <a:rPr lang="en-US" altLang="ko-KR" sz="1800" dirty="0" smtClean="0">
                <a:ea typeface="Tahoma" pitchFamily="34" charset="0"/>
              </a:rPr>
              <a:t>CAVLC</a:t>
            </a:r>
            <a:endParaRPr lang="en-US" altLang="ko-KR" sz="1800" dirty="0" smtClean="0">
              <a:ea typeface="Tahoma" pitchFamily="34" charset="0"/>
            </a:endParaRPr>
          </a:p>
          <a:p>
            <a:pPr lvl="1">
              <a:buNone/>
            </a:pPr>
            <a:r>
              <a:rPr lang="en-US" altLang="ko-KR" sz="1600" dirty="0" smtClean="0">
                <a:ea typeface="Tahoma" pitchFamily="34" charset="0"/>
              </a:rPr>
              <a:t>- VLC table and counters are widely used for adaptive signaling in current HM.</a:t>
            </a:r>
          </a:p>
          <a:p>
            <a:pPr lvl="1">
              <a:buNone/>
            </a:pPr>
            <a:r>
              <a:rPr lang="en-US" altLang="ko-KR" sz="1600" dirty="0" smtClean="0"/>
              <a:t>   ( i.e. Inter prediction mode, </a:t>
            </a:r>
            <a:r>
              <a:rPr lang="en-US" altLang="ko-KR" sz="1600" dirty="0" err="1" smtClean="0"/>
              <a:t>cbf</a:t>
            </a:r>
            <a:r>
              <a:rPr lang="en-US" altLang="ko-KR" sz="1600" dirty="0" smtClean="0"/>
              <a:t>, inter prediction dir. &amp; reference </a:t>
            </a:r>
            <a:r>
              <a:rPr lang="en-US" altLang="ko-KR" sz="1600" dirty="0" err="1" smtClean="0"/>
              <a:t>idx</a:t>
            </a:r>
            <a:r>
              <a:rPr lang="en-US" altLang="ko-KR" sz="1600" dirty="0" smtClean="0"/>
              <a:t>. )</a:t>
            </a:r>
          </a:p>
          <a:p>
            <a:pPr lvl="1">
              <a:buNone/>
            </a:pPr>
            <a:r>
              <a:rPr lang="en-US" altLang="ko-KR" sz="1600" dirty="0" smtClean="0"/>
              <a:t>- Adaptive codeword can be used for efficient signaling by the VLC table update.</a:t>
            </a: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2409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        </a:t>
            </a:r>
            <a:endParaRPr kumimoji="1" lang="en-US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graphicFrame>
        <p:nvGraphicFramePr>
          <p:cNvPr id="42" name="표 41"/>
          <p:cNvGraphicFramePr>
            <a:graphicFrameLocks noGrp="1"/>
          </p:cNvGraphicFramePr>
          <p:nvPr/>
        </p:nvGraphicFramePr>
        <p:xfrm>
          <a:off x="1187530" y="1538105"/>
          <a:ext cx="2016280" cy="1879860"/>
        </p:xfrm>
        <a:graphic>
          <a:graphicData uri="http://schemas.openxmlformats.org/drawingml/2006/table">
            <a:tbl>
              <a:tblPr/>
              <a:tblGrid>
                <a:gridCol w="791002"/>
                <a:gridCol w="1225278"/>
              </a:tblGrid>
              <a:tr h="37597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mode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codeword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5972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︙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︙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597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001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597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B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0001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5972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︙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︙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3" name="표 42"/>
          <p:cNvGraphicFramePr>
            <a:graphicFrameLocks noGrp="1"/>
          </p:cNvGraphicFramePr>
          <p:nvPr/>
        </p:nvGraphicFramePr>
        <p:xfrm>
          <a:off x="5940190" y="1538105"/>
          <a:ext cx="2016280" cy="1879860"/>
        </p:xfrm>
        <a:graphic>
          <a:graphicData uri="http://schemas.openxmlformats.org/drawingml/2006/table">
            <a:tbl>
              <a:tblPr/>
              <a:tblGrid>
                <a:gridCol w="791002"/>
                <a:gridCol w="1225278"/>
              </a:tblGrid>
              <a:tr h="37597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mode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codeword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5972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︙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︙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597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FF0000"/>
                          </a:solidFill>
                          <a:latin typeface="맑은 고딕"/>
                        </a:rPr>
                        <a:t>B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>
                          <a:solidFill>
                            <a:srgbClr val="FF0000"/>
                          </a:solidFill>
                          <a:latin typeface="맑은 고딕"/>
                        </a:rPr>
                        <a:t>001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597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FF0000"/>
                          </a:solidFill>
                          <a:latin typeface="맑은 고딕"/>
                        </a:rPr>
                        <a:t>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>
                          <a:solidFill>
                            <a:srgbClr val="FF0000"/>
                          </a:solidFill>
                          <a:latin typeface="맑은 고딕"/>
                        </a:rPr>
                        <a:t>0001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5972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︙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︙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4" name="오른쪽 화살표 43"/>
          <p:cNvSpPr/>
          <p:nvPr/>
        </p:nvSpPr>
        <p:spPr bwMode="auto">
          <a:xfrm>
            <a:off x="3563860" y="2341250"/>
            <a:ext cx="2088290" cy="216030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1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돋움" pitchFamily="50" charset="-127"/>
            </a:endParaRPr>
          </a:p>
        </p:txBody>
      </p:sp>
      <p:sp>
        <p:nvSpPr>
          <p:cNvPr id="45" name="내용 개체 틀 2"/>
          <p:cNvSpPr txBox="1">
            <a:spLocks/>
          </p:cNvSpPr>
          <p:nvPr/>
        </p:nvSpPr>
        <p:spPr bwMode="auto">
          <a:xfrm>
            <a:off x="2737400" y="3421400"/>
            <a:ext cx="3778870" cy="943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ctr" eaLnBrk="0" hangingPunct="0">
              <a:lnSpc>
                <a:spcPct val="100000"/>
              </a:lnSpc>
              <a:spcBef>
                <a:spcPct val="20000"/>
              </a:spcBef>
            </a:pPr>
            <a:r>
              <a:rPr lang="en-US" altLang="ko-KR" sz="1600" b="0" dirty="0" smtClean="0">
                <a:latin typeface="Arial" pitchFamily="34" charset="0"/>
                <a:cs typeface="Arial" pitchFamily="34" charset="0"/>
              </a:rPr>
              <a:t>B mode is selected</a:t>
            </a:r>
          </a:p>
          <a:p>
            <a:pPr marL="342900" indent="-342900" algn="ctr" eaLnBrk="0" hangingPunct="0">
              <a:lnSpc>
                <a:spcPct val="100000"/>
              </a:lnSpc>
              <a:spcBef>
                <a:spcPct val="20000"/>
              </a:spcBef>
            </a:pPr>
            <a:r>
              <a:rPr lang="en-US" altLang="ko-KR" sz="1600" b="0" dirty="0" smtClean="0">
                <a:latin typeface="Arial" pitchFamily="34" charset="0"/>
                <a:cs typeface="Arial" pitchFamily="34" charset="0"/>
              </a:rPr>
              <a:t>counter(B) ≥ counter (A)</a:t>
            </a:r>
          </a:p>
          <a:p>
            <a:pPr marL="342900" indent="-342900" algn="ctr" eaLnBrk="0" hangingPunct="0">
              <a:lnSpc>
                <a:spcPct val="100000"/>
              </a:lnSpc>
              <a:spcBef>
                <a:spcPct val="20000"/>
              </a:spcBef>
            </a:pPr>
            <a:endParaRPr kumimoji="1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46" name="직선 화살표 연결선 45"/>
          <p:cNvCxnSpPr/>
          <p:nvPr/>
        </p:nvCxnSpPr>
        <p:spPr bwMode="auto">
          <a:xfrm rot="16200000" flipV="1">
            <a:off x="4190978" y="2985539"/>
            <a:ext cx="871719" cy="3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제목 1"/>
          <p:cNvSpPr>
            <a:spLocks noGrp="1"/>
          </p:cNvSpPr>
          <p:nvPr>
            <p:ph type="title"/>
          </p:nvPr>
        </p:nvSpPr>
        <p:spPr>
          <a:xfrm>
            <a:off x="285750" y="0"/>
            <a:ext cx="8572500" cy="500063"/>
          </a:xfrm>
        </p:spPr>
        <p:txBody>
          <a:bodyPr/>
          <a:lstStyle/>
          <a:p>
            <a:r>
              <a:rPr lang="en-US" altLang="ko-KR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Proposed method</a:t>
            </a:r>
            <a:endParaRPr lang="ko-KR" altLang="en-US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2409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        </a:t>
            </a:r>
            <a:endParaRPr kumimoji="1" lang="en-US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9" name="내용 개체 틀 2"/>
          <p:cNvSpPr txBox="1">
            <a:spLocks/>
          </p:cNvSpPr>
          <p:nvPr/>
        </p:nvSpPr>
        <p:spPr bwMode="auto">
          <a:xfrm>
            <a:off x="649110" y="980660"/>
            <a:ext cx="7955450" cy="36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ctr" eaLnBrk="0" hangingPunct="0">
              <a:lnSpc>
                <a:spcPct val="100000"/>
              </a:lnSpc>
              <a:spcBef>
                <a:spcPct val="20000"/>
              </a:spcBef>
            </a:pPr>
            <a:r>
              <a:rPr lang="en-US" altLang="ko-KR" sz="1600" b="0" dirty="0" smtClean="0">
                <a:latin typeface="Arial" pitchFamily="34" charset="0"/>
                <a:cs typeface="Arial" pitchFamily="34" charset="0"/>
              </a:rPr>
              <a:t>VLC tables for intra mode joint-coding</a:t>
            </a:r>
            <a:endParaRPr kumimoji="1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graphicFrame>
        <p:nvGraphicFramePr>
          <p:cNvPr id="12" name="표 11"/>
          <p:cNvGraphicFramePr>
            <a:graphicFrameLocks noGrp="1"/>
          </p:cNvGraphicFramePr>
          <p:nvPr/>
        </p:nvGraphicFramePr>
        <p:xfrm>
          <a:off x="1547577" y="1700760"/>
          <a:ext cx="6048844" cy="2304320"/>
        </p:xfrm>
        <a:graphic>
          <a:graphicData uri="http://schemas.openxmlformats.org/drawingml/2006/table">
            <a:tbl>
              <a:tblPr/>
              <a:tblGrid>
                <a:gridCol w="745273"/>
                <a:gridCol w="935924"/>
                <a:gridCol w="1022584"/>
                <a:gridCol w="752702"/>
                <a:gridCol w="720100"/>
                <a:gridCol w="849677"/>
                <a:gridCol w="1022584"/>
              </a:tblGrid>
              <a:tr h="460864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index</a:t>
                      </a:r>
                      <a:endParaRPr lang="ko-KR" sz="16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mode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codeword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index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mode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codeword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0864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SPLIT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</a:t>
                      </a:r>
                      <a:endParaRPr lang="ko-KR" sz="16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2Nx2N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0864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2Nx2N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01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NxN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01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0864">
                <a:tc row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2*</a:t>
                      </a:r>
                      <a:endParaRPr lang="ko-KR" sz="16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2NxhN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00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2*</a:t>
                      </a:r>
                      <a:endParaRPr lang="ko-KR" sz="16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2NxhN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00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086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hNx2N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hNx2N</a:t>
                      </a:r>
                      <a:endParaRPr lang="ko-KR" sz="16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순서도: 처리 12"/>
          <p:cNvSpPr/>
          <p:nvPr/>
        </p:nvSpPr>
        <p:spPr>
          <a:xfrm>
            <a:off x="2051698" y="1340710"/>
            <a:ext cx="1728192" cy="288032"/>
          </a:xfrm>
          <a:prstGeom prst="flowChartProcess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(a) CU size &gt; min</a:t>
            </a:r>
            <a:endParaRPr lang="ko-KR" altLang="en-US" b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순서도: 처리 13"/>
          <p:cNvSpPr/>
          <p:nvPr/>
        </p:nvSpPr>
        <p:spPr>
          <a:xfrm>
            <a:off x="5436120" y="1340710"/>
            <a:ext cx="1728192" cy="288032"/>
          </a:xfrm>
          <a:prstGeom prst="flowChartProcess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(b) CU size = min</a:t>
            </a:r>
            <a:endParaRPr lang="ko-KR" altLang="en-US" b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내용 개체 틀 2"/>
          <p:cNvSpPr>
            <a:spLocks noGrp="1"/>
          </p:cNvSpPr>
          <p:nvPr>
            <p:ph idx="1"/>
          </p:nvPr>
        </p:nvSpPr>
        <p:spPr>
          <a:xfrm>
            <a:off x="571500" y="4653170"/>
            <a:ext cx="8001000" cy="2016280"/>
          </a:xfrm>
        </p:spPr>
        <p:txBody>
          <a:bodyPr/>
          <a:lstStyle/>
          <a:p>
            <a:r>
              <a:rPr lang="en-US" altLang="ko-KR" sz="1800" dirty="0" smtClean="0"/>
              <a:t>Intra mode joint-coding</a:t>
            </a:r>
            <a:endParaRPr lang="en-US" altLang="ko-KR" sz="1800" dirty="0" smtClean="0">
              <a:latin typeface="Arial" charset="0"/>
              <a:cs typeface="Arial" charset="0"/>
            </a:endParaRPr>
          </a:p>
          <a:p>
            <a:pPr lvl="1">
              <a:buNone/>
            </a:pPr>
            <a:r>
              <a:rPr lang="en-US" altLang="ko-KR" sz="1600" dirty="0" smtClean="0">
                <a:latin typeface="Arial" charset="0"/>
                <a:cs typeface="Arial" charset="0"/>
              </a:rPr>
              <a:t>- New symbol </a:t>
            </a:r>
            <a:r>
              <a:rPr lang="en-US" altLang="ko-KR" sz="1600" b="1" i="1" dirty="0" err="1" smtClean="0">
                <a:latin typeface="Arial" charset="0"/>
                <a:cs typeface="Arial" charset="0"/>
              </a:rPr>
              <a:t>intra_cu_split_pred_part_mode</a:t>
            </a:r>
            <a:r>
              <a:rPr lang="en-US" altLang="ko-KR" sz="1600" dirty="0" smtClean="0">
                <a:latin typeface="Arial" charset="0"/>
                <a:cs typeface="Arial" charset="0"/>
              </a:rPr>
              <a:t> is introduced</a:t>
            </a:r>
          </a:p>
          <a:p>
            <a:pPr lvl="1">
              <a:buNone/>
            </a:pPr>
            <a:r>
              <a:rPr lang="en-US" altLang="ko-KR" sz="1600" dirty="0" smtClean="0">
                <a:latin typeface="Arial" charset="0"/>
                <a:cs typeface="Arial" charset="0"/>
              </a:rPr>
              <a:t>- Unary </a:t>
            </a:r>
            <a:r>
              <a:rPr lang="en-US" altLang="ko-KR" sz="1600" dirty="0" err="1" smtClean="0">
                <a:latin typeface="Arial" charset="0"/>
                <a:cs typeface="Arial" charset="0"/>
              </a:rPr>
              <a:t>codewords</a:t>
            </a:r>
            <a:r>
              <a:rPr lang="en-US" altLang="ko-KR" sz="1600" dirty="0" smtClean="0">
                <a:latin typeface="Arial" charset="0"/>
                <a:cs typeface="Arial" charset="0"/>
              </a:rPr>
              <a:t> are used for mapping between symbols and codeword indices</a:t>
            </a:r>
          </a:p>
          <a:p>
            <a:pPr lvl="1">
              <a:buNone/>
            </a:pPr>
            <a:r>
              <a:rPr lang="en-US" altLang="ko-KR" sz="1600" dirty="0" smtClean="0">
                <a:latin typeface="Arial" charset="0"/>
                <a:cs typeface="Arial" charset="0"/>
              </a:rPr>
              <a:t>- Counter adaptation method is the same as used for inter mode coding</a:t>
            </a:r>
          </a:p>
          <a:p>
            <a:pPr lvl="1">
              <a:buNone/>
            </a:pPr>
            <a:r>
              <a:rPr lang="en-US" altLang="ko-KR" sz="1600" dirty="0" smtClean="0">
                <a:latin typeface="Arial" charset="0"/>
                <a:cs typeface="Arial" charset="0"/>
              </a:rPr>
              <a:t>- Codeword adaptation is applied separately at each CU depth</a:t>
            </a:r>
          </a:p>
          <a:p>
            <a:pPr lvl="1">
              <a:buNone/>
            </a:pPr>
            <a:r>
              <a:rPr lang="en-US" altLang="ko-KR" sz="1600" dirty="0" smtClean="0">
                <a:latin typeface="Arial" charset="0"/>
                <a:cs typeface="Arial" charset="0"/>
              </a:rPr>
              <a:t>   ( individual tables exist for each CU sizes; 32x32, 16x16, 8x8)</a:t>
            </a:r>
          </a:p>
        </p:txBody>
      </p:sp>
      <p:sp>
        <p:nvSpPr>
          <p:cNvPr id="16" name="내용 개체 틀 2"/>
          <p:cNvSpPr txBox="1">
            <a:spLocks/>
          </p:cNvSpPr>
          <p:nvPr/>
        </p:nvSpPr>
        <p:spPr bwMode="auto">
          <a:xfrm>
            <a:off x="2483710" y="4005080"/>
            <a:ext cx="4328490" cy="36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1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altLang="ko-KR" sz="1200" kern="0" dirty="0" smtClean="0">
                <a:latin typeface="Arial" pitchFamily="34" charset="0"/>
                <a:ea typeface="+mn-ea"/>
                <a:cs typeface="Arial" pitchFamily="34" charset="0"/>
              </a:rPr>
              <a:t>* For determining SDIP direction, additional flag is used</a:t>
            </a:r>
            <a:endParaRPr kumimoji="1" lang="en-US" altLang="ko-KR" sz="1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제목 1"/>
          <p:cNvSpPr>
            <a:spLocks noGrp="1"/>
          </p:cNvSpPr>
          <p:nvPr>
            <p:ph type="title"/>
          </p:nvPr>
        </p:nvSpPr>
        <p:spPr>
          <a:xfrm>
            <a:off x="285750" y="0"/>
            <a:ext cx="8572500" cy="500063"/>
          </a:xfrm>
        </p:spPr>
        <p:txBody>
          <a:bodyPr/>
          <a:lstStyle/>
          <a:p>
            <a:r>
              <a:rPr lang="en-US" altLang="ko-KR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Proposed method</a:t>
            </a:r>
            <a:endParaRPr lang="ko-KR" altLang="en-US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9" name="내용 개체 틀 2"/>
          <p:cNvSpPr txBox="1">
            <a:spLocks/>
          </p:cNvSpPr>
          <p:nvPr/>
        </p:nvSpPr>
        <p:spPr bwMode="auto">
          <a:xfrm>
            <a:off x="649110" y="1181490"/>
            <a:ext cx="7955450" cy="36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ctr" eaLnBrk="0" hangingPunct="0">
              <a:lnSpc>
                <a:spcPct val="100000"/>
              </a:lnSpc>
              <a:spcBef>
                <a:spcPct val="20000"/>
              </a:spcBef>
            </a:pPr>
            <a:r>
              <a:rPr lang="en-US" altLang="ko-KR" sz="1600" b="0" dirty="0" smtClean="0">
                <a:latin typeface="Arial" pitchFamily="34" charset="0"/>
                <a:cs typeface="Arial" pitchFamily="34" charset="0"/>
              </a:rPr>
              <a:t>VLC tables adaptation example</a:t>
            </a:r>
            <a:endParaRPr kumimoji="1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graphicFrame>
        <p:nvGraphicFramePr>
          <p:cNvPr id="11" name="표 10"/>
          <p:cNvGraphicFramePr>
            <a:graphicFrameLocks noGrp="1"/>
          </p:cNvGraphicFramePr>
          <p:nvPr/>
        </p:nvGraphicFramePr>
        <p:xfrm>
          <a:off x="1187530" y="1685560"/>
          <a:ext cx="2016280" cy="1879860"/>
        </p:xfrm>
        <a:graphic>
          <a:graphicData uri="http://schemas.openxmlformats.org/drawingml/2006/table">
            <a:tbl>
              <a:tblPr/>
              <a:tblGrid>
                <a:gridCol w="871444"/>
                <a:gridCol w="1144836"/>
              </a:tblGrid>
              <a:tr h="37597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mode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codeword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597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SPLIT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597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2Nx2N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ko-KR" sz="16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597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2NxhN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597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hNx2N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7" name="표 16"/>
          <p:cNvGraphicFramePr>
            <a:graphicFrameLocks noGrp="1"/>
          </p:cNvGraphicFramePr>
          <p:nvPr/>
        </p:nvGraphicFramePr>
        <p:xfrm>
          <a:off x="5940190" y="1685560"/>
          <a:ext cx="2016280" cy="1879860"/>
        </p:xfrm>
        <a:graphic>
          <a:graphicData uri="http://schemas.openxmlformats.org/drawingml/2006/table">
            <a:tbl>
              <a:tblPr/>
              <a:tblGrid>
                <a:gridCol w="871444"/>
                <a:gridCol w="1144836"/>
              </a:tblGrid>
              <a:tr h="37597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mode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codeword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597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2Nx2N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ko-KR" sz="1600" b="0" i="0" u="none" strike="noStrike" dirty="0" smtClean="0">
                          <a:solidFill>
                            <a:srgbClr val="FF0000"/>
                          </a:solidFill>
                          <a:latin typeface="Arial"/>
                        </a:rPr>
                        <a:t>1</a:t>
                      </a:r>
                      <a:endParaRPr lang="en-US" altLang="ko-KR" sz="1600" b="0" i="0" u="none" strike="noStrike" dirty="0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597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SPLIT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ko-KR" sz="1600" b="0" i="0" u="none" strike="noStrike" dirty="0" smtClean="0">
                          <a:solidFill>
                            <a:srgbClr val="FF0000"/>
                          </a:solidFill>
                          <a:latin typeface="Arial"/>
                        </a:rPr>
                        <a:t>01</a:t>
                      </a:r>
                      <a:endParaRPr lang="en-US" altLang="ko-KR" sz="1600" b="0" i="0" u="none" strike="noStrike" dirty="0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597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2NxhN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597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hNx2N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8" name="오른쪽 화살표 17"/>
          <p:cNvSpPr/>
          <p:nvPr/>
        </p:nvSpPr>
        <p:spPr bwMode="auto">
          <a:xfrm>
            <a:off x="3563860" y="2485270"/>
            <a:ext cx="2088290" cy="216030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1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돋움" pitchFamily="50" charset="-127"/>
            </a:endParaRPr>
          </a:p>
        </p:txBody>
      </p:sp>
      <p:sp>
        <p:nvSpPr>
          <p:cNvPr id="19" name="내용 개체 틀 2"/>
          <p:cNvSpPr txBox="1">
            <a:spLocks/>
          </p:cNvSpPr>
          <p:nvPr/>
        </p:nvSpPr>
        <p:spPr bwMode="auto">
          <a:xfrm>
            <a:off x="2737400" y="3565420"/>
            <a:ext cx="3778870" cy="943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ctr" eaLnBrk="0" hangingPunct="0">
              <a:lnSpc>
                <a:spcPct val="100000"/>
              </a:lnSpc>
              <a:spcBef>
                <a:spcPct val="20000"/>
              </a:spcBef>
            </a:pPr>
            <a:r>
              <a:rPr lang="en-US" altLang="ko-KR" sz="1600" b="0" dirty="0" smtClean="0">
                <a:latin typeface="Arial" pitchFamily="34" charset="0"/>
                <a:cs typeface="Arial" pitchFamily="34" charset="0"/>
              </a:rPr>
              <a:t>2Nx2N is selected</a:t>
            </a:r>
          </a:p>
          <a:p>
            <a:pPr marL="342900" indent="-342900" algn="ctr" eaLnBrk="0" hangingPunct="0">
              <a:lnSpc>
                <a:spcPct val="100000"/>
              </a:lnSpc>
              <a:spcBef>
                <a:spcPct val="20000"/>
              </a:spcBef>
            </a:pPr>
            <a:r>
              <a:rPr lang="en-US" altLang="ko-KR" sz="1600" b="0" dirty="0" smtClean="0">
                <a:latin typeface="Arial" pitchFamily="34" charset="0"/>
                <a:cs typeface="Arial" pitchFamily="34" charset="0"/>
              </a:rPr>
              <a:t>counter(2Nx2N) ≥ counter (SPLIT)</a:t>
            </a:r>
          </a:p>
          <a:p>
            <a:pPr marL="342900" indent="-342900" algn="ctr" eaLnBrk="0" hangingPunct="0">
              <a:lnSpc>
                <a:spcPct val="100000"/>
              </a:lnSpc>
              <a:spcBef>
                <a:spcPct val="20000"/>
              </a:spcBef>
            </a:pPr>
            <a:endParaRPr kumimoji="1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21" name="직선 화살표 연결선 20"/>
          <p:cNvCxnSpPr/>
          <p:nvPr/>
        </p:nvCxnSpPr>
        <p:spPr bwMode="auto">
          <a:xfrm rot="16200000" flipV="1">
            <a:off x="4190978" y="3129559"/>
            <a:ext cx="871719" cy="3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제목 1"/>
          <p:cNvSpPr>
            <a:spLocks noGrp="1"/>
          </p:cNvSpPr>
          <p:nvPr>
            <p:ph type="title"/>
          </p:nvPr>
        </p:nvSpPr>
        <p:spPr>
          <a:xfrm>
            <a:off x="285750" y="0"/>
            <a:ext cx="8572500" cy="500063"/>
          </a:xfrm>
        </p:spPr>
        <p:txBody>
          <a:bodyPr/>
          <a:lstStyle/>
          <a:p>
            <a:r>
              <a:rPr lang="en-US" altLang="ko-KR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Experimental Results</a:t>
            </a:r>
            <a:endParaRPr lang="ko-KR" altLang="en-US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9" name="내용 개체 틀 2"/>
          <p:cNvSpPr txBox="1">
            <a:spLocks/>
          </p:cNvSpPr>
          <p:nvPr/>
        </p:nvSpPr>
        <p:spPr bwMode="auto">
          <a:xfrm>
            <a:off x="649110" y="980660"/>
            <a:ext cx="7955450" cy="36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ctr" eaLnBrk="0" hangingPunct="0">
              <a:lnSpc>
                <a:spcPct val="100000"/>
              </a:lnSpc>
              <a:spcBef>
                <a:spcPct val="20000"/>
              </a:spcBef>
            </a:pPr>
            <a:r>
              <a:rPr lang="en-US" altLang="ko-KR" sz="1600" b="0" dirty="0" smtClean="0">
                <a:latin typeface="Arial" pitchFamily="34" charset="0"/>
                <a:cs typeface="Arial" pitchFamily="34" charset="0"/>
              </a:rPr>
              <a:t>BD rate(%) reduction of the proposed method</a:t>
            </a:r>
            <a:endParaRPr kumimoji="1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0" name="내용 개체 틀 2"/>
          <p:cNvSpPr>
            <a:spLocks noGrp="1"/>
          </p:cNvSpPr>
          <p:nvPr>
            <p:ph idx="1"/>
          </p:nvPr>
        </p:nvSpPr>
        <p:spPr>
          <a:xfrm>
            <a:off x="571500" y="5013220"/>
            <a:ext cx="8001000" cy="1368190"/>
          </a:xfrm>
        </p:spPr>
        <p:txBody>
          <a:bodyPr/>
          <a:lstStyle/>
          <a:p>
            <a:r>
              <a:rPr lang="en-US" altLang="ko-KR" sz="1800" dirty="0" smtClean="0"/>
              <a:t>BD-rate reduction &amp; complexity</a:t>
            </a:r>
            <a:endParaRPr lang="en-US" altLang="ko-KR" sz="1800" dirty="0" smtClean="0">
              <a:latin typeface="Arial" charset="0"/>
              <a:cs typeface="Arial" charset="0"/>
            </a:endParaRPr>
          </a:p>
          <a:p>
            <a:pPr lvl="1">
              <a:buFontTx/>
              <a:buChar char="-"/>
            </a:pPr>
            <a:r>
              <a:rPr lang="en-US" altLang="ko-KR" sz="1600" dirty="0" smtClean="0">
                <a:latin typeface="Arial" charset="0"/>
                <a:cs typeface="Arial" charset="0"/>
              </a:rPr>
              <a:t>0.1% BD-rate gain is achieved for intra only LC configuration</a:t>
            </a:r>
          </a:p>
          <a:p>
            <a:pPr lvl="1">
              <a:buFontTx/>
              <a:buChar char="-"/>
            </a:pPr>
            <a:r>
              <a:rPr lang="en-US" altLang="ko-KR" sz="1600" dirty="0" smtClean="0">
                <a:latin typeface="Arial" charset="0"/>
                <a:cs typeface="Arial" charset="0"/>
              </a:rPr>
              <a:t>No noticeable encoder/decoder complexity changes</a:t>
            </a:r>
          </a:p>
        </p:txBody>
      </p:sp>
      <p:graphicFrame>
        <p:nvGraphicFramePr>
          <p:cNvPr id="7" name="표 6"/>
          <p:cNvGraphicFramePr>
            <a:graphicFrameLocks noGrp="1"/>
          </p:cNvGraphicFramePr>
          <p:nvPr/>
        </p:nvGraphicFramePr>
        <p:xfrm>
          <a:off x="1763611" y="1484734"/>
          <a:ext cx="5616779" cy="3168430"/>
        </p:xfrm>
        <a:graphic>
          <a:graphicData uri="http://schemas.openxmlformats.org/drawingml/2006/table">
            <a:tbl>
              <a:tblPr/>
              <a:tblGrid>
                <a:gridCol w="1770942"/>
                <a:gridCol w="1287158"/>
                <a:gridCol w="1287158"/>
                <a:gridCol w="1271521"/>
              </a:tblGrid>
              <a:tr h="321435">
                <a:tc row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1600" kern="100">
                          <a:latin typeface="Arial" pitchFamily="34" charset="0"/>
                          <a:ea typeface="굴림"/>
                          <a:cs typeface="Arial" pitchFamily="34" charset="0"/>
                        </a:rPr>
                        <a:t>　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latin typeface="Arial" pitchFamily="34" charset="0"/>
                          <a:ea typeface="굴림"/>
                          <a:cs typeface="Arial" pitchFamily="34" charset="0"/>
                        </a:rPr>
                        <a:t>Intra only LC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2143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latin typeface="Arial" pitchFamily="34" charset="0"/>
                          <a:ea typeface="굴림"/>
                          <a:cs typeface="Arial" pitchFamily="34" charset="0"/>
                        </a:rPr>
                        <a:t>Y BD-rate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latin typeface="Arial" pitchFamily="34" charset="0"/>
                          <a:ea typeface="굴림"/>
                          <a:cs typeface="Arial" pitchFamily="34" charset="0"/>
                        </a:rPr>
                        <a:t>U BD-rate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latin typeface="Arial" pitchFamily="34" charset="0"/>
                          <a:ea typeface="굴림"/>
                          <a:cs typeface="Arial" pitchFamily="34" charset="0"/>
                        </a:rPr>
                        <a:t>V BD-rate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87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latin typeface="Arial" pitchFamily="34" charset="0"/>
                          <a:ea typeface="굴림"/>
                          <a:cs typeface="Arial" pitchFamily="34" charset="0"/>
                        </a:rPr>
                        <a:t>Class A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latin typeface="Arial" pitchFamily="34" charset="0"/>
                          <a:ea typeface="굴림"/>
                          <a:cs typeface="Arial" pitchFamily="34" charset="0"/>
                        </a:rPr>
                        <a:t>-0.1 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latin typeface="Arial" pitchFamily="34" charset="0"/>
                          <a:ea typeface="굴림"/>
                          <a:cs typeface="Arial" pitchFamily="34" charset="0"/>
                        </a:rPr>
                        <a:t>-0.2 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latin typeface="Arial" pitchFamily="34" charset="0"/>
                          <a:ea typeface="굴림"/>
                          <a:cs typeface="Arial" pitchFamily="34" charset="0"/>
                        </a:rPr>
                        <a:t>-0.2 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1487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latin typeface="Arial" pitchFamily="34" charset="0"/>
                          <a:ea typeface="굴림"/>
                          <a:cs typeface="Arial" pitchFamily="34" charset="0"/>
                        </a:rPr>
                        <a:t>Class B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latin typeface="Arial" pitchFamily="34" charset="0"/>
                          <a:ea typeface="굴림"/>
                          <a:cs typeface="Arial" pitchFamily="34" charset="0"/>
                        </a:rPr>
                        <a:t>-0.1 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latin typeface="Arial" pitchFamily="34" charset="0"/>
                          <a:ea typeface="굴림"/>
                          <a:cs typeface="Arial" pitchFamily="34" charset="0"/>
                        </a:rPr>
                        <a:t>-0.2 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latin typeface="Arial" pitchFamily="34" charset="0"/>
                          <a:ea typeface="굴림"/>
                          <a:cs typeface="Arial" pitchFamily="34" charset="0"/>
                        </a:rPr>
                        <a:t>-0.2 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487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latin typeface="Arial" pitchFamily="34" charset="0"/>
                          <a:ea typeface="굴림"/>
                          <a:cs typeface="Arial" pitchFamily="34" charset="0"/>
                        </a:rPr>
                        <a:t>Class C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latin typeface="Arial" pitchFamily="34" charset="0"/>
                          <a:ea typeface="굴림"/>
                          <a:cs typeface="Arial" pitchFamily="34" charset="0"/>
                        </a:rPr>
                        <a:t>0.0 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latin typeface="Arial" pitchFamily="34" charset="0"/>
                          <a:ea typeface="굴림"/>
                          <a:cs typeface="Arial" pitchFamily="34" charset="0"/>
                        </a:rPr>
                        <a:t>0.0 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latin typeface="Arial" pitchFamily="34" charset="0"/>
                          <a:ea typeface="굴림"/>
                          <a:cs typeface="Arial" pitchFamily="34" charset="0"/>
                        </a:rPr>
                        <a:t>0.0 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487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latin typeface="Arial" pitchFamily="34" charset="0"/>
                          <a:ea typeface="굴림"/>
                          <a:cs typeface="Arial" pitchFamily="34" charset="0"/>
                        </a:rPr>
                        <a:t>Class D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latin typeface="Arial" pitchFamily="34" charset="0"/>
                          <a:ea typeface="굴림"/>
                          <a:cs typeface="Arial" pitchFamily="34" charset="0"/>
                        </a:rPr>
                        <a:t>0.0 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latin typeface="Arial" pitchFamily="34" charset="0"/>
                          <a:ea typeface="굴림"/>
                          <a:cs typeface="Arial" pitchFamily="34" charset="0"/>
                        </a:rPr>
                        <a:t>0.0 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latin typeface="Arial" pitchFamily="34" charset="0"/>
                          <a:ea typeface="굴림"/>
                          <a:cs typeface="Arial" pitchFamily="34" charset="0"/>
                        </a:rPr>
                        <a:t>0.0 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487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latin typeface="Arial" pitchFamily="34" charset="0"/>
                          <a:ea typeface="굴림"/>
                          <a:cs typeface="Arial" pitchFamily="34" charset="0"/>
                        </a:rPr>
                        <a:t>Class E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latin typeface="Arial" pitchFamily="34" charset="0"/>
                          <a:ea typeface="굴림"/>
                          <a:cs typeface="Arial" pitchFamily="34" charset="0"/>
                        </a:rPr>
                        <a:t>-0.2 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latin typeface="Arial" pitchFamily="34" charset="0"/>
                          <a:ea typeface="굴림"/>
                          <a:cs typeface="Arial" pitchFamily="34" charset="0"/>
                        </a:rPr>
                        <a:t>-0.4 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latin typeface="Arial" pitchFamily="34" charset="0"/>
                          <a:ea typeface="굴림"/>
                          <a:cs typeface="Arial" pitchFamily="34" charset="0"/>
                        </a:rPr>
                        <a:t>-0.4 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87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latin typeface="Arial" pitchFamily="34" charset="0"/>
                          <a:ea typeface="굴림"/>
                          <a:cs typeface="Arial" pitchFamily="34" charset="0"/>
                        </a:rPr>
                        <a:t>All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latin typeface="Arial" pitchFamily="34" charset="0"/>
                          <a:ea typeface="굴림"/>
                          <a:cs typeface="Arial" pitchFamily="34" charset="0"/>
                        </a:rPr>
                        <a:t>-0.1 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latin typeface="Arial" pitchFamily="34" charset="0"/>
                          <a:ea typeface="굴림"/>
                          <a:cs typeface="Arial" pitchFamily="34" charset="0"/>
                        </a:rPr>
                        <a:t>-0.1 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latin typeface="Arial" pitchFamily="34" charset="0"/>
                          <a:ea typeface="굴림"/>
                          <a:cs typeface="Arial" pitchFamily="34" charset="0"/>
                        </a:rPr>
                        <a:t>-0.2 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87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latin typeface="Arial" pitchFamily="34" charset="0"/>
                          <a:ea typeface="굴림"/>
                          <a:cs typeface="Arial" pitchFamily="34" charset="0"/>
                        </a:rPr>
                        <a:t>Enc Time[%]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latin typeface="Arial" pitchFamily="34" charset="0"/>
                          <a:ea typeface="굴림"/>
                          <a:cs typeface="Arial" pitchFamily="34" charset="0"/>
                        </a:rPr>
                        <a:t>99%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2143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latin typeface="Arial" pitchFamily="34" charset="0"/>
                          <a:ea typeface="굴림"/>
                          <a:cs typeface="Arial" pitchFamily="34" charset="0"/>
                        </a:rPr>
                        <a:t>Dec Time[%]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 dirty="0">
                          <a:latin typeface="Arial" pitchFamily="34" charset="0"/>
                          <a:ea typeface="굴림"/>
                          <a:cs typeface="Arial" pitchFamily="34" charset="0"/>
                        </a:rPr>
                        <a:t>101%</a:t>
                      </a:r>
                      <a:endParaRPr lang="ko-KR" sz="16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내용 개체 틀 2"/>
          <p:cNvSpPr>
            <a:spLocks noGrp="1"/>
          </p:cNvSpPr>
          <p:nvPr>
            <p:ph idx="1"/>
          </p:nvPr>
        </p:nvSpPr>
        <p:spPr>
          <a:xfrm>
            <a:off x="571500" y="1071563"/>
            <a:ext cx="8286750" cy="5453867"/>
          </a:xfrm>
        </p:spPr>
        <p:txBody>
          <a:bodyPr/>
          <a:lstStyle/>
          <a:p>
            <a:r>
              <a:rPr lang="en-US" altLang="ko-KR" sz="1800" dirty="0" smtClean="0">
                <a:latin typeface="Arial" charset="0"/>
                <a:cs typeface="Arial" charset="0"/>
              </a:rPr>
              <a:t>Intra prediction mode joint coding on SDIP is proposed.</a:t>
            </a:r>
          </a:p>
          <a:p>
            <a:endParaRPr lang="en-US" altLang="ko-KR" sz="1800" dirty="0" smtClean="0">
              <a:latin typeface="Arial" charset="0"/>
              <a:cs typeface="Arial" charset="0"/>
            </a:endParaRPr>
          </a:p>
          <a:p>
            <a:r>
              <a:rPr lang="en-US" altLang="ko-KR" sz="1800" dirty="0" smtClean="0">
                <a:latin typeface="Arial" charset="0"/>
                <a:cs typeface="Arial" charset="0"/>
              </a:rPr>
              <a:t>Codeword adaptation using </a:t>
            </a:r>
            <a:r>
              <a:rPr lang="en-US" altLang="ko-KR" sz="1800" dirty="0" smtClean="0">
                <a:latin typeface="Arial" charset="0"/>
                <a:cs typeface="Arial" charset="0"/>
              </a:rPr>
              <a:t>VLC </a:t>
            </a:r>
            <a:r>
              <a:rPr lang="en-US" altLang="ko-KR" sz="1800" dirty="0" smtClean="0">
                <a:latin typeface="Arial" charset="0"/>
                <a:cs typeface="Arial" charset="0"/>
              </a:rPr>
              <a:t>table &amp; counter is widely used</a:t>
            </a:r>
          </a:p>
          <a:p>
            <a:pPr>
              <a:buNone/>
            </a:pPr>
            <a:r>
              <a:rPr lang="en-US" altLang="ko-KR" sz="1800" dirty="0" smtClean="0">
                <a:latin typeface="Arial" charset="0"/>
                <a:cs typeface="Arial" charset="0"/>
              </a:rPr>
              <a:t>	In current HM.</a:t>
            </a:r>
          </a:p>
          <a:p>
            <a:pPr>
              <a:buNone/>
            </a:pPr>
            <a:endParaRPr lang="en-US" altLang="ko-KR" sz="1800" dirty="0" smtClean="0">
              <a:latin typeface="Arial" charset="0"/>
              <a:cs typeface="Arial" charset="0"/>
            </a:endParaRPr>
          </a:p>
          <a:p>
            <a:r>
              <a:rPr lang="en-US" altLang="ko-KR" sz="1800" dirty="0" smtClean="0">
                <a:latin typeface="Arial" charset="0"/>
                <a:cs typeface="Arial" charset="0"/>
              </a:rPr>
              <a:t>It is recommended to adopt the proposed method into HM for consistency in signaling.</a:t>
            </a:r>
            <a:endParaRPr lang="en-US" altLang="ko-KR" sz="1800" b="0" dirty="0" smtClean="0">
              <a:latin typeface="Arial" charset="0"/>
              <a:cs typeface="Arial" charset="0"/>
            </a:endParaRPr>
          </a:p>
          <a:p>
            <a:pPr>
              <a:buNone/>
            </a:pPr>
            <a:endParaRPr lang="en-US" altLang="ko-KR" sz="1800" dirty="0" smtClean="0">
              <a:latin typeface="Arial" charset="0"/>
              <a:cs typeface="Arial" charset="0"/>
            </a:endParaRPr>
          </a:p>
        </p:txBody>
      </p:sp>
      <p:sp>
        <p:nvSpPr>
          <p:cNvPr id="21507" name="제목 1"/>
          <p:cNvSpPr>
            <a:spLocks noGrp="1"/>
          </p:cNvSpPr>
          <p:nvPr>
            <p:ph type="title"/>
          </p:nvPr>
        </p:nvSpPr>
        <p:spPr>
          <a:xfrm>
            <a:off x="285750" y="0"/>
            <a:ext cx="8572500" cy="500063"/>
          </a:xfrm>
        </p:spPr>
        <p:txBody>
          <a:bodyPr/>
          <a:lstStyle/>
          <a:p>
            <a:r>
              <a:rPr lang="en-US" altLang="ko-KR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Conclusion</a:t>
            </a:r>
            <a:endParaRPr lang="ko-KR" altLang="en-US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150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571500" y="5013220"/>
            <a:ext cx="8286750" cy="163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742950" marR="0" lvl="1" indent="-285750" algn="l" defTabSz="914400" rtl="0" eaLnBrk="0" fontAlgn="base" latinLnBrk="1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endParaRPr kumimoji="1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5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돋움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5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돋움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34961</TotalTime>
  <Words>449</Words>
  <Application>Microsoft Office PowerPoint</Application>
  <PresentationFormat>화면 슬라이드 쇼(4:3)</PresentationFormat>
  <Paragraphs>175</Paragraphs>
  <Slides>7</Slides>
  <Notes>7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8" baseType="lpstr">
      <vt:lpstr>기본 디자인</vt:lpstr>
      <vt:lpstr>Intra prediction mode coding with CAVLC on SDIP</vt:lpstr>
      <vt:lpstr>Introduction</vt:lpstr>
      <vt:lpstr>Introduction</vt:lpstr>
      <vt:lpstr>Proposed method</vt:lpstr>
      <vt:lpstr>Proposed method</vt:lpstr>
      <vt:lpstr>Experimental Results</vt:lpstr>
      <vt:lpstr>Conclusion</vt:lpstr>
    </vt:vector>
  </TitlesOfParts>
  <Company>LGH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JCTVC-DXXX</dc:title>
  <dc:subject>Enhanced prediction mode signaling</dc:subject>
  <dc:creator>Jaehyun Lim</dc:creator>
  <cp:keywords>prediction mode</cp:keywords>
  <cp:lastModifiedBy>Jaehyun Lim</cp:lastModifiedBy>
  <cp:revision>1081</cp:revision>
  <dcterms:created xsi:type="dcterms:W3CDTF">2006-01-27T00:33:27Z</dcterms:created>
  <dcterms:modified xsi:type="dcterms:W3CDTF">2011-07-14T16:46:33Z</dcterms:modified>
</cp:coreProperties>
</file>