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76" r:id="rId2"/>
    <p:sldId id="504" r:id="rId3"/>
    <p:sldId id="505" r:id="rId4"/>
    <p:sldId id="506" r:id="rId5"/>
    <p:sldId id="467" r:id="rId6"/>
    <p:sldId id="507" r:id="rId7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FF33"/>
    <a:srgbClr val="0000CC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9766" autoAdjust="0"/>
  </p:normalViewPr>
  <p:slideViewPr>
    <p:cSldViewPr snapToObjects="1">
      <p:cViewPr>
        <p:scale>
          <a:sx n="90" d="100"/>
          <a:sy n="90" d="100"/>
        </p:scale>
        <p:origin x="-1584" y="234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2011-07-14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2011-07-14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CE6.b4: LM mode harmonization on SDIP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</a:t>
            </a: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15882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JCTVC-F110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157240"/>
            <a:ext cx="8286750" cy="1584220"/>
          </a:xfrm>
        </p:spPr>
        <p:txBody>
          <a:bodyPr/>
          <a:lstStyle/>
          <a:p>
            <a:r>
              <a:rPr lang="en-US" altLang="ko-KR" sz="1800" dirty="0" err="1" smtClean="0">
                <a:ea typeface="Tahoma" pitchFamily="34" charset="0"/>
              </a:rPr>
              <a:t>Chroma</a:t>
            </a:r>
            <a:r>
              <a:rPr lang="en-US" altLang="ko-KR" sz="1800" dirty="0" smtClean="0">
                <a:ea typeface="Tahoma" pitchFamily="34" charset="0"/>
              </a:rPr>
              <a:t> prediction on SDIP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SDIP defines its own </a:t>
            </a:r>
            <a:r>
              <a:rPr lang="en-US" altLang="ko-KR" sz="1600" dirty="0" err="1" smtClean="0">
                <a:ea typeface="Tahoma" pitchFamily="34" charset="0"/>
              </a:rPr>
              <a:t>chroma</a:t>
            </a:r>
            <a:r>
              <a:rPr lang="en-US" altLang="ko-KR" sz="1600" dirty="0" smtClean="0">
                <a:ea typeface="Tahoma" pitchFamily="34" charset="0"/>
              </a:rPr>
              <a:t> prediction.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LM mode was adopted from JCT-VC E266 in the last meeting.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LM mode harmonization was implemented in SDIP anchor (based on HM3.0)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52" name="표 51"/>
          <p:cNvGraphicFramePr>
            <a:graphicFrameLocks noGrp="1"/>
          </p:cNvGraphicFramePr>
          <p:nvPr/>
        </p:nvGraphicFramePr>
        <p:xfrm>
          <a:off x="1691600" y="1628752"/>
          <a:ext cx="2376330" cy="2736378"/>
        </p:xfrm>
        <a:graphic>
          <a:graphicData uri="http://schemas.openxmlformats.org/drawingml/2006/table">
            <a:tbl>
              <a:tblPr/>
              <a:tblGrid>
                <a:gridCol w="562011"/>
                <a:gridCol w="1814319"/>
              </a:tblGrid>
              <a:tr h="304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idx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luma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mode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0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luma mode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0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luma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mode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0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luma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mode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0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mode 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mode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mode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mode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49110" y="83664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mode candidate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19669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                (a) SDIP(based on HM2.0)              (b) SDIP anchor (based on HM3.0)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오른쪽 화살표 10"/>
          <p:cNvSpPr/>
          <p:nvPr/>
        </p:nvSpPr>
        <p:spPr bwMode="auto">
          <a:xfrm>
            <a:off x="4283960" y="2708900"/>
            <a:ext cx="864120" cy="360050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12" name="왼쪽 대괄호 11"/>
          <p:cNvSpPr/>
          <p:nvPr/>
        </p:nvSpPr>
        <p:spPr>
          <a:xfrm>
            <a:off x="1475574" y="1988800"/>
            <a:ext cx="144016" cy="1440200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왼쪽 대괄호 12"/>
          <p:cNvSpPr/>
          <p:nvPr/>
        </p:nvSpPr>
        <p:spPr>
          <a:xfrm flipH="1">
            <a:off x="7740440" y="1988800"/>
            <a:ext cx="144016" cy="1728240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467430" y="2168825"/>
            <a:ext cx="1008144" cy="108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5 modes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kern="0" dirty="0" smtClean="0">
                <a:latin typeface="Arial" pitchFamily="34" charset="0"/>
                <a:ea typeface="+mn-ea"/>
                <a:cs typeface="Arial" pitchFamily="34" charset="0"/>
              </a:rPr>
              <a:t>a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</a:t>
            </a:r>
            <a:endParaRPr lang="en-US" altLang="ko-KR" sz="1600" b="0" kern="0" noProof="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kern="0" dirty="0" smtClean="0">
                <a:latin typeface="Arial" pitchFamily="34" charset="0"/>
                <a:ea typeface="+mn-ea"/>
                <a:cs typeface="Arial" pitchFamily="34" charset="0"/>
              </a:rPr>
              <a:t>tested</a:t>
            </a:r>
          </a:p>
        </p:txBody>
      </p:sp>
      <p:sp>
        <p:nvSpPr>
          <p:cNvPr id="15" name="내용 개체 틀 2"/>
          <p:cNvSpPr txBox="1">
            <a:spLocks/>
          </p:cNvSpPr>
          <p:nvPr/>
        </p:nvSpPr>
        <p:spPr bwMode="auto">
          <a:xfrm>
            <a:off x="7884456" y="2168825"/>
            <a:ext cx="1008144" cy="108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6 modes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kern="0" dirty="0" smtClean="0">
                <a:latin typeface="Arial" pitchFamily="34" charset="0"/>
                <a:ea typeface="+mn-ea"/>
                <a:cs typeface="Arial" pitchFamily="34" charset="0"/>
              </a:rPr>
              <a:t>a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</a:t>
            </a:r>
            <a:endParaRPr lang="en-US" altLang="ko-KR" sz="1600" b="0" kern="0" noProof="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kern="0" dirty="0" smtClean="0">
                <a:latin typeface="Arial" pitchFamily="34" charset="0"/>
                <a:ea typeface="+mn-ea"/>
                <a:cs typeface="Arial" pitchFamily="34" charset="0"/>
              </a:rPr>
              <a:t>tested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5292100" y="1628752"/>
          <a:ext cx="2376330" cy="3096430"/>
        </p:xfrm>
        <a:graphic>
          <a:graphicData uri="http://schemas.openxmlformats.org/drawingml/2006/table">
            <a:tbl>
              <a:tblPr/>
              <a:tblGrid>
                <a:gridCol w="536014"/>
                <a:gridCol w="1840316"/>
              </a:tblGrid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idx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luma mode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luma mode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luma mode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luma mode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LM mode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mode 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mode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mode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Planar mode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805330"/>
            <a:ext cx="8286750" cy="93613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Change the order of LM mode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Positions are switched between </a:t>
            </a:r>
            <a:r>
              <a:rPr lang="en-US" altLang="ko-KR" sz="1600" dirty="0" err="1" smtClean="0">
                <a:ea typeface="Tahoma" pitchFamily="34" charset="0"/>
              </a:rPr>
              <a:t>luma</a:t>
            </a:r>
            <a:r>
              <a:rPr lang="en-US" altLang="ko-KR" sz="1600" dirty="0" smtClean="0">
                <a:ea typeface="Tahoma" pitchFamily="34" charset="0"/>
              </a:rPr>
              <a:t> modes and LM mode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11450" y="1556740"/>
            <a:ext cx="1341618" cy="7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SDIP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999719" y="170832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771796" y="170832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227642" y="1708325"/>
            <a:ext cx="613962" cy="6139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LM</a:t>
            </a:r>
            <a:endParaRPr lang="ko-KR" alt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13681" y="170832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385757" y="170832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069527" y="170832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841604" y="170832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6455566" y="170832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999719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771796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227642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613681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385757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7069527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841604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6455566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953180" y="1299017"/>
            <a:ext cx="818616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idx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953180" y="1708325"/>
            <a:ext cx="818616" cy="61396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669469" y="1196690"/>
            <a:ext cx="3888424" cy="1227923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왼쪽 대괄호 33"/>
          <p:cNvSpPr/>
          <p:nvPr/>
        </p:nvSpPr>
        <p:spPr>
          <a:xfrm rot="16200000">
            <a:off x="3897392" y="1401344"/>
            <a:ext cx="204654" cy="2455847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771796" y="2731594"/>
            <a:ext cx="2455847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Luma</a:t>
            </a:r>
            <a:r>
              <a:rPr lang="ko-KR" alt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4613569" y="422867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3385645" y="422867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771684" y="4228675"/>
            <a:ext cx="613962" cy="6139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LM</a:t>
            </a:r>
            <a:endParaRPr lang="ko-KR" alt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5227530" y="422867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999607" y="422867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7069415" y="422867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5841492" y="422867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6455454" y="422867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3999607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2771684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5227530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4613569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385645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7069415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5841492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6455454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953068" y="3819367"/>
            <a:ext cx="818616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idx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1953068" y="4228675"/>
            <a:ext cx="818616" cy="61396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2669357" y="3717040"/>
            <a:ext cx="3888424" cy="1227923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왼쪽 대괄호 55"/>
          <p:cNvSpPr/>
          <p:nvPr/>
        </p:nvSpPr>
        <p:spPr>
          <a:xfrm rot="16200000">
            <a:off x="4511242" y="3921694"/>
            <a:ext cx="204654" cy="2455847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385645" y="5251944"/>
            <a:ext cx="2455847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Luma</a:t>
            </a:r>
            <a:r>
              <a:rPr lang="ko-KR" alt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내용 개체 틀 2"/>
          <p:cNvSpPr txBox="1">
            <a:spLocks/>
          </p:cNvSpPr>
          <p:nvPr/>
        </p:nvSpPr>
        <p:spPr bwMode="auto">
          <a:xfrm>
            <a:off x="611450" y="3959595"/>
            <a:ext cx="1341618" cy="69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Proposed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method</a:t>
            </a:r>
          </a:p>
        </p:txBody>
      </p:sp>
      <p:cxnSp>
        <p:nvCxnSpPr>
          <p:cNvPr id="62" name="꺾인 연결선 61"/>
          <p:cNvCxnSpPr/>
          <p:nvPr/>
        </p:nvCxnSpPr>
        <p:spPr bwMode="auto">
          <a:xfrm rot="5400000">
            <a:off x="3558104" y="1842848"/>
            <a:ext cx="1497080" cy="2455958"/>
          </a:xfrm>
          <a:prstGeom prst="bentConnector3">
            <a:avLst>
              <a:gd name="adj1" fmla="val 63494"/>
            </a:avLst>
          </a:prstGeom>
          <a:noFill/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61" name="직사각형 60"/>
          <p:cNvSpPr/>
          <p:nvPr/>
        </p:nvSpPr>
        <p:spPr>
          <a:xfrm>
            <a:off x="7683488" y="1708325"/>
            <a:ext cx="849061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Planar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7683376" y="1299017"/>
            <a:ext cx="849061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7683601" y="4228675"/>
            <a:ext cx="849061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Planar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683489" y="3819367"/>
            <a:ext cx="849061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98066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BD rate(%) reduction of the proposed method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SDIP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115519" y="1412720"/>
          <a:ext cx="6912961" cy="2228850"/>
        </p:xfrm>
        <a:graphic>
          <a:graphicData uri="http://schemas.openxmlformats.org/drawingml/2006/table">
            <a:tbl>
              <a:tblPr/>
              <a:tblGrid>
                <a:gridCol w="1303969"/>
                <a:gridCol w="934832"/>
                <a:gridCol w="934832"/>
                <a:gridCol w="934832"/>
                <a:gridCol w="934832"/>
                <a:gridCol w="934832"/>
                <a:gridCol w="934832"/>
              </a:tblGrid>
              <a:tr h="7921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 dirty="0"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Intra LoCo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92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Y BD-rate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U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V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Y BD-rate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U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V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Class A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-0.1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-0.1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-0.5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-0.1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9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-0.1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Class C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-0.3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-0.3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-0.3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Class D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-0.3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-0.3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-0.3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Class E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-0.4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-0.5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-0.1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All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-0.3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-0.2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9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LM mode harmonization method for SDIP was proposed.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The proposed scheme showed more harmonized method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for the </a:t>
            </a:r>
            <a:r>
              <a:rPr lang="en-US" altLang="ko-KR" sz="1800" dirty="0" err="1" smtClean="0">
                <a:latin typeface="Arial" charset="0"/>
                <a:cs typeface="Arial" charset="0"/>
              </a:rPr>
              <a:t>chroma</a:t>
            </a:r>
            <a:r>
              <a:rPr lang="en-US" altLang="ko-KR" sz="1800" dirty="0" smtClean="0">
                <a:latin typeface="Arial" charset="0"/>
                <a:cs typeface="Arial" charset="0"/>
              </a:rPr>
              <a:t> mode decision on SDIP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without any encoder/decoder complexity changes.</a:t>
            </a:r>
            <a:endParaRPr lang="en-US" altLang="ko-KR" sz="1800" b="0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en-US" altLang="ko-KR" sz="18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Annex. Experimental Results </a:t>
            </a:r>
            <a:r>
              <a:rPr lang="en-US" altLang="ko-KR" b="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vs</a:t>
            </a:r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“SDIP </a:t>
            </a:r>
            <a:r>
              <a:rPr lang="en-US" altLang="ko-KR" b="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chroma</a:t>
            </a:r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without LM mode”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513226" y="836640"/>
            <a:ext cx="6227218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SDIP anchor  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  SDIP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without LM mode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1513226" y="3861060"/>
            <a:ext cx="6227218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Proposed method  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  SDIP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without LM mode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1187531" y="1196690"/>
          <a:ext cx="6768940" cy="2405175"/>
        </p:xfrm>
        <a:graphic>
          <a:graphicData uri="http://schemas.openxmlformats.org/drawingml/2006/table">
            <a:tbl>
              <a:tblPr/>
              <a:tblGrid>
                <a:gridCol w="1276804"/>
                <a:gridCol w="915356"/>
                <a:gridCol w="915356"/>
                <a:gridCol w="915356"/>
                <a:gridCol w="915356"/>
                <a:gridCol w="915356"/>
                <a:gridCol w="915356"/>
              </a:tblGrid>
              <a:tr h="24724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Intra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72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-0.9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72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99%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187531" y="4221110"/>
          <a:ext cx="6768940" cy="2376330"/>
        </p:xfrm>
        <a:graphic>
          <a:graphicData uri="http://schemas.openxmlformats.org/drawingml/2006/table">
            <a:tbl>
              <a:tblPr/>
              <a:tblGrid>
                <a:gridCol w="1276804"/>
                <a:gridCol w="915356"/>
                <a:gridCol w="915356"/>
                <a:gridCol w="915356"/>
                <a:gridCol w="915356"/>
                <a:gridCol w="915356"/>
                <a:gridCol w="915356"/>
              </a:tblGrid>
              <a:tr h="23763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Intra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76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-1.6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4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36000" marR="3600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99%</a:t>
                      </a:r>
                    </a:p>
                  </a:txBody>
                  <a:tcPr marL="36000" marR="36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34871</TotalTime>
  <Words>591</Words>
  <Application>Microsoft Office PowerPoint</Application>
  <PresentationFormat>화면 슬라이드 쇼(4:3)</PresentationFormat>
  <Paragraphs>294</Paragraphs>
  <Slides>6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기본 디자인</vt:lpstr>
      <vt:lpstr>CE6.b4: LM mode harmonization on SDIP</vt:lpstr>
      <vt:lpstr>Introduction</vt:lpstr>
      <vt:lpstr>Proposed method</vt:lpstr>
      <vt:lpstr>Experimental Results</vt:lpstr>
      <vt:lpstr>Conclusion</vt:lpstr>
      <vt:lpstr>Annex. Experimental Results vs “SDIP chroma without LM mode”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</cp:lastModifiedBy>
  <cp:revision>1169</cp:revision>
  <dcterms:created xsi:type="dcterms:W3CDTF">2006-01-27T00:33:27Z</dcterms:created>
  <dcterms:modified xsi:type="dcterms:W3CDTF">2011-07-14T16:18:08Z</dcterms:modified>
</cp:coreProperties>
</file>