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76" r:id="rId2"/>
    <p:sldId id="505" r:id="rId3"/>
    <p:sldId id="501" r:id="rId4"/>
    <p:sldId id="497" r:id="rId5"/>
    <p:sldId id="495" r:id="rId6"/>
    <p:sldId id="467" r:id="rId7"/>
    <p:sldId id="504" r:id="rId8"/>
    <p:sldId id="502" r:id="rId9"/>
    <p:sldId id="503" r:id="rId10"/>
  </p:sldIdLst>
  <p:sldSz cx="9144000" cy="6858000" type="screen4x3"/>
  <p:notesSz cx="6807200" cy="9939338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Arial" charset="0"/>
        <a:ea typeface="돋움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CC"/>
    <a:srgbClr val="FF0000"/>
    <a:srgbClr val="99FF33"/>
    <a:srgbClr val="990033"/>
    <a:srgbClr val="66FFCC"/>
    <a:srgbClr val="CC3300"/>
    <a:srgbClr val="5F5F5F"/>
    <a:srgbClr val="CCFF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86" autoAdjust="0"/>
    <p:restoredTop sz="83607" autoAdjust="0"/>
  </p:normalViewPr>
  <p:slideViewPr>
    <p:cSldViewPr snapToObjects="1">
      <p:cViewPr>
        <p:scale>
          <a:sx n="90" d="100"/>
          <a:sy n="90" d="100"/>
        </p:scale>
        <p:origin x="-1584" y="360"/>
      </p:cViewPr>
      <p:guideLst>
        <p:guide orient="horz" pos="572"/>
        <p:guide pos="25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75" d="100"/>
          <a:sy n="75" d="100"/>
        </p:scale>
        <p:origin x="-2232" y="-108"/>
      </p:cViewPr>
      <p:guideLst>
        <p:guide orient="horz" pos="3130"/>
        <p:guide pos="2144"/>
      </p:guideLst>
    </p:cSldViewPr>
  </p:notes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7DEEAF1-C454-4C66-93B7-1268B3B7670A}" type="datetimeFigureOut">
              <a:rPr lang="ko-KR" altLang="en-US"/>
              <a:pPr>
                <a:defRPr/>
              </a:pPr>
              <a:t>2011-07-15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487BC2D-1569-46A5-A0DC-CC8420A3521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A6BA1E-FC5B-4236-9F69-17F5D1515679}" type="datetimeFigureOut">
              <a:rPr lang="ko-KR" altLang="en-US"/>
              <a:pPr>
                <a:defRPr/>
              </a:pPr>
              <a:t>2011-07-15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5125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0AB97-0FEF-4720-9AB0-532B43006E6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3556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F96634-3FAA-4AEE-842C-3F2FD1466E27}" type="slidenum">
              <a:rPr lang="ko-KR" altLang="en-US" smtClean="0"/>
              <a:pPr/>
              <a:t>1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2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ko-KR" baseline="0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3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4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3072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F58E00-AEFB-494A-90BD-5B19B5ED1901}" type="slidenum">
              <a:rPr lang="ko-KR" altLang="en-US" smtClean="0"/>
              <a:pPr/>
              <a:t>5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40964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52AC6B-3A44-42B4-B02E-062F8010B97D}" type="slidenum">
              <a:rPr lang="ko-KR" altLang="en-US" smtClean="0"/>
              <a:pPr/>
              <a:t>6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7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8</a:t>
            </a:fld>
            <a:endParaRPr lang="ko-KR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ko-KR" altLang="en-US" dirty="0" smtClean="0"/>
          </a:p>
        </p:txBody>
      </p:sp>
      <p:sp>
        <p:nvSpPr>
          <p:cNvPr id="24580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8B06AF0-AEBF-4607-85F4-24C11E9842A7}" type="slidenum">
              <a:rPr lang="ko-KR" altLang="en-US" smtClean="0"/>
              <a:pPr/>
              <a:t>9</a:t>
            </a:fld>
            <a:endParaRPr lang="ko-K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GE_039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0C5A-CDB8-4DCD-8B7C-3A145AC294D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B92E7-D0A6-4203-93F1-6543F90DBAD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38756-F3AB-4525-8B3E-050A1839093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3"/>
          <p:cNvSpPr>
            <a:spLocks noChangeArrowheads="1"/>
          </p:cNvSpPr>
          <p:nvPr userDrawn="1"/>
        </p:nvSpPr>
        <p:spPr bwMode="auto">
          <a:xfrm>
            <a:off x="285750" y="785813"/>
            <a:ext cx="8572500" cy="5340350"/>
          </a:xfrm>
          <a:prstGeom prst="roundRect">
            <a:avLst>
              <a:gd name="adj" fmla="val 16667"/>
            </a:avLst>
          </a:prstGeom>
          <a:solidFill>
            <a:schemeClr val="bg1">
              <a:alpha val="58823"/>
            </a:schemeClr>
          </a:solidFill>
          <a:ln w="9525">
            <a:noFill/>
            <a:round/>
            <a:headEnd/>
            <a:tailEnd/>
          </a:ln>
        </p:spPr>
        <p:txBody>
          <a:bodyPr wrap="none" lIns="234000" rIns="234000"/>
          <a:lstStyle/>
          <a:p>
            <a:pPr>
              <a:lnSpc>
                <a:spcPct val="100000"/>
              </a:lnSpc>
              <a:buFont typeface="Wingdings" pitchFamily="2" charset="2"/>
              <a:buNone/>
              <a:defRPr/>
            </a:pPr>
            <a:endParaRPr lang="en-US" altLang="ko-KR" sz="1600" dirty="0">
              <a:solidFill>
                <a:srgbClr val="0000CC"/>
              </a:solidFill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85720" y="48558"/>
            <a:ext cx="8572560" cy="500042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71472" y="1071546"/>
            <a:ext cx="8001056" cy="5054616"/>
          </a:xfrm>
        </p:spPr>
        <p:txBody>
          <a:bodyPr/>
          <a:lstStyle>
            <a:lvl1pPr>
              <a:defRPr b="1"/>
            </a:lvl1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78643-27C0-4B29-9AC8-E9D07753DF0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BF8244-C048-4A2A-B0FD-42045B2C1D4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AF535-C17A-4629-95B8-A7DFA893F8D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3B4B8-D3DE-4B59-8627-6C4EAE373A2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00E3E-4C48-49D3-96C5-B1D1688DD5E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A2AD1-3709-4193-9024-A75984BA2932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BACB0-9613-4C61-8DE2-9313EBF57929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6FD2A-2D6C-4A2E-BB7C-EACE15BC37ED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GE_039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52156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 userDrawn="1"/>
        </p:nvSpPr>
        <p:spPr bwMode="auto">
          <a:xfrm>
            <a:off x="-71438" y="0"/>
            <a:ext cx="9215438" cy="6858000"/>
          </a:xfrm>
          <a:prstGeom prst="rect">
            <a:avLst/>
          </a:prstGeom>
          <a:solidFill>
            <a:schemeClr val="bg1">
              <a:alpha val="66000"/>
            </a:schemeClr>
          </a:solidFill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5750" y="71438"/>
            <a:ext cx="857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785813"/>
            <a:ext cx="85725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95275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defRPr b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2465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b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89F70FD9-DA59-4EE0-B823-FBB1895A153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sp>
        <p:nvSpPr>
          <p:cNvPr id="11" name="Line 3"/>
          <p:cNvSpPr>
            <a:spLocks noChangeShapeType="1"/>
          </p:cNvSpPr>
          <p:nvPr userDrawn="1"/>
        </p:nvSpPr>
        <p:spPr bwMode="auto">
          <a:xfrm>
            <a:off x="6350" y="609600"/>
            <a:ext cx="9137650" cy="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graphicFrame>
        <p:nvGraphicFramePr>
          <p:cNvPr id="12" name="Group 5"/>
          <p:cNvGraphicFramePr>
            <a:graphicFrameLocks noGrp="1"/>
          </p:cNvGraphicFramePr>
          <p:nvPr/>
        </p:nvGraphicFramePr>
        <p:xfrm>
          <a:off x="0" y="522288"/>
          <a:ext cx="9137650" cy="116840"/>
        </p:xfrm>
        <a:graphic>
          <a:graphicData uri="http://schemas.openxmlformats.org/drawingml/2006/table">
            <a:tbl>
              <a:tblPr/>
              <a:tblGrid>
                <a:gridCol w="6653213"/>
                <a:gridCol w="1944687"/>
                <a:gridCol w="53975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0033"/>
                        </a:gs>
                        <a:gs pos="100000">
                          <a:srgbClr val="990033">
                            <a:gamma/>
                            <a:tint val="60392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9933FF">
                            <a:gamma/>
                            <a:tint val="66667"/>
                            <a:invGamma/>
                          </a:srgbClr>
                        </a:gs>
                        <a:gs pos="100000">
                          <a:srgbClr val="9933FF"/>
                        </a:gs>
                      </a:gsLst>
                      <a:lin ang="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ko-KR" sz="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굴림" pitchFamily="50" charset="-127"/>
                        <a:ea typeface="굴림" pitchFamily="50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33CC"/>
                        </a:gs>
                        <a:gs pos="100000">
                          <a:srgbClr val="3333CC">
                            <a:gamma/>
                            <a:tint val="63529"/>
                            <a:invGamma/>
                          </a:srgbClr>
                        </a:gs>
                      </a:gsLst>
                      <a:lin ang="0" scaled="1"/>
                    </a:gradFill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HY헤드라인M" pitchFamily="18" charset="-127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제목 1"/>
          <p:cNvSpPr>
            <a:spLocks noGrp="1"/>
          </p:cNvSpPr>
          <p:nvPr>
            <p:ph type="ctrTitle"/>
          </p:nvPr>
        </p:nvSpPr>
        <p:spPr>
          <a:xfrm>
            <a:off x="685800" y="2319025"/>
            <a:ext cx="7772400" cy="1470025"/>
          </a:xfrm>
        </p:spPr>
        <p:txBody>
          <a:bodyPr/>
          <a:lstStyle/>
          <a:p>
            <a:pPr algn="ctr"/>
            <a:r>
              <a:rPr lang="en-US" altLang="ko-KR" sz="3200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Remaining Mode Redundancy Removal</a:t>
            </a:r>
            <a:endParaRPr lang="ko-KR" altLang="en-US" sz="3200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7171" name="부제목 2"/>
          <p:cNvSpPr>
            <a:spLocks noGrp="1"/>
          </p:cNvSpPr>
          <p:nvPr>
            <p:ph type="subTitle" idx="1"/>
          </p:nvPr>
        </p:nvSpPr>
        <p:spPr>
          <a:xfrm>
            <a:off x="1371600" y="4891710"/>
            <a:ext cx="6400800" cy="1057640"/>
          </a:xfrm>
        </p:spPr>
        <p:txBody>
          <a:bodyPr anchor="ctr"/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Jaehyun Lim</a:t>
            </a:r>
          </a:p>
          <a:p>
            <a:r>
              <a:rPr lang="en-US" altLang="ko-KR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LG Electronics</a:t>
            </a:r>
          </a:p>
        </p:txBody>
      </p:sp>
      <p:sp>
        <p:nvSpPr>
          <p:cNvPr id="7172" name="TextBox 3"/>
          <p:cNvSpPr txBox="1">
            <a:spLocks noChangeArrowheads="1"/>
          </p:cNvSpPr>
          <p:nvPr/>
        </p:nvSpPr>
        <p:spPr bwMode="auto">
          <a:xfrm>
            <a:off x="251400" y="1126439"/>
            <a:ext cx="1815882" cy="570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ko-KR" sz="2400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JCTVC-F109</a:t>
            </a:r>
            <a:endParaRPr lang="en-US" altLang="ko-KR" sz="2400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5301260"/>
            <a:ext cx="8286750" cy="144020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Intra prediction</a:t>
            </a:r>
          </a:p>
          <a:p>
            <a:pPr lvl="1">
              <a:buFontTx/>
              <a:buChar char="-"/>
            </a:pPr>
            <a:r>
              <a:rPr lang="en-US" altLang="ko-KR" sz="1600" dirty="0" err="1" smtClean="0">
                <a:ea typeface="Tahoma" pitchFamily="34" charset="0"/>
              </a:rPr>
              <a:t>MPM_flag</a:t>
            </a:r>
            <a:r>
              <a:rPr lang="en-US" altLang="ko-KR" sz="1600" dirty="0" smtClean="0">
                <a:ea typeface="Tahoma" pitchFamily="34" charset="0"/>
              </a:rPr>
              <a:t> and </a:t>
            </a:r>
            <a:r>
              <a:rPr lang="en-US" altLang="ko-KR" sz="1600" dirty="0" err="1" smtClean="0">
                <a:ea typeface="Tahoma" pitchFamily="34" charset="0"/>
              </a:rPr>
              <a:t>MPM_index</a:t>
            </a:r>
            <a:r>
              <a:rPr lang="en-US" altLang="ko-KR" sz="1600" dirty="0" smtClean="0">
                <a:ea typeface="Tahoma" pitchFamily="34" charset="0"/>
              </a:rPr>
              <a:t> are used for signaling efficiency.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If </a:t>
            </a:r>
            <a:r>
              <a:rPr lang="en-US" altLang="ko-KR" sz="1600" dirty="0" err="1" smtClean="0"/>
              <a:t>MPM_flag</a:t>
            </a:r>
            <a:r>
              <a:rPr lang="en-US" altLang="ko-KR" sz="1600" dirty="0" smtClean="0"/>
              <a:t> is 0, remaining mode is transmitted,</a:t>
            </a:r>
          </a:p>
          <a:p>
            <a:pPr lvl="1">
              <a:buNone/>
            </a:pPr>
            <a:r>
              <a:rPr lang="en-US" altLang="ko-KR" sz="1600" dirty="0" smtClean="0"/>
              <a:t>	excluding MPM candidates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2120484" y="800635"/>
            <a:ext cx="478701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Intra mode signaling process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2918946" y="3501010"/>
            <a:ext cx="1152160" cy="1152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800" dirty="0" smtClean="0"/>
              <a:t>Current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돋움" pitchFamily="50" charset="-127"/>
              </a:rPr>
              <a:t>PU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2918946" y="2348850"/>
            <a:ext cx="1152160" cy="1152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ea typeface="돋움" pitchFamily="50" charset="-127"/>
              </a:rPr>
              <a:t>B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1766786" y="3501010"/>
            <a:ext cx="1152160" cy="115216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800" dirty="0" smtClean="0"/>
              <a:t>A</a:t>
            </a:r>
            <a:endParaRPr kumimoji="1" lang="en-US" altLang="ko-KR" sz="1800" b="1" i="0" u="none" strike="noStrike" cap="none" normalizeH="0" baseline="0" dirty="0" smtClean="0">
              <a:ln>
                <a:noFill/>
              </a:ln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0" name="내용 개체 틀 2"/>
          <p:cNvSpPr txBox="1">
            <a:spLocks/>
          </p:cNvSpPr>
          <p:nvPr/>
        </p:nvSpPr>
        <p:spPr bwMode="auto">
          <a:xfrm>
            <a:off x="2918946" y="1628750"/>
            <a:ext cx="1155336" cy="72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above</a:t>
            </a:r>
          </a:p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MPM</a:t>
            </a:r>
          </a:p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lang="en-US" altLang="ko-KR" sz="1600" b="0" kern="0" noProof="0" dirty="0" smtClean="0">
                <a:latin typeface="Arial" pitchFamily="34" charset="0"/>
                <a:ea typeface="+mn-ea"/>
                <a:cs typeface="Arial" pitchFamily="34" charset="0"/>
              </a:rPr>
              <a:t>candidate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직사각형 23"/>
          <p:cNvSpPr/>
          <p:nvPr/>
        </p:nvSpPr>
        <p:spPr bwMode="auto">
          <a:xfrm>
            <a:off x="5755334" y="1771976"/>
            <a:ext cx="1152160" cy="3600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ea typeface="돋움" pitchFamily="50" charset="-127"/>
              </a:rPr>
              <a:t>MPM_flag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5" name="순서도: 판단 24"/>
          <p:cNvSpPr/>
          <p:nvPr/>
        </p:nvSpPr>
        <p:spPr bwMode="auto">
          <a:xfrm>
            <a:off x="5503299" y="2420066"/>
            <a:ext cx="1656230" cy="720100"/>
          </a:xfrm>
          <a:prstGeom prst="flowChartDecision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r>
              <a:rPr lang="en-US" altLang="ko-KR" sz="1200" dirty="0" err="1" smtClean="0">
                <a:solidFill>
                  <a:prstClr val="black"/>
                </a:solidFill>
              </a:rPr>
              <a:t>MPM_flag</a:t>
            </a:r>
            <a:endParaRPr lang="en-US" altLang="ko-KR" sz="1200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</a:pPr>
            <a:r>
              <a:rPr lang="en-US" altLang="ko-KR" sz="1200" dirty="0" smtClean="0">
                <a:solidFill>
                  <a:prstClr val="black"/>
                </a:solidFill>
              </a:rPr>
              <a:t>=1?</a:t>
            </a:r>
            <a:endParaRPr lang="ko-KR" altLang="en-US" sz="1200" dirty="0" smtClean="0">
              <a:solidFill>
                <a:prstClr val="black"/>
              </a:solidFill>
            </a:endParaRPr>
          </a:p>
        </p:txBody>
      </p:sp>
      <p:sp>
        <p:nvSpPr>
          <p:cNvPr id="27" name="직사각형 26"/>
          <p:cNvSpPr/>
          <p:nvPr/>
        </p:nvSpPr>
        <p:spPr bwMode="auto">
          <a:xfrm>
            <a:off x="5755334" y="3429000"/>
            <a:ext cx="1152160" cy="36005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ea typeface="돋움" pitchFamily="50" charset="-127"/>
              </a:rPr>
              <a:t>MPM_index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ea typeface="돋움" pitchFamily="50" charset="-127"/>
            </a:endParaRPr>
          </a:p>
        </p:txBody>
      </p:sp>
      <p:cxnSp>
        <p:nvCxnSpPr>
          <p:cNvPr id="29" name="꺾인 연결선 28"/>
          <p:cNvCxnSpPr>
            <a:stCxn id="24" idx="2"/>
            <a:endCxn id="25" idx="0"/>
          </p:cNvCxnSpPr>
          <p:nvPr/>
        </p:nvCxnSpPr>
        <p:spPr bwMode="auto">
          <a:xfrm rot="5400000">
            <a:off x="6187394" y="2276046"/>
            <a:ext cx="288040" cy="15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꺾인 연결선 29"/>
          <p:cNvCxnSpPr>
            <a:stCxn id="25" idx="2"/>
            <a:endCxn id="27" idx="0"/>
          </p:cNvCxnSpPr>
          <p:nvPr/>
        </p:nvCxnSpPr>
        <p:spPr bwMode="auto">
          <a:xfrm rot="5400000">
            <a:off x="6186997" y="3284583"/>
            <a:ext cx="288834" cy="1588"/>
          </a:xfrm>
          <a:prstGeom prst="bentConnector3">
            <a:avLst>
              <a:gd name="adj1" fmla="val 50000"/>
            </a:avLst>
          </a:prstGeom>
          <a:noFill/>
          <a:ln w="127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직사각형 36"/>
          <p:cNvSpPr/>
          <p:nvPr/>
        </p:nvSpPr>
        <p:spPr bwMode="auto">
          <a:xfrm>
            <a:off x="6012200" y="2132026"/>
            <a:ext cx="328876" cy="28883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돋움" pitchFamily="50" charset="-127"/>
              </a:rPr>
              <a:t>Y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39" name="직사각형 38"/>
          <p:cNvSpPr/>
          <p:nvPr/>
        </p:nvSpPr>
        <p:spPr bwMode="auto">
          <a:xfrm>
            <a:off x="6012200" y="3140960"/>
            <a:ext cx="328876" cy="28883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돋움" pitchFamily="50" charset="-127"/>
              </a:rPr>
              <a:t>Y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45" name="직사각형 44"/>
          <p:cNvSpPr/>
          <p:nvPr/>
        </p:nvSpPr>
        <p:spPr bwMode="auto">
          <a:xfrm>
            <a:off x="7706090" y="2533775"/>
            <a:ext cx="1152160" cy="50248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r>
              <a:rPr lang="en-US" altLang="ko-KR" sz="1200" dirty="0" smtClean="0">
                <a:solidFill>
                  <a:srgbClr val="0000FF"/>
                </a:solidFill>
              </a:rPr>
              <a:t>remaining</a:t>
            </a:r>
          </a:p>
          <a:p>
            <a:pPr lvl="0" algn="ctr">
              <a:lnSpc>
                <a:spcPct val="100000"/>
              </a:lnSpc>
            </a:pPr>
            <a:r>
              <a:rPr lang="en-US" altLang="ko-KR" sz="1200" dirty="0" smtClean="0">
                <a:solidFill>
                  <a:srgbClr val="0000FF"/>
                </a:solidFill>
              </a:rPr>
              <a:t>mode</a:t>
            </a:r>
            <a:endParaRPr lang="ko-KR" altLang="en-US" sz="1200" dirty="0" smtClean="0">
              <a:solidFill>
                <a:srgbClr val="0000FF"/>
              </a:solidFill>
            </a:endParaRPr>
          </a:p>
        </p:txBody>
      </p:sp>
      <p:sp>
        <p:nvSpPr>
          <p:cNvPr id="46" name="직사각형 45"/>
          <p:cNvSpPr/>
          <p:nvPr/>
        </p:nvSpPr>
        <p:spPr bwMode="auto">
          <a:xfrm>
            <a:off x="5004060" y="4150688"/>
            <a:ext cx="1152160" cy="50248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r>
              <a:rPr lang="en-US" altLang="ko-KR" sz="1200" dirty="0" err="1" smtClean="0">
                <a:solidFill>
                  <a:prstClr val="black"/>
                </a:solidFill>
              </a:rPr>
              <a:t>intra_mode</a:t>
            </a:r>
            <a:endParaRPr lang="en-US" altLang="ko-KR" sz="1200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</a:pPr>
            <a:r>
              <a:rPr lang="en-US" altLang="ko-KR" sz="1200" dirty="0" smtClean="0">
                <a:solidFill>
                  <a:prstClr val="black"/>
                </a:solidFill>
              </a:rPr>
              <a:t>=A</a:t>
            </a:r>
            <a:endParaRPr lang="ko-KR" altLang="en-US" sz="1200" dirty="0" smtClean="0">
              <a:solidFill>
                <a:prstClr val="black"/>
              </a:solidFill>
            </a:endParaRPr>
          </a:p>
        </p:txBody>
      </p:sp>
      <p:cxnSp>
        <p:nvCxnSpPr>
          <p:cNvPr id="48" name="꺾인 연결선 47"/>
          <p:cNvCxnSpPr>
            <a:stCxn id="25" idx="3"/>
            <a:endCxn id="45" idx="1"/>
          </p:cNvCxnSpPr>
          <p:nvPr/>
        </p:nvCxnSpPr>
        <p:spPr bwMode="auto">
          <a:xfrm>
            <a:off x="7159529" y="2780116"/>
            <a:ext cx="546561" cy="490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2" name="직사각형 51"/>
          <p:cNvSpPr/>
          <p:nvPr/>
        </p:nvSpPr>
        <p:spPr bwMode="auto">
          <a:xfrm>
            <a:off x="6553930" y="4150688"/>
            <a:ext cx="1152160" cy="50248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algn="ctr">
              <a:lnSpc>
                <a:spcPct val="100000"/>
              </a:lnSpc>
            </a:pPr>
            <a:r>
              <a:rPr lang="en-US" altLang="ko-KR" sz="1200" dirty="0" err="1" smtClean="0">
                <a:solidFill>
                  <a:prstClr val="black"/>
                </a:solidFill>
              </a:rPr>
              <a:t>intra_mode</a:t>
            </a:r>
            <a:endParaRPr lang="en-US" altLang="ko-KR" sz="1200" dirty="0" smtClean="0">
              <a:solidFill>
                <a:prstClr val="black"/>
              </a:solidFill>
            </a:endParaRPr>
          </a:p>
          <a:p>
            <a:pPr lvl="0" algn="ctr">
              <a:lnSpc>
                <a:spcPct val="100000"/>
              </a:lnSpc>
            </a:pPr>
            <a:r>
              <a:rPr lang="en-US" altLang="ko-KR" sz="1200" dirty="0" smtClean="0">
                <a:solidFill>
                  <a:prstClr val="black"/>
                </a:solidFill>
              </a:rPr>
              <a:t>=B</a:t>
            </a:r>
            <a:endParaRPr lang="ko-KR" altLang="en-US" sz="1200" dirty="0" smtClean="0">
              <a:solidFill>
                <a:prstClr val="black"/>
              </a:solidFill>
            </a:endParaRPr>
          </a:p>
        </p:txBody>
      </p:sp>
      <p:cxnSp>
        <p:nvCxnSpPr>
          <p:cNvPr id="55" name="꺾인 연결선 54"/>
          <p:cNvCxnSpPr>
            <a:stCxn id="27" idx="2"/>
            <a:endCxn id="46" idx="0"/>
          </p:cNvCxnSpPr>
          <p:nvPr/>
        </p:nvCxnSpPr>
        <p:spPr bwMode="auto">
          <a:xfrm rot="5400000">
            <a:off x="5774958" y="3594232"/>
            <a:ext cx="361638" cy="75127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꺾인 연결선 57"/>
          <p:cNvCxnSpPr>
            <a:stCxn id="27" idx="2"/>
            <a:endCxn id="52" idx="0"/>
          </p:cNvCxnSpPr>
          <p:nvPr/>
        </p:nvCxnSpPr>
        <p:spPr bwMode="auto">
          <a:xfrm rot="16200000" flipH="1">
            <a:off x="6549893" y="3570571"/>
            <a:ext cx="361638" cy="798596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직사각형 60"/>
          <p:cNvSpPr/>
          <p:nvPr/>
        </p:nvSpPr>
        <p:spPr bwMode="auto">
          <a:xfrm>
            <a:off x="7159529" y="2491282"/>
            <a:ext cx="328876" cy="288834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돋움" pitchFamily="50" charset="-127"/>
              </a:rPr>
              <a:t>N</a:t>
            </a:r>
            <a:endParaRPr kumimoji="1" lang="ko-KR" altLang="en-US" sz="12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64" name="내용 개체 틀 2"/>
          <p:cNvSpPr txBox="1">
            <a:spLocks/>
          </p:cNvSpPr>
          <p:nvPr/>
        </p:nvSpPr>
        <p:spPr bwMode="auto">
          <a:xfrm>
            <a:off x="608274" y="3717040"/>
            <a:ext cx="1155336" cy="72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left</a:t>
            </a:r>
          </a:p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MPM</a:t>
            </a:r>
          </a:p>
          <a:p>
            <a:pPr marL="342900" indent="-342900" algn="ctr" eaLnBrk="0" hangingPunct="0">
              <a:lnSpc>
                <a:spcPts val="1500"/>
              </a:lnSpc>
              <a:spcBef>
                <a:spcPct val="20000"/>
              </a:spcBef>
            </a:pPr>
            <a:r>
              <a:rPr lang="en-US" altLang="ko-KR" sz="1600" b="0" kern="0" noProof="0" dirty="0" smtClean="0">
                <a:latin typeface="Arial" pitchFamily="34" charset="0"/>
                <a:ea typeface="+mn-ea"/>
                <a:cs typeface="Arial" pitchFamily="34" charset="0"/>
              </a:rPr>
              <a:t>candidate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Introduction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4941210"/>
            <a:ext cx="8286750" cy="1800250"/>
          </a:xfrm>
        </p:spPr>
        <p:txBody>
          <a:bodyPr/>
          <a:lstStyle/>
          <a:p>
            <a:r>
              <a:rPr lang="en-US" altLang="ko-KR" sz="1800" dirty="0" smtClean="0">
                <a:ea typeface="Tahoma" pitchFamily="34" charset="0"/>
              </a:rPr>
              <a:t>Intra prediction for 64x64 PU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3 intra modes (VER/HOR/DC) are allowed.</a:t>
            </a:r>
          </a:p>
          <a:p>
            <a:pPr lvl="1">
              <a:buFontTx/>
              <a:buChar char="-"/>
            </a:pPr>
            <a:r>
              <a:rPr lang="en-US" altLang="ko-KR" sz="1600" dirty="0" smtClean="0"/>
              <a:t>In current HM,</a:t>
            </a:r>
          </a:p>
          <a:p>
            <a:pPr lvl="1">
              <a:buNone/>
            </a:pPr>
            <a:r>
              <a:rPr lang="en-US" altLang="ko-KR" sz="1600" dirty="0" smtClean="0"/>
              <a:t>	regardless of the </a:t>
            </a:r>
            <a:r>
              <a:rPr lang="en-US" altLang="ko-KR" sz="1600" dirty="0" err="1" smtClean="0"/>
              <a:t>MPMCand</a:t>
            </a:r>
            <a:r>
              <a:rPr lang="en-US" altLang="ko-KR" sz="1600" dirty="0" smtClean="0"/>
              <a:t> number, a flag is signaled for remaining mode.</a:t>
            </a:r>
          </a:p>
          <a:p>
            <a:pPr lvl="1">
              <a:buFontTx/>
              <a:buChar char="-"/>
            </a:pPr>
            <a:r>
              <a:rPr lang="en-US" altLang="ko-KR" sz="1600" dirty="0" smtClean="0">
                <a:ea typeface="Tahoma" pitchFamily="34" charset="0"/>
              </a:rPr>
              <a:t>If two intra modes are used for MPM candidates,</a:t>
            </a:r>
          </a:p>
          <a:p>
            <a:pPr lvl="1">
              <a:buNone/>
            </a:pPr>
            <a:r>
              <a:rPr lang="en-US" altLang="ko-KR" sz="1600" dirty="0" smtClean="0">
                <a:ea typeface="Tahoma" pitchFamily="34" charset="0"/>
              </a:rPr>
              <a:t>	the remaining mode can be inferred without signaling information.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내용 개체 틀 2"/>
          <p:cNvSpPr txBox="1">
            <a:spLocks/>
          </p:cNvSpPr>
          <p:nvPr/>
        </p:nvSpPr>
        <p:spPr bwMode="auto">
          <a:xfrm>
            <a:off x="539440" y="1340710"/>
            <a:ext cx="478701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Number of intra modes allowed for each PU size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1149870" y="1844780"/>
          <a:ext cx="3456480" cy="2185440"/>
        </p:xfrm>
        <a:graphic>
          <a:graphicData uri="http://schemas.openxmlformats.org/drawingml/2006/table">
            <a:tbl>
              <a:tblPr/>
              <a:tblGrid>
                <a:gridCol w="931720"/>
                <a:gridCol w="2524760"/>
              </a:tblGrid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b="1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PU size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b="1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intraPredModeNum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4x4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17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8x8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16x16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32x32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34</a:t>
                      </a:r>
                      <a:endParaRPr lang="ko-KR" sz="1600" kern="10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4240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64x64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GB" sz="16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맑은 고딕"/>
                          <a:cs typeface="Arial" pitchFamily="34" charset="0"/>
                        </a:rPr>
                        <a:t>3</a:t>
                      </a:r>
                      <a:endParaRPr lang="ko-KR" sz="1600" kern="100" dirty="0">
                        <a:latin typeface="Arial" pitchFamily="34" charset="0"/>
                        <a:ea typeface="맑은 고딕"/>
                        <a:cs typeface="Arial" pitchFamily="34" charset="0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8" name="직사각형 7"/>
          <p:cNvSpPr/>
          <p:nvPr/>
        </p:nvSpPr>
        <p:spPr bwMode="auto">
          <a:xfrm>
            <a:off x="6228230" y="2456865"/>
            <a:ext cx="648090" cy="64809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800" dirty="0" smtClean="0">
                <a:solidFill>
                  <a:srgbClr val="0000CC"/>
                </a:solidFill>
              </a:rPr>
              <a:t>0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1" name="직사각형 10"/>
          <p:cNvSpPr/>
          <p:nvPr/>
        </p:nvSpPr>
        <p:spPr bwMode="auto">
          <a:xfrm>
            <a:off x="6876320" y="2456865"/>
            <a:ext cx="648090" cy="64809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" charset="0"/>
                <a:ea typeface="돋움" pitchFamily="50" charset="-127"/>
              </a:rPr>
              <a:t>1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7524410" y="2456865"/>
            <a:ext cx="648090" cy="648090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돋움" pitchFamily="50" charset="-127"/>
              </a:rPr>
              <a:t>2</a:t>
            </a:r>
            <a:endParaRPr kumimoji="1" lang="ko-KR" altLang="en-US" sz="1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3" name="왼쪽 대괄호 12"/>
          <p:cNvSpPr/>
          <p:nvPr/>
        </p:nvSpPr>
        <p:spPr bwMode="auto">
          <a:xfrm rot="16200000">
            <a:off x="6768305" y="2672895"/>
            <a:ext cx="216030" cy="1296180"/>
          </a:xfrm>
          <a:prstGeom prst="leftBracket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14" name="내용 개체 틀 2"/>
          <p:cNvSpPr txBox="1">
            <a:spLocks/>
          </p:cNvSpPr>
          <p:nvPr/>
        </p:nvSpPr>
        <p:spPr bwMode="auto">
          <a:xfrm>
            <a:off x="5220090" y="3429000"/>
            <a:ext cx="201628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2 MPM candidates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8" name="직선 화살표 연결선 17"/>
          <p:cNvCxnSpPr/>
          <p:nvPr/>
        </p:nvCxnSpPr>
        <p:spPr bwMode="auto">
          <a:xfrm rot="5400000">
            <a:off x="7704038" y="3391804"/>
            <a:ext cx="359256" cy="158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내용 개체 틀 2"/>
          <p:cNvSpPr txBox="1">
            <a:spLocks/>
          </p:cNvSpPr>
          <p:nvPr/>
        </p:nvSpPr>
        <p:spPr bwMode="auto">
          <a:xfrm>
            <a:off x="6907494" y="3572226"/>
            <a:ext cx="1950756" cy="936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Intra mode </a:t>
            </a:r>
            <a:r>
              <a:rPr lang="en-US" altLang="ko-KR" sz="1600" b="0" noProof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kern="0" noProof="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determined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without </a:t>
            </a:r>
            <a:r>
              <a:rPr lang="en-US" altLang="ko-KR" sz="1600" b="0" kern="0" noProof="0" dirty="0" smtClean="0">
                <a:solidFill>
                  <a:srgbClr val="FF0000"/>
                </a:solidFill>
                <a:latin typeface="Arial" pitchFamily="34" charset="0"/>
                <a:ea typeface="+mn-ea"/>
                <a:cs typeface="Arial" pitchFamily="34" charset="0"/>
              </a:rPr>
              <a:t>signaling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왼쪽 대괄호 21"/>
          <p:cNvSpPr/>
          <p:nvPr/>
        </p:nvSpPr>
        <p:spPr bwMode="auto">
          <a:xfrm rot="5400000" flipV="1">
            <a:off x="7092350" y="1268700"/>
            <a:ext cx="216030" cy="1944270"/>
          </a:xfrm>
          <a:prstGeom prst="leftBracke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돋움" pitchFamily="50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5796170" y="1484730"/>
            <a:ext cx="2736380" cy="648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noProof="0" dirty="0" smtClean="0">
                <a:latin typeface="Arial" pitchFamily="34" charset="0"/>
                <a:cs typeface="Arial" pitchFamily="34" charset="0"/>
              </a:rPr>
              <a:t>3 intra mode candidates</a:t>
            </a:r>
          </a:p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kumimoji="1" lang="en-US" altLang="ko-KR" sz="16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 64x64 PU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Proposed method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8366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Prediction unit syntax table for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683460" y="1196694"/>
          <a:ext cx="7777080" cy="4176576"/>
        </p:xfrm>
        <a:graphic>
          <a:graphicData uri="http://schemas.openxmlformats.org/drawingml/2006/table">
            <a:tbl>
              <a:tblPr/>
              <a:tblGrid>
                <a:gridCol w="6475741"/>
                <a:gridCol w="1301339"/>
              </a:tblGrid>
              <a:tr h="464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prediction_unit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( x0, y0, log2PUWidth, log2PUHeight, </a:t>
                      </a: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PartIdx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, </a:t>
                      </a:r>
                      <a:b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					 </a:t>
                      </a:r>
                      <a:r>
                        <a:rPr lang="en-GB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InferredMergeFlag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) {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if( skip_flag[ x0 ][ y0 ] ) {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if( NumMergeCand  &gt;  1 )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merge_idx[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y0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} else if( PredMode  = =  MODE_INTRA ) {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prev_intra_luma_pred_flag[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y0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u(1)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	if( </a:t>
                      </a: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prev_intra_luma_pred_flag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[ x0 ][ y0 ] )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400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NumMPMCand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&gt; 1 )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mpm_idx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4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x0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4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y0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400" b="1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u(1)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400" kern="1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else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400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NumRemCand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&gt; 1 )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rem_intra_luma_pred_mode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[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][ 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y0 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intra_chroma_pred_mode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[ x0 ][ y0 ]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} else { /* MODE_INTER */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indent="825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맑은 고딕"/>
                          <a:ea typeface="맑은 고딕"/>
                          <a:cs typeface="Times New Roman"/>
                        </a:rPr>
                        <a:t>︙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571500" y="5661310"/>
            <a:ext cx="8286750" cy="720100"/>
          </a:xfrm>
        </p:spPr>
        <p:txBody>
          <a:bodyPr/>
          <a:lstStyle/>
          <a:p>
            <a:r>
              <a:rPr lang="en-US" altLang="ko-KR" sz="1800" b="0" dirty="0" smtClean="0"/>
              <a:t>Where the variable </a:t>
            </a:r>
            <a:r>
              <a:rPr lang="en-US" altLang="ko-KR" sz="1800" dirty="0" err="1" smtClean="0"/>
              <a:t>NumRemCand</a:t>
            </a:r>
            <a:r>
              <a:rPr lang="en-US" altLang="ko-KR" sz="1800" b="0" dirty="0" smtClean="0"/>
              <a:t> is derived as follows.</a:t>
            </a:r>
            <a:endParaRPr lang="ko-KR" altLang="ko-KR" sz="1800" b="0" dirty="0" smtClean="0"/>
          </a:p>
          <a:p>
            <a:pPr>
              <a:buNone/>
            </a:pPr>
            <a:r>
              <a:rPr lang="en-US" altLang="ko-KR" sz="1800" dirty="0" smtClean="0"/>
              <a:t>	</a:t>
            </a:r>
            <a:r>
              <a:rPr lang="en-US" altLang="ko-KR" sz="1800" dirty="0" err="1" smtClean="0"/>
              <a:t>NumRemCand</a:t>
            </a:r>
            <a:r>
              <a:rPr lang="en-US" altLang="ko-KR" sz="1800" dirty="0" smtClean="0"/>
              <a:t> = </a:t>
            </a:r>
            <a:r>
              <a:rPr lang="en-US" altLang="ko-KR" sz="1800" dirty="0" err="1" smtClean="0"/>
              <a:t>intraPredModeNum</a:t>
            </a:r>
            <a:r>
              <a:rPr lang="en-US" altLang="ko-KR" sz="1800" dirty="0" smtClean="0"/>
              <a:t> - </a:t>
            </a:r>
            <a:r>
              <a:rPr lang="en-US" altLang="ko-KR" sz="1800" dirty="0" err="1" smtClean="0"/>
              <a:t>NumMPMCand</a:t>
            </a:r>
            <a:endParaRPr lang="en-US" altLang="ko-KR" sz="1600" dirty="0" smtClean="0">
              <a:ea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Experimental Results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98066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BD rate(%) reduction of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571500" y="5013220"/>
            <a:ext cx="8001000" cy="1368190"/>
          </a:xfrm>
        </p:spPr>
        <p:txBody>
          <a:bodyPr/>
          <a:lstStyle/>
          <a:p>
            <a:r>
              <a:rPr lang="en-US" altLang="ko-KR" sz="1800" dirty="0" smtClean="0"/>
              <a:t>BD-rate reduction &amp; complexity</a:t>
            </a:r>
            <a:endParaRPr lang="en-US" altLang="ko-KR" sz="1800" dirty="0" smtClean="0">
              <a:latin typeface="Arial" charset="0"/>
              <a:cs typeface="Arial" charset="0"/>
            </a:endParaRP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The performance is almost same as the anchor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	from the small selection of 64x64 PU</a:t>
            </a:r>
          </a:p>
          <a:p>
            <a:pPr lvl="1">
              <a:buNone/>
            </a:pPr>
            <a:r>
              <a:rPr lang="en-US" altLang="ko-KR" sz="1600" dirty="0" smtClean="0">
                <a:latin typeface="Arial" charset="0"/>
                <a:cs typeface="Arial" charset="0"/>
              </a:rPr>
              <a:t>- No encoder/decoder complexity changes</a:t>
            </a:r>
          </a:p>
        </p:txBody>
      </p:sp>
      <p:graphicFrame>
        <p:nvGraphicFramePr>
          <p:cNvPr id="6" name="표 5"/>
          <p:cNvGraphicFramePr>
            <a:graphicFrameLocks noGrp="1"/>
          </p:cNvGraphicFramePr>
          <p:nvPr/>
        </p:nvGraphicFramePr>
        <p:xfrm>
          <a:off x="827479" y="1484730"/>
          <a:ext cx="7489042" cy="3168437"/>
        </p:xfrm>
        <a:graphic>
          <a:graphicData uri="http://schemas.openxmlformats.org/drawingml/2006/table">
            <a:tbl>
              <a:tblPr/>
              <a:tblGrid>
                <a:gridCol w="1402446"/>
                <a:gridCol w="1018647"/>
                <a:gridCol w="1018647"/>
                <a:gridCol w="1006004"/>
                <a:gridCol w="1018647"/>
                <a:gridCol w="1018647"/>
                <a:gridCol w="1006004"/>
              </a:tblGrid>
              <a:tr h="328666">
                <a:tc rowSpan="2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ko-KR" sz="1600" kern="100" dirty="0">
                          <a:latin typeface="Times New Roman"/>
                          <a:ea typeface="굴림"/>
                          <a:cs typeface="Times New Roman"/>
                        </a:rPr>
                        <a:t>　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Intra only HE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Intra only LC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66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Y BD-rate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U BD-rate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V BD-rate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Y BD-rate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U BD-rate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V BD-rate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Class A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Class B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Class C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Class D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Class E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All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0.0 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17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Enc Time[%]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99%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99%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2866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Dec Time[%]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>
                          <a:latin typeface="Times New Roman"/>
                          <a:ea typeface="굴림"/>
                          <a:cs typeface="Times New Roman"/>
                        </a:rPr>
                        <a:t>100%</a:t>
                      </a:r>
                      <a:endParaRPr lang="ko-KR" sz="16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508000" algn="l"/>
                        </a:tabLst>
                      </a:pPr>
                      <a:r>
                        <a:rPr lang="en-US" sz="1600" kern="100" dirty="0">
                          <a:latin typeface="Times New Roman"/>
                          <a:ea typeface="굴림"/>
                          <a:cs typeface="Times New Roman"/>
                        </a:rPr>
                        <a:t>100%</a:t>
                      </a:r>
                      <a:endParaRPr lang="ko-KR" sz="16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2865" marR="628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내용 개체 틀 2"/>
          <p:cNvSpPr>
            <a:spLocks noGrp="1"/>
          </p:cNvSpPr>
          <p:nvPr>
            <p:ph idx="1"/>
          </p:nvPr>
        </p:nvSpPr>
        <p:spPr>
          <a:xfrm>
            <a:off x="571500" y="1071563"/>
            <a:ext cx="8286750" cy="5453867"/>
          </a:xfrm>
        </p:spPr>
        <p:txBody>
          <a:bodyPr/>
          <a:lstStyle/>
          <a:p>
            <a:r>
              <a:rPr lang="en-US" altLang="ko-KR" sz="1800" dirty="0" smtClean="0">
                <a:latin typeface="Arial" charset="0"/>
                <a:cs typeface="Arial" charset="0"/>
              </a:rPr>
              <a:t>Redundancy in signaling of the remaining mode is proposed in this contribution.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The redundancy on the remaining mode can be removed easily by</a:t>
            </a:r>
          </a:p>
          <a:p>
            <a:pPr>
              <a:buNone/>
            </a:pPr>
            <a:r>
              <a:rPr lang="en-US" altLang="ko-KR" sz="1800" dirty="0" smtClean="0">
                <a:latin typeface="Arial" charset="0"/>
                <a:cs typeface="Arial" charset="0"/>
              </a:rPr>
              <a:t>	adding one simple condition.</a:t>
            </a:r>
          </a:p>
          <a:p>
            <a:endParaRPr lang="en-US" altLang="ko-KR" sz="1800" dirty="0" smtClean="0">
              <a:latin typeface="Arial" charset="0"/>
              <a:cs typeface="Arial" charset="0"/>
            </a:endParaRPr>
          </a:p>
          <a:p>
            <a:r>
              <a:rPr lang="en-US" altLang="ko-KR" sz="1800" dirty="0" smtClean="0">
                <a:latin typeface="Arial" charset="0"/>
                <a:cs typeface="Arial" charset="0"/>
              </a:rPr>
              <a:t>It is recommended to adopt the proposed method into HM to remove the redundancy.</a:t>
            </a:r>
            <a:endParaRPr lang="en-US" altLang="ko-KR" sz="1800" b="0" dirty="0" smtClean="0">
              <a:latin typeface="Arial" charset="0"/>
              <a:cs typeface="Arial" charset="0"/>
            </a:endParaRPr>
          </a:p>
          <a:p>
            <a:pPr>
              <a:buNone/>
            </a:pPr>
            <a:endParaRPr lang="en-US" altLang="ko-KR" sz="1800" dirty="0" smtClean="0">
              <a:latin typeface="Arial" charset="0"/>
              <a:cs typeface="Arial" charset="0"/>
            </a:endParaRPr>
          </a:p>
        </p:txBody>
      </p:sp>
      <p:sp>
        <p:nvSpPr>
          <p:cNvPr id="21507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Conclusion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/>
          </a:p>
        </p:txBody>
      </p:sp>
      <p:sp>
        <p:nvSpPr>
          <p:cNvPr id="5" name="내용 개체 틀 2"/>
          <p:cNvSpPr txBox="1">
            <a:spLocks/>
          </p:cNvSpPr>
          <p:nvPr/>
        </p:nvSpPr>
        <p:spPr bwMode="auto">
          <a:xfrm>
            <a:off x="571500" y="5013220"/>
            <a:ext cx="8286750" cy="163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1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 bwMode="auto">
          <a:xfrm>
            <a:off x="649110" y="836640"/>
            <a:ext cx="795545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ctr" eaLnBrk="0" hangingPunct="0">
              <a:lnSpc>
                <a:spcPct val="100000"/>
              </a:lnSpc>
              <a:spcBef>
                <a:spcPct val="20000"/>
              </a:spcBef>
            </a:pPr>
            <a:r>
              <a:rPr lang="en-US" altLang="ko-KR" sz="1600" b="0" dirty="0" smtClean="0">
                <a:latin typeface="Arial" pitchFamily="34" charset="0"/>
                <a:cs typeface="Arial" pitchFamily="34" charset="0"/>
              </a:rPr>
              <a:t>Prediction unit syntax table for the proposed method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/>
        </p:nvGraphicFramePr>
        <p:xfrm>
          <a:off x="683460" y="1196694"/>
          <a:ext cx="7777080" cy="4176576"/>
        </p:xfrm>
        <a:graphic>
          <a:graphicData uri="http://schemas.openxmlformats.org/drawingml/2006/table">
            <a:tbl>
              <a:tblPr/>
              <a:tblGrid>
                <a:gridCol w="6475741"/>
                <a:gridCol w="1301339"/>
              </a:tblGrid>
              <a:tr h="464064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prediction_unit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( x0, y0, log2PUWidth, log2PUHeight, </a:t>
                      </a: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PartIdx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, </a:t>
                      </a:r>
                      <a:b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</a:b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					 </a:t>
                      </a:r>
                      <a:r>
                        <a:rPr lang="en-GB" sz="1400" kern="100" dirty="0" err="1">
                          <a:latin typeface="Times New Roman"/>
                          <a:ea typeface="MS Mincho"/>
                          <a:cs typeface="Times New Roman"/>
                        </a:rPr>
                        <a:t>InferredMergeFlag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) {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4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if( skip_flag[ x0 ][ y0 ] ) {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if( NumMergeCand  &gt;  1 )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merge_idx[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y0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} else if( PredMode  = =  MODE_INTRA ) {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prev_intra_luma_pred_flag[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][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 y0 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u(1)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	if( </a:t>
                      </a:r>
                      <a:r>
                        <a:rPr lang="en-GB" sz="1400" kern="100" dirty="0" err="1">
                          <a:latin typeface="Times New Roman"/>
                          <a:ea typeface="맑은 고딕"/>
                          <a:cs typeface="Times New Roman"/>
                        </a:rPr>
                        <a:t>prev_intra_luma_pred_flag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[ x0 ][ y0 ] )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400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NumMPMCand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&gt; 1 )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mpm_idx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[ </a:t>
                      </a:r>
                      <a:r>
                        <a:rPr lang="en-GB" sz="14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x0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 ][ </a:t>
                      </a:r>
                      <a:r>
                        <a:rPr lang="en-GB" sz="1400" b="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y0</a:t>
                      </a:r>
                      <a:r>
                        <a:rPr lang="en-GB" sz="1400" b="1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 ]</a:t>
                      </a:r>
                      <a:endParaRPr lang="ko-KR" sz="1400" b="1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u(1)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	</a:t>
                      </a:r>
                      <a:r>
                        <a:rPr lang="en-GB" sz="1400" kern="100" dirty="0" smtClean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else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if( </a:t>
                      </a:r>
                      <a:r>
                        <a:rPr lang="en-GB" sz="1400" kern="100" dirty="0" err="1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NumRemCand</a:t>
                      </a:r>
                      <a:r>
                        <a:rPr lang="en-GB" sz="1400" kern="100" dirty="0">
                          <a:solidFill>
                            <a:schemeClr val="tx1"/>
                          </a:solidFill>
                          <a:latin typeface="Times New Roman"/>
                          <a:ea typeface="맑은 고딕"/>
                          <a:cs typeface="Times New Roman"/>
                        </a:rPr>
                        <a:t> &gt; 1 )</a:t>
                      </a:r>
                      <a:endParaRPr lang="ko-KR" sz="1400" kern="100" dirty="0">
                        <a:solidFill>
                          <a:schemeClr val="tx1"/>
                        </a:solidFill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"/>
                          <a:ea typeface="맑은 고딕"/>
                          <a:cs typeface="Times New Roman"/>
                        </a:rPr>
                        <a:t>				</a:t>
                      </a:r>
                      <a:r>
                        <a:rPr lang="en-GB" sz="1400" b="1" kern="100" dirty="0" err="1">
                          <a:latin typeface="Times New Roman"/>
                          <a:ea typeface="맑은 고딕"/>
                          <a:cs typeface="Times New Roman"/>
                        </a:rPr>
                        <a:t>rem_intra_luma_pred_mode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[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 x0 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][ </a:t>
                      </a: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y0 </a:t>
                      </a:r>
                      <a:r>
                        <a:rPr lang="en-GB" sz="1400" b="1" kern="100" dirty="0">
                          <a:latin typeface="Times New Roman"/>
                          <a:ea typeface="맑은 고딕"/>
                          <a:cs typeface="Times New Roman"/>
                        </a:rPr>
                        <a:t>]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GB" sz="1400" b="1" kern="100">
                          <a:latin typeface="Times New Roman"/>
                          <a:ea typeface="맑은 고딕"/>
                          <a:cs typeface="Times New Roman"/>
                        </a:rPr>
                        <a:t>intra_chroma_pred_mode</a:t>
                      </a: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[ x0 ][ y0 ]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ue(v) | ae(v)</a:t>
                      </a:r>
                      <a:endParaRPr lang="ko-KR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	} else { /* MODE_INTER */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indent="825500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맑은 고딕"/>
                          <a:ea typeface="맑은 고딕"/>
                          <a:cs typeface="Times New Roman"/>
                        </a:rPr>
                        <a:t>︙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 dirty="0">
                          <a:latin typeface="Times New Roman"/>
                          <a:ea typeface="맑은 고딕"/>
                          <a:cs typeface="Times New Roman"/>
                        </a:rPr>
                        <a:t>	}</a:t>
                      </a:r>
                      <a:endParaRPr lang="ko-KR" sz="1400" kern="100" dirty="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03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4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4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4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내용 개체 틀 2"/>
          <p:cNvSpPr>
            <a:spLocks noGrp="1"/>
          </p:cNvSpPr>
          <p:nvPr>
            <p:ph idx="1"/>
          </p:nvPr>
        </p:nvSpPr>
        <p:spPr>
          <a:xfrm>
            <a:off x="571500" y="5661310"/>
            <a:ext cx="8286750" cy="720100"/>
          </a:xfrm>
        </p:spPr>
        <p:txBody>
          <a:bodyPr/>
          <a:lstStyle/>
          <a:p>
            <a:r>
              <a:rPr lang="en-US" altLang="ko-KR" sz="1800" b="0" dirty="0" smtClean="0"/>
              <a:t>Where the variable </a:t>
            </a:r>
            <a:r>
              <a:rPr lang="en-US" altLang="ko-KR" sz="1800" dirty="0" err="1" smtClean="0"/>
              <a:t>NumRemCand</a:t>
            </a:r>
            <a:r>
              <a:rPr lang="en-US" altLang="ko-KR" sz="1800" b="0" dirty="0" smtClean="0"/>
              <a:t> is derived as follows.</a:t>
            </a:r>
            <a:endParaRPr lang="ko-KR" altLang="ko-KR" sz="1800" b="0" dirty="0" smtClean="0"/>
          </a:p>
          <a:p>
            <a:pPr>
              <a:buNone/>
            </a:pPr>
            <a:r>
              <a:rPr lang="en-US" altLang="ko-KR" sz="1800" dirty="0" smtClean="0"/>
              <a:t>	</a:t>
            </a:r>
            <a:r>
              <a:rPr lang="en-US" altLang="ko-KR" sz="1800" dirty="0" err="1" smtClean="0"/>
              <a:t>NumRemCand</a:t>
            </a:r>
            <a:r>
              <a:rPr lang="en-US" altLang="ko-KR" sz="1800" dirty="0" smtClean="0"/>
              <a:t> = </a:t>
            </a:r>
            <a:r>
              <a:rPr lang="en-US" altLang="ko-KR" sz="1800" dirty="0" err="1" smtClean="0"/>
              <a:t>intraPredModeNum</a:t>
            </a:r>
            <a:r>
              <a:rPr lang="en-US" altLang="ko-KR" sz="1800" dirty="0" smtClean="0"/>
              <a:t> - </a:t>
            </a:r>
            <a:r>
              <a:rPr lang="en-US" altLang="ko-KR" sz="1800" dirty="0" err="1" smtClean="0"/>
              <a:t>NumMPMCand</a:t>
            </a:r>
            <a:endParaRPr lang="en-US" altLang="ko-KR" sz="1600" dirty="0" smtClean="0">
              <a:ea typeface="Tahoma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Annex. Proposed WD changes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Annex. Proposed WD changes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908650"/>
            <a:ext cx="8286750" cy="5400750"/>
          </a:xfrm>
          <a:ln>
            <a:noFill/>
          </a:ln>
        </p:spPr>
        <p:txBody>
          <a:bodyPr/>
          <a:lstStyle/>
          <a:p>
            <a:r>
              <a:rPr lang="en-US" altLang="ko-KR" dirty="0" smtClean="0"/>
              <a:t>Semantic</a:t>
            </a:r>
          </a:p>
          <a:p>
            <a:pPr>
              <a:buNone/>
            </a:pPr>
            <a:r>
              <a:rPr lang="en-US" altLang="ko-KR" sz="1800" b="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altLang="ko-KR" sz="1800" dirty="0" err="1" smtClean="0">
                <a:latin typeface="Times New Roman" pitchFamily="18" charset="0"/>
                <a:cs typeface="Times New Roman" pitchFamily="18" charset="0"/>
              </a:rPr>
              <a:t>prev_intra_luma_pred_flag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[ x0 ][ y0 ], </a:t>
            </a:r>
            <a:r>
              <a:rPr lang="en-GB" altLang="ko-KR" sz="1800" dirty="0" err="1" smtClean="0">
                <a:latin typeface="Times New Roman" pitchFamily="18" charset="0"/>
                <a:cs typeface="Times New Roman" pitchFamily="18" charset="0"/>
              </a:rPr>
              <a:t>mpm_idx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[ x0 ][ y0 ] and </a:t>
            </a:r>
            <a:r>
              <a:rPr lang="en-GB" altLang="ko-KR" sz="1800" dirty="0" err="1" smtClean="0">
                <a:latin typeface="Times New Roman" pitchFamily="18" charset="0"/>
                <a:cs typeface="Times New Roman" pitchFamily="18" charset="0"/>
              </a:rPr>
              <a:t>rem_intra_luma_pred_mode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[ x0 ][ y0 ] specify the intra prediction mode for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luma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 samples. The array indices x0, y0 specify the location ( x0, y0 ) of the top-left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luma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 sample of the considered prediction block relative to the top-left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luma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 sample of the picture. When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prev_intra_luma_pred_flag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[ x0 ][ y0 ] is equal to 1, the intra prediction mode is inferred from a neighbouring intra-predicted prediction unit according to </a:t>
            </a:r>
            <a:r>
              <a:rPr lang="en-GB" altLang="ko-KR" sz="1800" b="0" dirty="0" err="1" smtClean="0">
                <a:latin typeface="Times New Roman" pitchFamily="18" charset="0"/>
                <a:cs typeface="Times New Roman" pitchFamily="18" charset="0"/>
              </a:rPr>
              <a:t>subclause</a:t>
            </a:r>
            <a:r>
              <a:rPr lang="en-GB" altLang="ko-KR" sz="1800" b="0" dirty="0" smtClean="0">
                <a:latin typeface="Times New Roman" pitchFamily="18" charset="0"/>
                <a:cs typeface="Times New Roman" pitchFamily="18" charset="0"/>
              </a:rPr>
              <a:t> 8.3.1. </a:t>
            </a:r>
            <a:r>
              <a:rPr lang="en-GB" altLang="ko-KR" sz="1800" b="0" dirty="0" smtClean="0">
                <a:highlight>
                  <a:srgbClr val="FFFF00"/>
                </a:highlight>
                <a:latin typeface="Times New Roman" pitchFamily="18" charset="0"/>
                <a:ea typeface="바탕"/>
                <a:cs typeface="Times New Roman" pitchFamily="18" charset="0"/>
              </a:rPr>
              <a:t>When </a:t>
            </a:r>
            <a:r>
              <a:rPr lang="en-GB" altLang="ko-KR" sz="1800" b="0" dirty="0" err="1" smtClean="0">
                <a:highlight>
                  <a:srgbClr val="FFFF00"/>
                </a:highlight>
                <a:latin typeface="Times New Roman" pitchFamily="18" charset="0"/>
                <a:ea typeface="바탕"/>
                <a:cs typeface="Times New Roman" pitchFamily="18" charset="0"/>
              </a:rPr>
              <a:t>rem_intra_luma_pred_mode</a:t>
            </a:r>
            <a:r>
              <a:rPr lang="en-GB" altLang="ko-KR" sz="1800" b="0" dirty="0" smtClean="0">
                <a:highlight>
                  <a:srgbClr val="FFFF00"/>
                </a:highlight>
                <a:latin typeface="Times New Roman" pitchFamily="18" charset="0"/>
                <a:ea typeface="맑은 고딕"/>
                <a:cs typeface="Times New Roman" pitchFamily="18" charset="0"/>
              </a:rPr>
              <a:t>[ x0 ][ y0 ] is not present, it is inferred to be equal to 0.</a:t>
            </a:r>
            <a:endParaRPr lang="en-US" altLang="ko-KR" sz="1800" b="0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>
          <a:xfrm>
            <a:off x="285750" y="0"/>
            <a:ext cx="8572500" cy="500063"/>
          </a:xfrm>
        </p:spPr>
        <p:txBody>
          <a:bodyPr/>
          <a:lstStyle/>
          <a:p>
            <a:r>
              <a:rPr lang="en-US" altLang="ko-KR" b="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Annex. Derivation from remaining mode to intra mode</a:t>
            </a:r>
            <a:endParaRPr lang="ko-KR" altLang="en-US" b="0" dirty="0" smtClean="0">
              <a:solidFill>
                <a:schemeClr val="tx1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>
          <a:xfrm>
            <a:off x="571500" y="4005080"/>
            <a:ext cx="8286750" cy="2736380"/>
          </a:xfrm>
          <a:ln>
            <a:noFill/>
          </a:ln>
        </p:spPr>
        <p:txBody>
          <a:bodyPr/>
          <a:lstStyle/>
          <a:p>
            <a:pPr lvl="0">
              <a:defRPr/>
            </a:pPr>
            <a:r>
              <a:rPr lang="en-US" altLang="ko-KR" sz="1800" dirty="0" smtClean="0"/>
              <a:t>example</a:t>
            </a:r>
            <a:endParaRPr lang="en-US" altLang="ko-KR" sz="1800" b="0" dirty="0" smtClean="0">
              <a:ea typeface="Tahoma" pitchFamily="34" charset="0"/>
            </a:endParaRPr>
          </a:p>
          <a:p>
            <a:pPr lvl="1">
              <a:buNone/>
              <a:defRPr/>
            </a:pPr>
            <a:r>
              <a:rPr lang="en-US" altLang="ko-KR" sz="1600" dirty="0" smtClean="0"/>
              <a:t>Intra prediction mode = 1(HOR)</a:t>
            </a:r>
            <a:endParaRPr lang="en-US" altLang="ko-KR" sz="1600" dirty="0" smtClean="0">
              <a:ea typeface="Tahoma" pitchFamily="34" charset="0"/>
            </a:endParaRPr>
          </a:p>
          <a:p>
            <a:pPr lvl="1">
              <a:buNone/>
            </a:pPr>
            <a:r>
              <a:rPr lang="en-US" altLang="ko-KR" sz="1600" dirty="0" smtClean="0"/>
              <a:t>MPM candidates = 0(VER), 2(DC)</a:t>
            </a:r>
          </a:p>
          <a:p>
            <a:pPr lvl="1">
              <a:buFontTx/>
              <a:buChar char="-"/>
            </a:pPr>
            <a:endParaRPr lang="en-US" altLang="ko-KR" sz="1600" dirty="0" smtClean="0"/>
          </a:p>
          <a:p>
            <a:pPr lvl="1">
              <a:buFontTx/>
              <a:buChar char="-"/>
            </a:pPr>
            <a:r>
              <a:rPr lang="en-US" altLang="ko-KR" sz="1600" dirty="0" smtClean="0"/>
              <a:t>First, </a:t>
            </a:r>
            <a:r>
              <a:rPr lang="en-GB" altLang="ko-KR" sz="1600" dirty="0" err="1" smtClean="0"/>
              <a:t>IntraPredMode</a:t>
            </a:r>
            <a:r>
              <a:rPr lang="en-GB" altLang="ko-KR" sz="1600" dirty="0" smtClean="0"/>
              <a:t> is inferred to 0 from </a:t>
            </a:r>
            <a:r>
              <a:rPr lang="en-GB" altLang="ko-KR" sz="1600" b="1" dirty="0" err="1" smtClean="0"/>
              <a:t>rem_intra_pred_mode</a:t>
            </a:r>
            <a:endParaRPr lang="en-GB" altLang="ko-KR" sz="1600" b="1" dirty="0" smtClean="0"/>
          </a:p>
          <a:p>
            <a:pPr lvl="1">
              <a:buFontTx/>
              <a:buChar char="-"/>
            </a:pPr>
            <a:r>
              <a:rPr lang="en-GB" altLang="ko-KR" sz="1600" dirty="0" smtClean="0"/>
              <a:t>In the first, loop </a:t>
            </a:r>
            <a:r>
              <a:rPr lang="en-GB" altLang="ko-KR" sz="1600" dirty="0" err="1" smtClean="0"/>
              <a:t>IntraPredMode</a:t>
            </a:r>
            <a:r>
              <a:rPr lang="en-GB" altLang="ko-KR" sz="1600" dirty="0" smtClean="0"/>
              <a:t> (0) &gt;= 1st MPM candidate (0)</a:t>
            </a:r>
          </a:p>
          <a:p>
            <a:pPr lvl="1">
              <a:buNone/>
            </a:pPr>
            <a:r>
              <a:rPr lang="en-GB" altLang="ko-KR" sz="1600" dirty="0" smtClean="0">
                <a:sym typeface="Wingdings" pitchFamily="2" charset="2"/>
              </a:rPr>
              <a:t>	 </a:t>
            </a:r>
            <a:r>
              <a:rPr lang="en-GB" altLang="ko-KR" sz="1600" dirty="0" err="1" smtClean="0"/>
              <a:t>IntraPredMode</a:t>
            </a:r>
            <a:r>
              <a:rPr lang="en-GB" altLang="ko-KR" sz="1600" dirty="0" smtClean="0"/>
              <a:t>++;</a:t>
            </a:r>
          </a:p>
          <a:p>
            <a:pPr lvl="1">
              <a:buFontTx/>
              <a:buChar char="-"/>
            </a:pPr>
            <a:r>
              <a:rPr lang="en-GB" altLang="ko-KR" sz="1600" dirty="0" smtClean="0"/>
              <a:t>In the second loop </a:t>
            </a:r>
            <a:r>
              <a:rPr lang="en-GB" altLang="ko-KR" sz="1600" dirty="0" err="1" smtClean="0"/>
              <a:t>IntraPredMode</a:t>
            </a:r>
            <a:r>
              <a:rPr lang="en-GB" altLang="ko-KR" sz="1600" dirty="0" smtClean="0"/>
              <a:t> (1) &gt;= 2nd MPM candidate (2)</a:t>
            </a:r>
          </a:p>
          <a:p>
            <a:pPr lvl="1">
              <a:buNone/>
            </a:pPr>
            <a:r>
              <a:rPr lang="en-US" altLang="ko-KR" sz="1600" dirty="0" smtClean="0">
                <a:sym typeface="Wingdings" pitchFamily="2" charset="2"/>
              </a:rPr>
              <a:t>      Final </a:t>
            </a:r>
            <a:r>
              <a:rPr lang="en-GB" altLang="ko-KR" sz="1600" dirty="0" err="1" smtClean="0"/>
              <a:t>IntraPredMode</a:t>
            </a:r>
            <a:r>
              <a:rPr lang="en-GB" altLang="ko-KR" sz="1600" dirty="0" smtClean="0"/>
              <a:t> = 1</a:t>
            </a:r>
            <a:endParaRPr lang="en-US" altLang="ko-KR" sz="1600" dirty="0" smtClean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2409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    </a:t>
            </a:r>
            <a:endParaRPr kumimoji="1" lang="en-US" altLang="ko-K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500" y="1329674"/>
            <a:ext cx="7856980" cy="10801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pPr lvl="0" hangingPunct="0"/>
            <a:r>
              <a:rPr lang="en-GB" altLang="ko-KR" b="0" dirty="0" smtClean="0"/>
              <a:t>        </a:t>
            </a:r>
            <a:r>
              <a:rPr lang="en-GB" altLang="ko-KR" b="0" dirty="0" err="1" smtClean="0"/>
              <a:t>IntraPredMode</a:t>
            </a:r>
            <a:r>
              <a:rPr lang="en-GB" altLang="ko-KR" b="0" dirty="0" smtClean="0"/>
              <a:t>[ </a:t>
            </a:r>
            <a:r>
              <a:rPr lang="en-GB" altLang="ko-KR" b="0" dirty="0" err="1" smtClean="0"/>
              <a:t>xB</a:t>
            </a:r>
            <a:r>
              <a:rPr lang="en-GB" altLang="ko-KR" b="0" dirty="0" smtClean="0"/>
              <a:t> ][ </a:t>
            </a:r>
            <a:r>
              <a:rPr lang="en-GB" altLang="ko-KR" b="0" dirty="0" err="1" smtClean="0"/>
              <a:t>yB</a:t>
            </a:r>
            <a:r>
              <a:rPr lang="en-GB" altLang="ko-KR" b="0" dirty="0" smtClean="0"/>
              <a:t> ] = </a:t>
            </a:r>
            <a:r>
              <a:rPr lang="en-GB" altLang="ko-KR" b="0" dirty="0" err="1" smtClean="0"/>
              <a:t>rem_intra_pred_mode</a:t>
            </a:r>
            <a:endParaRPr lang="en-GB" altLang="ko-KR" b="0" dirty="0" smtClean="0"/>
          </a:p>
          <a:p>
            <a:pPr lvl="0" hangingPunct="0"/>
            <a:r>
              <a:rPr lang="en-GB" altLang="ko-KR" b="0" dirty="0" smtClean="0"/>
              <a:t>        for (</a:t>
            </a:r>
            <a:r>
              <a:rPr lang="en-GB" altLang="ko-KR" b="0" dirty="0" err="1" smtClean="0"/>
              <a:t>cIdx</a:t>
            </a:r>
            <a:r>
              <a:rPr lang="en-GB" altLang="ko-KR" b="0" dirty="0" smtClean="0"/>
              <a:t> = 0; </a:t>
            </a:r>
            <a:r>
              <a:rPr lang="en-GB" altLang="ko-KR" b="0" dirty="0" err="1" smtClean="0"/>
              <a:t>cIdx</a:t>
            </a:r>
            <a:r>
              <a:rPr lang="en-GB" altLang="ko-KR" b="0" dirty="0" smtClean="0"/>
              <a:t> &lt; </a:t>
            </a:r>
            <a:r>
              <a:rPr lang="en-GB" altLang="ko-KR" b="0" dirty="0" err="1" smtClean="0"/>
              <a:t>NumMPMCand</a:t>
            </a:r>
            <a:r>
              <a:rPr lang="en-GB" altLang="ko-KR" b="0" dirty="0" smtClean="0"/>
              <a:t>; </a:t>
            </a:r>
            <a:r>
              <a:rPr lang="en-GB" altLang="ko-KR" b="0" dirty="0" err="1" smtClean="0"/>
              <a:t>cIdx</a:t>
            </a:r>
            <a:r>
              <a:rPr lang="en-GB" altLang="ko-KR" b="0" dirty="0" smtClean="0"/>
              <a:t>++)</a:t>
            </a:r>
            <a:endParaRPr lang="ko-KR" altLang="ko-KR" b="0" dirty="0" smtClean="0"/>
          </a:p>
          <a:p>
            <a:r>
              <a:rPr lang="en-GB" altLang="ko-KR" b="0" dirty="0" smtClean="0"/>
              <a:t>              if (</a:t>
            </a:r>
            <a:r>
              <a:rPr lang="en-GB" altLang="ko-KR" b="0" dirty="0" err="1" smtClean="0"/>
              <a:t>IntraPredMode</a:t>
            </a:r>
            <a:r>
              <a:rPr lang="en-GB" altLang="ko-KR" b="0" dirty="0" smtClean="0"/>
              <a:t>[ </a:t>
            </a:r>
            <a:r>
              <a:rPr lang="en-GB" altLang="ko-KR" b="0" dirty="0" err="1" smtClean="0"/>
              <a:t>xB</a:t>
            </a:r>
            <a:r>
              <a:rPr lang="en-GB" altLang="ko-KR" b="0" dirty="0" smtClean="0"/>
              <a:t> ][ </a:t>
            </a:r>
            <a:r>
              <a:rPr lang="en-GB" altLang="ko-KR" b="0" dirty="0" err="1" smtClean="0"/>
              <a:t>yB</a:t>
            </a:r>
            <a:r>
              <a:rPr lang="en-GB" altLang="ko-KR" b="0" dirty="0" smtClean="0"/>
              <a:t> ]&gt;= </a:t>
            </a:r>
            <a:r>
              <a:rPr lang="en-GB" altLang="ko-KR" b="0" dirty="0" err="1" smtClean="0"/>
              <a:t>candModeList</a:t>
            </a:r>
            <a:r>
              <a:rPr lang="en-GB" altLang="ko-KR" b="0" dirty="0" smtClean="0"/>
              <a:t>[</a:t>
            </a:r>
            <a:r>
              <a:rPr lang="en-GB" altLang="ko-KR" b="0" dirty="0" err="1" smtClean="0"/>
              <a:t>cIdx</a:t>
            </a:r>
            <a:r>
              <a:rPr lang="en-GB" altLang="ko-KR" b="0" dirty="0" smtClean="0"/>
              <a:t>]) </a:t>
            </a:r>
            <a:r>
              <a:rPr lang="en-GB" altLang="ko-KR" b="0" dirty="0" err="1" smtClean="0"/>
              <a:t>IntraPredMode</a:t>
            </a:r>
            <a:r>
              <a:rPr lang="en-GB" altLang="ko-KR" b="0" dirty="0" smtClean="0"/>
              <a:t>[ </a:t>
            </a:r>
            <a:r>
              <a:rPr lang="en-GB" altLang="ko-KR" b="0" dirty="0" err="1" smtClean="0"/>
              <a:t>xB</a:t>
            </a:r>
            <a:r>
              <a:rPr lang="en-GB" altLang="ko-KR" b="0" dirty="0" smtClean="0"/>
              <a:t> ][ </a:t>
            </a:r>
            <a:r>
              <a:rPr lang="en-GB" altLang="ko-KR" b="0" dirty="0" err="1" smtClean="0"/>
              <a:t>yB</a:t>
            </a:r>
            <a:r>
              <a:rPr lang="en-GB" altLang="ko-KR" b="0" dirty="0" smtClean="0"/>
              <a:t> ]++</a:t>
            </a:r>
            <a:endParaRPr lang="ko-KR" altLang="en-US" b="0" dirty="0"/>
          </a:p>
        </p:txBody>
      </p:sp>
      <p:sp>
        <p:nvSpPr>
          <p:cNvPr id="12" name="내용 개체 틀 2"/>
          <p:cNvSpPr txBox="1">
            <a:spLocks/>
          </p:cNvSpPr>
          <p:nvPr/>
        </p:nvSpPr>
        <p:spPr bwMode="auto">
          <a:xfrm>
            <a:off x="571500" y="886580"/>
            <a:ext cx="8286750" cy="371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eaLnBrk="0" hangingPunct="0">
              <a:lnSpc>
                <a:spcPct val="100000"/>
              </a:lnSpc>
              <a:spcBef>
                <a:spcPct val="20000"/>
              </a:spcBef>
              <a:buFontTx/>
              <a:buChar char="•"/>
              <a:defRPr/>
            </a:pPr>
            <a:r>
              <a:rPr lang="en-GB" altLang="ko-KR" sz="1800" dirty="0" err="1" smtClean="0"/>
              <a:t>IntraPredMode</a:t>
            </a:r>
            <a:r>
              <a:rPr lang="en-GB" altLang="ko-KR" sz="1800" b="0" dirty="0" smtClean="0"/>
              <a:t> derivation process</a:t>
            </a:r>
            <a:endParaRPr kumimoji="1" lang="en-US" altLang="ko-K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" y="2492870"/>
            <a:ext cx="7856980" cy="13072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b">
            <a:noAutofit/>
          </a:bodyPr>
          <a:lstStyle/>
          <a:p>
            <a:pPr lvl="0" hangingPunct="0"/>
            <a:r>
              <a:rPr lang="en-GB" altLang="ko-KR" sz="2000" b="0" dirty="0" smtClean="0"/>
              <a:t>      Intra mode		0   1   2   3   4   5   6   7   8   9 …</a:t>
            </a:r>
          </a:p>
          <a:p>
            <a:pPr lvl="0" hangingPunct="0"/>
            <a:r>
              <a:rPr lang="en-GB" altLang="ko-KR" sz="2000" b="0" dirty="0" smtClean="0"/>
              <a:t>      Remaining mode	0   1   </a:t>
            </a:r>
            <a:r>
              <a:rPr lang="en-GB" altLang="ko-KR" sz="2000" b="0" dirty="0" smtClean="0">
                <a:solidFill>
                  <a:schemeClr val="bg1"/>
                </a:solidFill>
              </a:rPr>
              <a:t>2</a:t>
            </a:r>
            <a:r>
              <a:rPr lang="en-GB" altLang="ko-KR" sz="2000" b="0" dirty="0" smtClean="0"/>
              <a:t>   2   3   4   </a:t>
            </a:r>
            <a:r>
              <a:rPr lang="en-GB" altLang="ko-KR" sz="2000" b="0" dirty="0" smtClean="0">
                <a:solidFill>
                  <a:schemeClr val="bg1"/>
                </a:solidFill>
              </a:rPr>
              <a:t>6</a:t>
            </a:r>
            <a:r>
              <a:rPr lang="en-GB" altLang="ko-KR" sz="2000" b="0" dirty="0" smtClean="0"/>
              <a:t>   5   6   7 …</a:t>
            </a:r>
          </a:p>
        </p:txBody>
      </p:sp>
      <p:sp>
        <p:nvSpPr>
          <p:cNvPr id="14" name="제목 1"/>
          <p:cNvSpPr txBox="1">
            <a:spLocks/>
          </p:cNvSpPr>
          <p:nvPr/>
        </p:nvSpPr>
        <p:spPr bwMode="auto">
          <a:xfrm>
            <a:off x="3366675" y="2492871"/>
            <a:ext cx="1605486" cy="21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1st MPM </a:t>
            </a:r>
            <a:r>
              <a:rPr kumimoji="1" lang="en-US" altLang="ko-K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Cand</a:t>
            </a:r>
            <a:endParaRPr kumimoji="1" lang="ko-KR" alt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HY헤드라인M" pitchFamily="18" charset="-127"/>
              <a:cs typeface="Tahoma" pitchFamily="34" charset="0"/>
            </a:endParaRPr>
          </a:p>
        </p:txBody>
      </p:sp>
      <p:sp>
        <p:nvSpPr>
          <p:cNvPr id="15" name="제목 1"/>
          <p:cNvSpPr txBox="1">
            <a:spLocks/>
          </p:cNvSpPr>
          <p:nvPr/>
        </p:nvSpPr>
        <p:spPr bwMode="auto">
          <a:xfrm>
            <a:off x="4766764" y="2492871"/>
            <a:ext cx="1605486" cy="216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1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2n</a:t>
            </a:r>
            <a:r>
              <a:rPr kumimoji="1" lang="en-US" altLang="ko-KR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r>
              <a:rPr kumimoji="1" lang="en-US" altLang="ko-K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 MPM </a:t>
            </a:r>
            <a:r>
              <a:rPr kumimoji="1" lang="en-US" altLang="ko-KR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ahoma" pitchFamily="34" charset="0"/>
                <a:ea typeface="Tahoma" pitchFamily="34" charset="0"/>
                <a:cs typeface="Tahoma" pitchFamily="34" charset="0"/>
              </a:rPr>
              <a:t>Cand</a:t>
            </a:r>
            <a:endParaRPr kumimoji="1" lang="ko-KR" alt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ahoma" pitchFamily="34" charset="0"/>
              <a:ea typeface="HY헤드라인M" pitchFamily="18" charset="-127"/>
              <a:cs typeface="Tahoma" pitchFamily="34" charset="0"/>
            </a:endParaRPr>
          </a:p>
        </p:txBody>
      </p:sp>
      <p:cxnSp>
        <p:nvCxnSpPr>
          <p:cNvPr id="17" name="직선 화살표 연결선 16"/>
          <p:cNvCxnSpPr/>
          <p:nvPr/>
        </p:nvCxnSpPr>
        <p:spPr bwMode="auto">
          <a:xfrm rot="5400000">
            <a:off x="5416044" y="2832052"/>
            <a:ext cx="287248" cy="158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직선 화살표 연결선 18"/>
          <p:cNvCxnSpPr/>
          <p:nvPr/>
        </p:nvCxnSpPr>
        <p:spPr bwMode="auto">
          <a:xfrm rot="5400000">
            <a:off x="4018376" y="2832052"/>
            <a:ext cx="287248" cy="158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34785</TotalTime>
  <Words>434</Words>
  <Application>Microsoft Office PowerPoint</Application>
  <PresentationFormat>화면 슬라이드 쇼(4:3)</PresentationFormat>
  <Paragraphs>222</Paragraphs>
  <Slides>9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0" baseType="lpstr">
      <vt:lpstr>기본 디자인</vt:lpstr>
      <vt:lpstr>Remaining Mode Redundancy Removal</vt:lpstr>
      <vt:lpstr>Introduction</vt:lpstr>
      <vt:lpstr>Introduction</vt:lpstr>
      <vt:lpstr>Proposed method</vt:lpstr>
      <vt:lpstr>Experimental Results</vt:lpstr>
      <vt:lpstr>Conclusion</vt:lpstr>
      <vt:lpstr>Annex. Proposed WD changes</vt:lpstr>
      <vt:lpstr>Annex. Proposed WD changes</vt:lpstr>
      <vt:lpstr>Annex. Derivation from remaining mode to intra mode</vt:lpstr>
    </vt:vector>
  </TitlesOfParts>
  <Company>LGH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JCTVC-DXXX</dc:title>
  <dc:subject>Enhanced prediction mode signaling</dc:subject>
  <dc:creator>Jaehyun Lim</dc:creator>
  <cp:keywords>prediction mode</cp:keywords>
  <cp:lastModifiedBy>Jaehyun Lim</cp:lastModifiedBy>
  <cp:revision>1160</cp:revision>
  <dcterms:created xsi:type="dcterms:W3CDTF">2006-01-27T00:33:27Z</dcterms:created>
  <dcterms:modified xsi:type="dcterms:W3CDTF">2011-07-15T16:33:28Z</dcterms:modified>
</cp:coreProperties>
</file>