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9"/>
  </p:notesMasterIdLst>
  <p:sldIdLst>
    <p:sldId id="256" r:id="rId2"/>
    <p:sldId id="262" r:id="rId3"/>
    <p:sldId id="263" r:id="rId4"/>
    <p:sldId id="267" r:id="rId5"/>
    <p:sldId id="266" r:id="rId6"/>
    <p:sldId id="264" r:id="rId7"/>
    <p:sldId id="265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899" autoAdjust="0"/>
  </p:normalViewPr>
  <p:slideViewPr>
    <p:cSldViewPr>
      <p:cViewPr varScale="1">
        <p:scale>
          <a:sx n="57" d="100"/>
          <a:sy n="57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61AC9-3269-4BB4-B09E-2D2CCFB14A5D}" type="datetimeFigureOut">
              <a:rPr lang="ko-KR" altLang="en-US" smtClean="0"/>
              <a:pPr/>
              <a:t>2011-07-18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77323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Redundancy removal of residual information for CAVLC in merge 2Nx2N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678726"/>
            <a:ext cx="6400800" cy="61437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JCTVC-F107</a:t>
            </a: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2000232" y="4603509"/>
            <a:ext cx="6400800" cy="12017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Joonyoung Park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Byeongmoon Jeon</a:t>
            </a:r>
          </a:p>
        </p:txBody>
      </p:sp>
      <p:pic>
        <p:nvPicPr>
          <p:cNvPr id="14337" name="Picture 1" descr="D:\My Doc\바탕화면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589240"/>
            <a:ext cx="2571768" cy="704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Introduction</a:t>
            </a:r>
            <a:endParaRPr lang="ko-KR" altLang="en-US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Merge skip has been adopted.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Skip mode and 2Nx2N_MRG mode share the motion representation method.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only difference between two modes is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whether the residual information is transmitted or not.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For redundancy removal, 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CABAC  : </a:t>
            </a:r>
            <a:r>
              <a:rPr lang="en-US" altLang="ko-KR" sz="1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no_residual_data_flag</a:t>
            </a:r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is inferred as 0 in 2Nx2N_MRG mode (in S/W, not in W/D</a:t>
            </a:r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Wingdings" pitchFamily="2" charset="2"/>
              </a:rPr>
              <a:t> </a:t>
            </a:r>
            <a:r>
              <a:rPr lang="en-US" altLang="ko-KR" sz="1800" dirty="0" smtClean="0">
                <a:solidFill>
                  <a:srgbClr val="FF00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  <a:sym typeface="Wingdings" pitchFamily="2" charset="2"/>
              </a:rPr>
              <a:t>mismatch between them</a:t>
            </a:r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)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CAVLC  : </a:t>
            </a:r>
            <a:r>
              <a:rPr lang="en-US" altLang="ko-KR" sz="1800" dirty="0" smtClean="0">
                <a:solidFill>
                  <a:srgbClr val="FF00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no consideration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 to</a:t>
            </a:r>
          </a:p>
          <a:p>
            <a:pPr lvl="1"/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Resolve the mismatch between s/w and w/d</a:t>
            </a:r>
          </a:p>
          <a:p>
            <a:pPr lvl="1"/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remove redundancy in CAVLC as in CABAC</a:t>
            </a:r>
          </a:p>
          <a:p>
            <a:pPr lvl="1">
              <a:buNone/>
            </a:pPr>
            <a:r>
              <a:rPr lang="en-US" altLang="ko-KR" sz="1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by forcing 2Nx2N_MRG to have always residual information.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CAVLC, no syntax such as ‘</a:t>
            </a:r>
            <a:r>
              <a:rPr lang="en-US" altLang="ko-KR" sz="2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no_residual_data_flag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’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Syntax ‘</a:t>
            </a:r>
            <a:r>
              <a:rPr lang="en-US" altLang="ko-KR" sz="2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cbp_and_split_transform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’</a:t>
            </a:r>
          </a:p>
          <a:p>
            <a:pPr lvl="1"/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Jointly code </a:t>
            </a:r>
            <a:r>
              <a:rPr lang="en-US" altLang="ko-KR" sz="16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split_transform_flag</a:t>
            </a: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and coded block flags (CBFs) for YUV components</a:t>
            </a:r>
          </a:p>
          <a:p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 to</a:t>
            </a:r>
          </a:p>
          <a:p>
            <a:pPr lvl="1"/>
            <a:r>
              <a:rPr lang="en-US" altLang="ko-KR" sz="1600" dirty="0" smtClean="0">
                <a:solidFill>
                  <a:srgbClr val="FF0000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temporally disable all-CBF-zero case</a:t>
            </a: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,</a:t>
            </a:r>
          </a:p>
          <a:p>
            <a:pPr lvl="1">
              <a:buNone/>
            </a:pP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	when CU is coded with 2Nx2N_MRG and </a:t>
            </a:r>
            <a:r>
              <a:rPr lang="en-US" altLang="ko-KR" sz="16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trafoDepth</a:t>
            </a: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is zero.</a:t>
            </a:r>
            <a:endParaRPr lang="ko-KR" altLang="en-US" sz="16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475656" y="1124744"/>
            <a:ext cx="6011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&lt;An example of </a:t>
            </a:r>
            <a:r>
              <a:rPr lang="en-US" altLang="ko-KR" dirty="0" err="1" smtClean="0"/>
              <a:t>cbp_and_split_transform</a:t>
            </a:r>
            <a:r>
              <a:rPr lang="en-US" altLang="ko-KR" dirty="0" smtClean="0"/>
              <a:t> ranking table </a:t>
            </a:r>
          </a:p>
          <a:p>
            <a:pPr algn="ctr"/>
            <a:r>
              <a:rPr lang="en-US" altLang="ko-KR" dirty="0" smtClean="0"/>
              <a:t>when flag pattern is 15&gt;</a:t>
            </a:r>
            <a:endParaRPr lang="ko-KR" altLang="en-US" dirty="0"/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1907704" y="1951672"/>
          <a:ext cx="5270500" cy="2400300"/>
        </p:xfrm>
        <a:graphic>
          <a:graphicData uri="http://schemas.openxmlformats.org/drawingml/2006/table">
            <a:tbl>
              <a:tblPr/>
              <a:tblGrid>
                <a:gridCol w="1054100"/>
                <a:gridCol w="1054100"/>
                <a:gridCol w="1054100"/>
                <a:gridCol w="1054100"/>
                <a:gridCol w="1054100"/>
              </a:tblGrid>
              <a:tr h="485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Luma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CbCr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Split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Rank 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Modified 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rank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/>
                      <a:r>
                        <a:rPr lang="en-US" altLang="ko-KR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 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 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5" name="위로 구부러진 화살표 24"/>
          <p:cNvSpPr/>
          <p:nvPr/>
        </p:nvSpPr>
        <p:spPr>
          <a:xfrm>
            <a:off x="5796136" y="4525957"/>
            <a:ext cx="792088" cy="360040"/>
          </a:xfrm>
          <a:prstGeom prst="curved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8024" y="4923165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Rank is temporally modified only when CU is coded with 2Nx2N_MRG and </a:t>
            </a:r>
            <a:r>
              <a:rPr lang="en-US" altLang="ko-KR" sz="1400" dirty="0" err="1" smtClean="0"/>
              <a:t>trafoDepth</a:t>
            </a:r>
            <a:r>
              <a:rPr lang="en-US" altLang="ko-KR" sz="1400" dirty="0" smtClean="0"/>
              <a:t> is zero</a:t>
            </a:r>
            <a:endParaRPr lang="ko-KR" altLang="en-US" sz="1400" dirty="0"/>
          </a:p>
        </p:txBody>
      </p:sp>
      <p:sp>
        <p:nvSpPr>
          <p:cNvPr id="29" name="L 도형 28"/>
          <p:cNvSpPr/>
          <p:nvPr/>
        </p:nvSpPr>
        <p:spPr>
          <a:xfrm rot="5400000" flipH="1" flipV="1">
            <a:off x="4067944" y="2564904"/>
            <a:ext cx="4032448" cy="2592288"/>
          </a:xfrm>
          <a:prstGeom prst="corner">
            <a:avLst>
              <a:gd name="adj1" fmla="val 44802"/>
              <a:gd name="adj2" fmla="val 54624"/>
            </a:avLst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195736" y="2492896"/>
            <a:ext cx="1584176" cy="14401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0312" y="5589240"/>
            <a:ext cx="1676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Proposed part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3528" y="2420888"/>
            <a:ext cx="1196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All-CBF-zero</a:t>
            </a:r>
          </a:p>
        </p:txBody>
      </p:sp>
      <p:cxnSp>
        <p:nvCxnSpPr>
          <p:cNvPr id="35" name="직선 연결선 34"/>
          <p:cNvCxnSpPr>
            <a:stCxn id="31" idx="1"/>
            <a:endCxn id="33" idx="3"/>
          </p:cNvCxnSpPr>
          <p:nvPr/>
        </p:nvCxnSpPr>
        <p:spPr>
          <a:xfrm rot="10800000" flipV="1">
            <a:off x="1520330" y="2564903"/>
            <a:ext cx="675406" cy="9873"/>
          </a:xfrm>
          <a:prstGeom prst="lin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7" name="TextBox 36"/>
          <p:cNvSpPr txBox="1"/>
          <p:nvPr/>
        </p:nvSpPr>
        <p:spPr>
          <a:xfrm>
            <a:off x="1547664" y="6021288"/>
            <a:ext cx="7308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Instead of the original rank, the modified rank is transmitted, </a:t>
            </a:r>
          </a:p>
          <a:p>
            <a:r>
              <a:rPr lang="en-US" altLang="ko-KR" sz="1600" dirty="0" smtClean="0"/>
              <a:t>only when CU is coded with 2Nx2N_MRG and </a:t>
            </a:r>
            <a:r>
              <a:rPr lang="en-US" altLang="ko-KR" sz="1600" dirty="0" err="1" smtClean="0"/>
              <a:t>trafoDepth</a:t>
            </a:r>
            <a:r>
              <a:rPr lang="en-US" altLang="ko-KR" sz="1600" dirty="0" smtClean="0"/>
              <a:t> is zero</a:t>
            </a:r>
            <a:endParaRPr lang="ko-KR" altLang="en-US" sz="1600" dirty="0"/>
          </a:p>
        </p:txBody>
      </p:sp>
      <p:sp>
        <p:nvSpPr>
          <p:cNvPr id="15" name="직사각형 14"/>
          <p:cNvSpPr/>
          <p:nvPr/>
        </p:nvSpPr>
        <p:spPr>
          <a:xfrm>
            <a:off x="2195736" y="2708920"/>
            <a:ext cx="1584176" cy="14401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16" name="직선 연결선 15"/>
          <p:cNvCxnSpPr>
            <a:stCxn id="15" idx="1"/>
          </p:cNvCxnSpPr>
          <p:nvPr/>
        </p:nvCxnSpPr>
        <p:spPr>
          <a:xfrm rot="10800000">
            <a:off x="1547664" y="2708920"/>
            <a:ext cx="648072" cy="72008"/>
          </a:xfrm>
          <a:prstGeom prst="lin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67544" y="1052736"/>
            <a:ext cx="5753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/>
              <a:t>Decoder needs the inverse process of modification.</a:t>
            </a:r>
            <a:endParaRPr lang="ko-KR" altLang="en-US" dirty="0"/>
          </a:p>
        </p:txBody>
      </p:sp>
      <p:graphicFrame>
        <p:nvGraphicFramePr>
          <p:cNvPr id="60" name="표 59"/>
          <p:cNvGraphicFramePr>
            <a:graphicFrameLocks noGrp="1"/>
          </p:cNvGraphicFramePr>
          <p:nvPr/>
        </p:nvGraphicFramePr>
        <p:xfrm>
          <a:off x="4932040" y="1484784"/>
          <a:ext cx="3830340" cy="2400300"/>
        </p:xfrm>
        <a:graphic>
          <a:graphicData uri="http://schemas.openxmlformats.org/drawingml/2006/table">
            <a:tbl>
              <a:tblPr/>
              <a:tblGrid>
                <a:gridCol w="766068"/>
                <a:gridCol w="766068"/>
                <a:gridCol w="766068"/>
                <a:gridCol w="766068"/>
                <a:gridCol w="766068"/>
              </a:tblGrid>
              <a:tr h="485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Luma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CbCr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Split</a:t>
                      </a: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Rank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Modified 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rank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/>
                      <a:r>
                        <a:rPr lang="en-US" altLang="ko-KR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NA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1" name="위로 구부러진 화살표 60"/>
          <p:cNvSpPr/>
          <p:nvPr/>
        </p:nvSpPr>
        <p:spPr>
          <a:xfrm flipH="1">
            <a:off x="7740352" y="3933056"/>
            <a:ext cx="648072" cy="360040"/>
          </a:xfrm>
          <a:prstGeom prst="curvedUp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524328" y="4365104"/>
            <a:ext cx="1200970" cy="52322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altLang="ko-KR" sz="1400" dirty="0" smtClean="0"/>
              <a:t>Inverse</a:t>
            </a:r>
          </a:p>
          <a:p>
            <a:pPr algn="ctr"/>
            <a:r>
              <a:rPr lang="en-US" altLang="ko-KR" sz="1400" dirty="0" smtClean="0"/>
              <a:t>modification</a:t>
            </a:r>
            <a:endParaRPr lang="ko-KR" altLang="en-US" sz="1400" dirty="0"/>
          </a:p>
        </p:txBody>
      </p:sp>
      <p:sp>
        <p:nvSpPr>
          <p:cNvPr id="64" name="순서도: 처리 63"/>
          <p:cNvSpPr/>
          <p:nvPr/>
        </p:nvSpPr>
        <p:spPr>
          <a:xfrm>
            <a:off x="755576" y="1484784"/>
            <a:ext cx="2232248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Parse </a:t>
            </a:r>
            <a:r>
              <a:rPr lang="en-US" altLang="ko-KR" sz="1400" dirty="0" err="1" smtClean="0"/>
              <a:t>rank</a:t>
            </a:r>
            <a:r>
              <a:rPr lang="en-US" altLang="ko-KR" sz="1400" baseline="-25000" dirty="0" err="1" smtClean="0"/>
              <a:t>cur</a:t>
            </a:r>
            <a:r>
              <a:rPr lang="en-US" altLang="ko-KR" sz="1400" baseline="-25000" dirty="0" smtClean="0"/>
              <a:t> </a:t>
            </a:r>
            <a:r>
              <a:rPr lang="en-US" altLang="ko-KR" sz="1400" dirty="0" smtClean="0"/>
              <a:t>for </a:t>
            </a:r>
            <a:r>
              <a:rPr lang="en-US" altLang="ko-KR" sz="1400" dirty="0" err="1" smtClean="0"/>
              <a:t>cbp_and_split_transform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sp>
        <p:nvSpPr>
          <p:cNvPr id="66" name="순서도: 준비 65"/>
          <p:cNvSpPr/>
          <p:nvPr/>
        </p:nvSpPr>
        <p:spPr>
          <a:xfrm>
            <a:off x="580372" y="2276872"/>
            <a:ext cx="2592288" cy="1152128"/>
          </a:xfrm>
          <a:prstGeom prst="flowChartPrepa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CU is coded with 2Nx2N_MRG and </a:t>
            </a:r>
            <a:r>
              <a:rPr lang="en-US" altLang="ko-KR" sz="1400" dirty="0" err="1" smtClean="0"/>
              <a:t>trafoDepth</a:t>
            </a:r>
            <a:r>
              <a:rPr lang="en-US" altLang="ko-KR" sz="1400" dirty="0" smtClean="0"/>
              <a:t> is zero ?</a:t>
            </a:r>
            <a:endParaRPr lang="ko-KR" altLang="en-US" sz="1400" dirty="0"/>
          </a:p>
        </p:txBody>
      </p:sp>
      <p:sp>
        <p:nvSpPr>
          <p:cNvPr id="67" name="순서도: 처리 66"/>
          <p:cNvSpPr/>
          <p:nvPr/>
        </p:nvSpPr>
        <p:spPr>
          <a:xfrm>
            <a:off x="2843808" y="5912696"/>
            <a:ext cx="1800200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/>
              <a:t>Obtain syntax values from </a:t>
            </a:r>
            <a:r>
              <a:rPr lang="en-US" altLang="ko-KR" sz="1400" dirty="0" err="1" smtClean="0"/>
              <a:t>rank</a:t>
            </a:r>
            <a:r>
              <a:rPr lang="en-US" altLang="ko-KR" sz="1400" baseline="-25000" dirty="0" err="1" smtClean="0"/>
              <a:t>cur</a:t>
            </a:r>
            <a:endParaRPr lang="ko-KR" altLang="en-US" sz="1400" dirty="0"/>
          </a:p>
        </p:txBody>
      </p:sp>
      <p:sp>
        <p:nvSpPr>
          <p:cNvPr id="68" name="순서도: 준비 67"/>
          <p:cNvSpPr/>
          <p:nvPr/>
        </p:nvSpPr>
        <p:spPr>
          <a:xfrm>
            <a:off x="580372" y="3628696"/>
            <a:ext cx="2592288" cy="792088"/>
          </a:xfrm>
          <a:prstGeom prst="flowChartPreparatio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/>
              <a:t>rank</a:t>
            </a:r>
            <a:r>
              <a:rPr lang="en-US" altLang="ko-KR" sz="1400" baseline="-25000" dirty="0" err="1" smtClean="0"/>
              <a:t>cur</a:t>
            </a:r>
            <a:r>
              <a:rPr lang="en-US" altLang="ko-KR" sz="1400" dirty="0" smtClean="0"/>
              <a:t> </a:t>
            </a:r>
          </a:p>
          <a:p>
            <a:pPr algn="ctr"/>
            <a:r>
              <a:rPr lang="en-US" altLang="ko-KR" sz="1400" dirty="0" smtClean="0"/>
              <a:t>&gt;= </a:t>
            </a:r>
            <a:r>
              <a:rPr lang="en-US" altLang="ko-KR" sz="1400" dirty="0" err="1" smtClean="0"/>
              <a:t>rank</a:t>
            </a:r>
            <a:r>
              <a:rPr lang="en-US" altLang="ko-KR" sz="1400" baseline="-25000" dirty="0" err="1" smtClean="0"/>
              <a:t>all</a:t>
            </a:r>
            <a:r>
              <a:rPr lang="en-US" altLang="ko-KR" sz="1400" baseline="-25000" dirty="0" smtClean="0"/>
              <a:t>-</a:t>
            </a:r>
            <a:r>
              <a:rPr lang="en-US" altLang="ko-KR" sz="1400" baseline="-25000" dirty="0" err="1" smtClean="0"/>
              <a:t>cbf</a:t>
            </a:r>
            <a:r>
              <a:rPr lang="en-US" altLang="ko-KR" sz="1400" baseline="-25000" dirty="0" smtClean="0"/>
              <a:t>-zero</a:t>
            </a:r>
            <a:r>
              <a:rPr lang="en-US" altLang="ko-KR" sz="1400" dirty="0" smtClean="0"/>
              <a:t>?</a:t>
            </a:r>
            <a:endParaRPr lang="ko-KR" altLang="en-US" sz="1400" baseline="-25000" dirty="0"/>
          </a:p>
        </p:txBody>
      </p:sp>
      <p:sp>
        <p:nvSpPr>
          <p:cNvPr id="69" name="순서도: 처리 68"/>
          <p:cNvSpPr/>
          <p:nvPr/>
        </p:nvSpPr>
        <p:spPr>
          <a:xfrm>
            <a:off x="981232" y="4653136"/>
            <a:ext cx="1800200" cy="612648"/>
          </a:xfrm>
          <a:prstGeom prst="flowChart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/>
              <a:t>rank</a:t>
            </a:r>
            <a:r>
              <a:rPr lang="en-US" altLang="ko-KR" sz="1400" baseline="-25000" dirty="0" err="1" smtClean="0"/>
              <a:t>cur</a:t>
            </a:r>
            <a:r>
              <a:rPr lang="en-US" altLang="ko-KR" sz="1400" dirty="0" smtClean="0"/>
              <a:t> = </a:t>
            </a:r>
            <a:r>
              <a:rPr lang="en-US" altLang="ko-KR" sz="1400" dirty="0" err="1" smtClean="0"/>
              <a:t>rank</a:t>
            </a:r>
            <a:r>
              <a:rPr lang="en-US" altLang="ko-KR" sz="1400" baseline="-25000" dirty="0" err="1" smtClean="0"/>
              <a:t>cur</a:t>
            </a:r>
            <a:r>
              <a:rPr lang="en-US" altLang="ko-KR" sz="1400" dirty="0" smtClean="0"/>
              <a:t> + 1</a:t>
            </a:r>
            <a:endParaRPr lang="ko-KR" altLang="en-US" sz="1400" dirty="0"/>
          </a:p>
        </p:txBody>
      </p:sp>
      <p:cxnSp>
        <p:nvCxnSpPr>
          <p:cNvPr id="71" name="직선 화살표 연결선 70"/>
          <p:cNvCxnSpPr>
            <a:stCxn id="64" idx="2"/>
            <a:endCxn id="66" idx="0"/>
          </p:cNvCxnSpPr>
          <p:nvPr/>
        </p:nvCxnSpPr>
        <p:spPr>
          <a:xfrm rot="16200000" flipH="1">
            <a:off x="1784388" y="2184744"/>
            <a:ext cx="179440" cy="4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직선 화살표 연결선 71"/>
          <p:cNvCxnSpPr>
            <a:stCxn id="66" idx="2"/>
            <a:endCxn id="68" idx="0"/>
          </p:cNvCxnSpPr>
          <p:nvPr/>
        </p:nvCxnSpPr>
        <p:spPr>
          <a:xfrm rot="5400000">
            <a:off x="1776668" y="3528848"/>
            <a:ext cx="19969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직선 화살표 연결선 74"/>
          <p:cNvCxnSpPr>
            <a:stCxn id="68" idx="2"/>
            <a:endCxn id="69" idx="0"/>
          </p:cNvCxnSpPr>
          <p:nvPr/>
        </p:nvCxnSpPr>
        <p:spPr>
          <a:xfrm rot="16200000" flipH="1">
            <a:off x="1762748" y="4534552"/>
            <a:ext cx="232352" cy="4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hape 78"/>
          <p:cNvCxnSpPr/>
          <p:nvPr/>
        </p:nvCxnSpPr>
        <p:spPr>
          <a:xfrm>
            <a:off x="3172660" y="2852936"/>
            <a:ext cx="571248" cy="30597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rot="10800000">
            <a:off x="3171256" y="4021392"/>
            <a:ext cx="576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hape 86"/>
          <p:cNvCxnSpPr/>
          <p:nvPr/>
        </p:nvCxnSpPr>
        <p:spPr>
          <a:xfrm rot="16200000" flipH="1">
            <a:off x="2725940" y="4437504"/>
            <a:ext cx="179440" cy="1836000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867076" y="3397812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Y</a:t>
            </a:r>
            <a:endParaRPr lang="ko-KR" alt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868352" y="4405924"/>
            <a:ext cx="2648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Y</a:t>
            </a:r>
            <a:endParaRPr lang="ko-KR" altLang="en-US" sz="1100" dirty="0"/>
          </a:p>
        </p:txBody>
      </p:sp>
      <p:sp>
        <p:nvSpPr>
          <p:cNvPr id="93" name="TextBox 92"/>
          <p:cNvSpPr txBox="1"/>
          <p:nvPr/>
        </p:nvSpPr>
        <p:spPr>
          <a:xfrm>
            <a:off x="3275856" y="2636912"/>
            <a:ext cx="2920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N</a:t>
            </a:r>
            <a:endParaRPr lang="ko-KR" altLang="en-US" sz="1100" dirty="0"/>
          </a:p>
        </p:txBody>
      </p:sp>
      <p:sp>
        <p:nvSpPr>
          <p:cNvPr id="94" name="TextBox 93"/>
          <p:cNvSpPr txBox="1"/>
          <p:nvPr/>
        </p:nvSpPr>
        <p:spPr>
          <a:xfrm>
            <a:off x="3267692" y="3815462"/>
            <a:ext cx="2920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N</a:t>
            </a:r>
            <a:endParaRPr lang="ko-KR" altLang="en-US" sz="1100" dirty="0"/>
          </a:p>
        </p:txBody>
      </p:sp>
      <p:sp>
        <p:nvSpPr>
          <p:cNvPr id="95" name="직사각형 94"/>
          <p:cNvSpPr/>
          <p:nvPr/>
        </p:nvSpPr>
        <p:spPr>
          <a:xfrm>
            <a:off x="539552" y="3573016"/>
            <a:ext cx="2664296" cy="18002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dk1"/>
              </a:solidFill>
            </a:endParaRPr>
          </a:p>
        </p:txBody>
      </p:sp>
      <p:cxnSp>
        <p:nvCxnSpPr>
          <p:cNvPr id="97" name="직선 연결선 96"/>
          <p:cNvCxnSpPr>
            <a:stCxn id="95" idx="3"/>
            <a:endCxn id="62" idx="1"/>
          </p:cNvCxnSpPr>
          <p:nvPr/>
        </p:nvCxnSpPr>
        <p:spPr>
          <a:xfrm>
            <a:off x="3203848" y="4473116"/>
            <a:ext cx="4320480" cy="153598"/>
          </a:xfrm>
          <a:prstGeom prst="lin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428727" y="1785926"/>
          <a:ext cx="5786481" cy="4793166"/>
        </p:xfrm>
        <a:graphic>
          <a:graphicData uri="http://schemas.openxmlformats.org/drawingml/2006/table">
            <a:tbl>
              <a:tblPr/>
              <a:tblGrid>
                <a:gridCol w="1836549"/>
                <a:gridCol w="1316644"/>
                <a:gridCol w="1316644"/>
                <a:gridCol w="1316644"/>
              </a:tblGrid>
              <a:tr h="23539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Random access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53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endParaRPr lang="ko-KR" alt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 dirty="0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Low delay </a:t>
                      </a:r>
                      <a:r>
                        <a:rPr lang="en-US" sz="1400" b="0" i="0" u="none" strike="noStrike" dirty="0" err="1">
                          <a:latin typeface="Arial"/>
                        </a:rPr>
                        <a:t>LoCo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4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53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844716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Anchor : HM 3.0</a:t>
            </a:r>
          </a:p>
          <a:p>
            <a:r>
              <a:rPr lang="en-US" altLang="ko-KR" sz="2000" dirty="0" smtClean="0"/>
              <a:t>Common test condition is used.</a:t>
            </a:r>
          </a:p>
          <a:p>
            <a:endParaRPr lang="en-US" altLang="ko-KR" sz="2000" dirty="0" smtClean="0"/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sz="2000" dirty="0" smtClean="0">
              <a:sym typeface="Wingdings" pitchFamily="2" charset="2"/>
            </a:endParaRPr>
          </a:p>
          <a:p>
            <a:pPr>
              <a:buNone/>
            </a:pP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Recommendation 1</a:t>
            </a:r>
          </a:p>
          <a:p>
            <a:pPr lvl="1"/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 resolve mismatch between S/W and W/D</a:t>
            </a:r>
          </a:p>
          <a:p>
            <a:pPr lvl="2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By forcing W/D to follow S/W</a:t>
            </a: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Recommendation 2</a:t>
            </a:r>
          </a:p>
          <a:p>
            <a:pPr lvl="1"/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To adopt a proposed change in </a:t>
            </a:r>
            <a:r>
              <a:rPr lang="en-US" altLang="ko-KR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cbp_and_split_transform</a:t>
            </a:r>
            <a:r>
              <a:rPr lang="en-US" altLang="ko-KR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syntax for CAVLC into HM.</a:t>
            </a:r>
          </a:p>
          <a:p>
            <a:pPr lvl="2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0.1% BD gain</a:t>
            </a:r>
          </a:p>
          <a:p>
            <a:pPr lvl="2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remove the redundancy in syntax structure.</a:t>
            </a:r>
          </a:p>
          <a:p>
            <a:pPr lvl="2"/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keep consistency between CAVLC and CABAC.</a:t>
            </a: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Cross-verified by Panasonic (JCTVC-F371)</a:t>
            </a:r>
          </a:p>
          <a:p>
            <a:endParaRPr lang="ko-KR" altLang="en-US" sz="24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507</Words>
  <Application>Microsoft Office PowerPoint</Application>
  <PresentationFormat>화면 슬라이드 쇼(4:3)</PresentationFormat>
  <Paragraphs>232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Redundancy removal of residual information for CAVLC in merge 2Nx2N</vt:lpstr>
      <vt:lpstr>Introduction</vt:lpstr>
      <vt:lpstr>Proposed method</vt:lpstr>
      <vt:lpstr>Proposed method</vt:lpstr>
      <vt:lpstr>Proposed method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박준영/멀티미디어(연)MCT그룹(jy.park@lge.com)</cp:lastModifiedBy>
  <cp:revision>119</cp:revision>
  <dcterms:created xsi:type="dcterms:W3CDTF">2011-01-17T01:44:45Z</dcterms:created>
  <dcterms:modified xsi:type="dcterms:W3CDTF">2011-07-18T08:14:24Z</dcterms:modified>
</cp:coreProperties>
</file>