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52" r:id="rId1"/>
  </p:sldMasterIdLst>
  <p:notesMasterIdLst>
    <p:notesMasterId r:id="rId9"/>
  </p:notesMasterIdLst>
  <p:sldIdLst>
    <p:sldId id="256" r:id="rId2"/>
    <p:sldId id="262" r:id="rId3"/>
    <p:sldId id="263" r:id="rId4"/>
    <p:sldId id="267" r:id="rId5"/>
    <p:sldId id="266" r:id="rId6"/>
    <p:sldId id="264" r:id="rId7"/>
    <p:sldId id="265" r:id="rId8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75899" autoAdjust="0"/>
  </p:normalViewPr>
  <p:slideViewPr>
    <p:cSldViewPr>
      <p:cViewPr varScale="1">
        <p:scale>
          <a:sx n="57" d="100"/>
          <a:sy n="57" d="100"/>
        </p:scale>
        <p:origin x="-152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0" d="100"/>
          <a:sy n="100" d="100"/>
        </p:scale>
        <p:origin x="-3600" y="-90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 dirty="0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594D85-0362-44BA-8149-E3EEE625996A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 dirty="0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2279CF4-D85D-46EF-B710-D0F94BF22524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2279CF4-D85D-46EF-B710-D0F94BF22524}" type="slidenum">
              <a:rPr lang="ko-KR" altLang="en-US" smtClean="0"/>
              <a:pPr/>
              <a:t>1</a:t>
            </a:fld>
            <a:endParaRPr lang="ko-KR" altLang="en-US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2279CF4-D85D-46EF-B710-D0F94BF22524}" type="slidenum">
              <a:rPr lang="ko-KR" altLang="en-US" smtClean="0"/>
              <a:pPr/>
              <a:t>2</a:t>
            </a:fld>
            <a:endParaRPr lang="ko-KR" altLang="en-US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2279CF4-D85D-46EF-B710-D0F94BF22524}" type="slidenum">
              <a:rPr lang="ko-KR" altLang="en-US" smtClean="0"/>
              <a:pPr/>
              <a:t>3</a:t>
            </a:fld>
            <a:endParaRPr lang="ko-KR" altLang="en-US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altLang="ko-KR" baseline="0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2279CF4-D85D-46EF-B710-D0F94BF22524}" type="slidenum">
              <a:rPr lang="ko-KR" altLang="en-US" smtClean="0"/>
              <a:pPr/>
              <a:t>4</a:t>
            </a:fld>
            <a:endParaRPr lang="ko-KR" altLang="en-US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2279CF4-D85D-46EF-B710-D0F94BF22524}" type="slidenum">
              <a:rPr lang="ko-KR" altLang="en-US" smtClean="0"/>
              <a:pPr/>
              <a:t>5</a:t>
            </a:fld>
            <a:endParaRPr lang="ko-KR" altLang="en-US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2279CF4-D85D-46EF-B710-D0F94BF22524}" type="slidenum">
              <a:rPr lang="ko-KR" altLang="en-US" smtClean="0"/>
              <a:pPr/>
              <a:t>6</a:t>
            </a:fld>
            <a:endParaRPr lang="ko-KR" altLang="en-US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2279CF4-D85D-46EF-B710-D0F94BF22524}" type="slidenum">
              <a:rPr lang="ko-KR" altLang="en-US" smtClean="0"/>
              <a:pPr/>
              <a:t>7</a:t>
            </a:fld>
            <a:endParaRPr lang="ko-KR" alt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2594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>
            <a:normAutofit/>
          </a:bodyPr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ko-KR" altLang="en-US" dirty="0" smtClean="0"/>
              <a:t>마스터 텍스트 스타일을 편집합니다</a:t>
            </a:r>
          </a:p>
          <a:p>
            <a:pPr lvl="1"/>
            <a:r>
              <a:rPr lang="ko-KR" altLang="en-US" dirty="0" smtClean="0"/>
              <a:t>둘째 수준</a:t>
            </a:r>
          </a:p>
          <a:p>
            <a:pPr lvl="2"/>
            <a:r>
              <a:rPr lang="ko-KR" altLang="en-US" dirty="0" smtClean="0"/>
              <a:t>셋째 수준</a:t>
            </a:r>
          </a:p>
          <a:p>
            <a:pPr lvl="3"/>
            <a:r>
              <a:rPr lang="ko-KR" altLang="en-US" dirty="0" smtClean="0"/>
              <a:t>넷째 수준</a:t>
            </a:r>
          </a:p>
          <a:p>
            <a:pPr lvl="4"/>
            <a:r>
              <a:rPr lang="ko-KR" altLang="en-US" dirty="0" smtClean="0"/>
              <a:t>다섯째 수준</a:t>
            </a:r>
            <a:endParaRPr lang="ko-KR" altLang="en-US" dirty="0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 dirty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961AC9-3269-4BB4-B09E-2D2CCFB14A5D}" type="datetimeFigureOut">
              <a:rPr lang="ko-KR" altLang="en-US" smtClean="0"/>
              <a:pPr/>
              <a:t>2011-07-18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BDA0D-7177-4653-8269-3CEBA318000B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53" r:id="rId1"/>
    <p:sldLayoutId id="2147483854" r:id="rId2"/>
    <p:sldLayoutId id="2147483855" r:id="rId3"/>
    <p:sldLayoutId id="2147483856" r:id="rId4"/>
    <p:sldLayoutId id="2147483857" r:id="rId5"/>
    <p:sldLayoutId id="2147483858" r:id="rId6"/>
    <p:sldLayoutId id="2147483859" r:id="rId7"/>
    <p:sldLayoutId id="2147483860" r:id="rId8"/>
    <p:sldLayoutId id="2147483861" r:id="rId9"/>
    <p:sldLayoutId id="2147483862" r:id="rId10"/>
    <p:sldLayoutId id="2147483863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1773235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altLang="ko-KR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Redundancy removal of residual information for CAVLC in merge 2Nx2N</a:t>
            </a:r>
            <a:endParaRPr lang="ko-KR" altLang="en-US" dirty="0">
              <a:latin typeface="Arial Unicode MS" pitchFamily="50" charset="-127"/>
              <a:ea typeface="Arial Unicode MS" pitchFamily="50" charset="-127"/>
              <a:cs typeface="Arial Unicode MS" pitchFamily="50" charset="-127"/>
            </a:endParaRP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678726"/>
            <a:ext cx="6400800" cy="614370"/>
          </a:xfrm>
        </p:spPr>
        <p:txBody>
          <a:bodyPr>
            <a:normAutofit/>
          </a:bodyPr>
          <a:lstStyle/>
          <a:p>
            <a:r>
              <a:rPr lang="en-US" altLang="ko-KR" sz="2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JCTVC-F107</a:t>
            </a:r>
          </a:p>
        </p:txBody>
      </p:sp>
      <p:sp>
        <p:nvSpPr>
          <p:cNvPr id="4" name="부제목 2"/>
          <p:cNvSpPr txBox="1">
            <a:spLocks/>
          </p:cNvSpPr>
          <p:nvPr/>
        </p:nvSpPr>
        <p:spPr>
          <a:xfrm>
            <a:off x="2000232" y="4603509"/>
            <a:ext cx="6400800" cy="120175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r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1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tint val="75000"/>
                  </a:schemeClr>
                </a:solidFill>
                <a:effectLst/>
                <a:uLnTx/>
                <a:uFillTx/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Joonyoung Park</a:t>
            </a:r>
          </a:p>
          <a:p>
            <a:pPr marL="0" marR="0" lvl="0" indent="0" algn="r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altLang="ko-KR" sz="1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tint val="75000"/>
                  </a:schemeClr>
                </a:solidFill>
                <a:effectLst/>
                <a:uLnTx/>
                <a:uFillTx/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Byeongmoon Jeon</a:t>
            </a:r>
          </a:p>
        </p:txBody>
      </p:sp>
      <p:pic>
        <p:nvPicPr>
          <p:cNvPr id="14337" name="Picture 1" descr="D:\My Doc\바탕화면\images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5724128" y="5589240"/>
            <a:ext cx="2571768" cy="704594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ko-KR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Introduction</a:t>
            </a:r>
            <a:endParaRPr lang="ko-KR" altLang="en-US" dirty="0">
              <a:latin typeface="Arial Unicode MS" pitchFamily="50" charset="-127"/>
              <a:ea typeface="Arial Unicode MS" pitchFamily="50" charset="-127"/>
              <a:cs typeface="Arial Unicode MS" pitchFamily="50" charset="-127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ko-KR" sz="20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Merge skip has been adopted.</a:t>
            </a:r>
          </a:p>
          <a:p>
            <a:r>
              <a:rPr lang="en-US" altLang="ko-KR" sz="20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Skip mode and 2Nx2N_MRG mode share the motion representation method.</a:t>
            </a:r>
          </a:p>
          <a:p>
            <a:r>
              <a:rPr lang="en-US" altLang="ko-KR" sz="20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The only difference between two modes is</a:t>
            </a:r>
          </a:p>
          <a:p>
            <a:pPr lvl="1"/>
            <a:r>
              <a:rPr lang="en-US" altLang="ko-KR" sz="1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whether the residual information is transmitted or not.</a:t>
            </a:r>
          </a:p>
          <a:p>
            <a:r>
              <a:rPr lang="en-US" altLang="ko-KR" sz="20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For redundancy removal, </a:t>
            </a:r>
          </a:p>
          <a:p>
            <a:pPr lvl="1"/>
            <a:r>
              <a:rPr lang="en-US" altLang="ko-KR" sz="1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CABAC  : </a:t>
            </a:r>
            <a:r>
              <a:rPr lang="en-US" altLang="ko-KR" sz="1800" dirty="0" err="1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no_residual_data_flag</a:t>
            </a:r>
            <a:r>
              <a:rPr lang="en-US" altLang="ko-KR" sz="1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 is inferred as 0 in 2Nx2N_MRG mode (in S/W, not in W/D</a:t>
            </a:r>
            <a:r>
              <a:rPr lang="en-US" altLang="ko-KR" sz="1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  <a:sym typeface="Wingdings" pitchFamily="2" charset="2"/>
              </a:rPr>
              <a:t> </a:t>
            </a:r>
            <a:r>
              <a:rPr lang="en-US" altLang="ko-KR" sz="1800" dirty="0" smtClean="0">
                <a:solidFill>
                  <a:srgbClr val="FF0000"/>
                </a:solidFill>
                <a:latin typeface="Arial Unicode MS" pitchFamily="50" charset="-127"/>
                <a:ea typeface="Arial Unicode MS" pitchFamily="50" charset="-127"/>
                <a:cs typeface="Arial Unicode MS" pitchFamily="50" charset="-127"/>
                <a:sym typeface="Wingdings" pitchFamily="2" charset="2"/>
              </a:rPr>
              <a:t>mismatch between them</a:t>
            </a:r>
            <a:r>
              <a:rPr lang="en-US" altLang="ko-KR" sz="1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)</a:t>
            </a:r>
          </a:p>
          <a:p>
            <a:pPr lvl="1"/>
            <a:r>
              <a:rPr lang="en-US" altLang="ko-KR" sz="1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CAVLC  : </a:t>
            </a:r>
            <a:r>
              <a:rPr lang="en-US" altLang="ko-KR" sz="1800" dirty="0" smtClean="0">
                <a:solidFill>
                  <a:srgbClr val="FF0000"/>
                </a:solidFill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no consideration</a:t>
            </a:r>
          </a:p>
          <a:p>
            <a:r>
              <a:rPr lang="en-US" altLang="ko-KR" sz="20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We propose to</a:t>
            </a:r>
          </a:p>
          <a:p>
            <a:pPr lvl="1"/>
            <a:r>
              <a:rPr lang="en-US" altLang="ko-KR" sz="16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Resolve the mismatch between s/w and w/d</a:t>
            </a:r>
          </a:p>
          <a:p>
            <a:pPr lvl="1"/>
            <a:r>
              <a:rPr lang="en-US" altLang="ko-KR" sz="1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remove redundancy in CAVLC as in CABAC</a:t>
            </a:r>
          </a:p>
          <a:p>
            <a:pPr lvl="1">
              <a:buNone/>
            </a:pPr>
            <a:r>
              <a:rPr lang="en-US" altLang="ko-KR" sz="18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	by forcing 2Nx2N_MRG to have always residual information.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ko-KR" dirty="0" smtClean="0"/>
              <a:t>Proposed method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ko-KR" sz="20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In CAVLC, no syntax such as ‘</a:t>
            </a:r>
            <a:r>
              <a:rPr lang="en-US" altLang="ko-KR" sz="2000" dirty="0" err="1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no_residual_data_flag</a:t>
            </a:r>
            <a:r>
              <a:rPr lang="en-US" altLang="ko-KR" sz="20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’</a:t>
            </a:r>
          </a:p>
          <a:p>
            <a:r>
              <a:rPr lang="en-US" altLang="ko-KR" sz="20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Syntax ‘</a:t>
            </a:r>
            <a:r>
              <a:rPr lang="en-US" altLang="ko-KR" sz="2000" dirty="0" err="1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cbp_and_split_transform</a:t>
            </a:r>
            <a:r>
              <a:rPr lang="en-US" altLang="ko-KR" sz="20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’</a:t>
            </a:r>
          </a:p>
          <a:p>
            <a:pPr lvl="1"/>
            <a:r>
              <a:rPr lang="en-US" altLang="ko-KR" sz="16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Jointly code </a:t>
            </a:r>
            <a:r>
              <a:rPr lang="en-US" altLang="ko-KR" sz="1600" dirty="0" err="1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split_transform_flag</a:t>
            </a:r>
            <a:r>
              <a:rPr lang="en-US" altLang="ko-KR" sz="16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 and coded block flags (CBFs) for YUV components</a:t>
            </a:r>
          </a:p>
          <a:p>
            <a:r>
              <a:rPr lang="en-US" altLang="ko-KR" sz="20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We propose to</a:t>
            </a:r>
          </a:p>
          <a:p>
            <a:pPr lvl="1"/>
            <a:r>
              <a:rPr lang="en-US" altLang="ko-KR" sz="1600" dirty="0" smtClean="0">
                <a:solidFill>
                  <a:srgbClr val="FF0000"/>
                </a:solidFill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temporally disable all-CBF-zero case</a:t>
            </a:r>
            <a:r>
              <a:rPr lang="en-US" altLang="ko-KR" sz="16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,</a:t>
            </a:r>
          </a:p>
          <a:p>
            <a:pPr lvl="1">
              <a:buNone/>
            </a:pPr>
            <a:r>
              <a:rPr lang="en-US" altLang="ko-KR" sz="16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	when CU is coded with 2Nx2N_MRG and </a:t>
            </a:r>
            <a:r>
              <a:rPr lang="en-US" altLang="ko-KR" sz="1600" dirty="0" err="1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trafoDepth</a:t>
            </a:r>
            <a:r>
              <a:rPr lang="en-US" altLang="ko-KR" sz="16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 is zero.</a:t>
            </a:r>
            <a:endParaRPr lang="ko-KR" altLang="en-US" sz="1600" dirty="0">
              <a:latin typeface="Arial Unicode MS" pitchFamily="50" charset="-127"/>
              <a:ea typeface="Arial Unicode MS" pitchFamily="50" charset="-127"/>
              <a:cs typeface="Arial Unicode MS" pitchFamily="50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ko-KR" dirty="0" smtClean="0"/>
              <a:t>Proposed method</a:t>
            </a:r>
            <a:endParaRPr lang="ko-KR" altLang="en-US" dirty="0"/>
          </a:p>
        </p:txBody>
      </p:sp>
      <p:sp>
        <p:nvSpPr>
          <p:cNvPr id="22" name="TextBox 21"/>
          <p:cNvSpPr txBox="1"/>
          <p:nvPr/>
        </p:nvSpPr>
        <p:spPr>
          <a:xfrm>
            <a:off x="1475656" y="1124744"/>
            <a:ext cx="601145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dirty="0" smtClean="0"/>
              <a:t>&lt;An example of </a:t>
            </a:r>
            <a:r>
              <a:rPr lang="en-US" altLang="ko-KR" dirty="0" err="1" smtClean="0"/>
              <a:t>cbp_and_split_transform</a:t>
            </a:r>
            <a:r>
              <a:rPr lang="en-US" altLang="ko-KR" dirty="0" smtClean="0"/>
              <a:t> ranking table </a:t>
            </a:r>
          </a:p>
          <a:p>
            <a:pPr algn="ctr"/>
            <a:r>
              <a:rPr lang="en-US" altLang="ko-KR" dirty="0" smtClean="0"/>
              <a:t>when flag pattern is 15&gt;</a:t>
            </a:r>
            <a:endParaRPr lang="ko-KR" altLang="en-US" dirty="0"/>
          </a:p>
        </p:txBody>
      </p:sp>
      <p:graphicFrame>
        <p:nvGraphicFramePr>
          <p:cNvPr id="24" name="표 23"/>
          <p:cNvGraphicFramePr>
            <a:graphicFrameLocks noGrp="1"/>
          </p:cNvGraphicFramePr>
          <p:nvPr/>
        </p:nvGraphicFramePr>
        <p:xfrm>
          <a:off x="1907704" y="1951672"/>
          <a:ext cx="5270500" cy="2400300"/>
        </p:xfrm>
        <a:graphic>
          <a:graphicData uri="http://schemas.openxmlformats.org/drawingml/2006/table">
            <a:tbl>
              <a:tblPr/>
              <a:tblGrid>
                <a:gridCol w="1054100"/>
                <a:gridCol w="1054100"/>
                <a:gridCol w="1054100"/>
                <a:gridCol w="1054100"/>
                <a:gridCol w="1054100"/>
              </a:tblGrid>
              <a:tr h="48577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 err="1">
                          <a:solidFill>
                            <a:srgbClr val="000000"/>
                          </a:solidFill>
                          <a:latin typeface="Times New Roman"/>
                        </a:rPr>
                        <a:t>Luma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 err="1">
                          <a:solidFill>
                            <a:srgbClr val="000000"/>
                          </a:solidFill>
                          <a:latin typeface="Times New Roman"/>
                        </a:rPr>
                        <a:t>CbCr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Split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Rank 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Modified </a:t>
                      </a:r>
                      <a:b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</a:b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rank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1" hangingPunct="1"/>
                      <a:r>
                        <a:rPr lang="en-US" altLang="ko-KR" sz="1400" b="0" i="0" u="none" strike="noStrike" kern="1200" dirty="0">
                          <a:solidFill>
                            <a:srgbClr val="000000"/>
                          </a:solidFill>
                          <a:latin typeface="Times New Roman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latin typeface="Times New Roman"/>
                          <a:ea typeface="+mn-ea"/>
                          <a:cs typeface="+mn-cs"/>
                        </a:rPr>
                        <a:t>NA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latin typeface="Times"/>
                      </a:endParaRP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NA 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NA 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5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4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3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3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2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2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7650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6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5</a:t>
                      </a:r>
                    </a:p>
                  </a:txBody>
                  <a:tcPr marL="9525" marR="9525" marT="9525" marB="0"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25" name="위로 구부러진 화살표 24"/>
          <p:cNvSpPr/>
          <p:nvPr/>
        </p:nvSpPr>
        <p:spPr>
          <a:xfrm>
            <a:off x="5796136" y="4525957"/>
            <a:ext cx="792088" cy="360040"/>
          </a:xfrm>
          <a:prstGeom prst="curvedUp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schemeClr val="tx1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4788024" y="4923165"/>
            <a:ext cx="28083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400" dirty="0" smtClean="0"/>
              <a:t>Rank is temporally modified only when CU is coded with 2Nx2N_MRG and </a:t>
            </a:r>
            <a:r>
              <a:rPr lang="en-US" altLang="ko-KR" sz="1400" dirty="0" err="1" smtClean="0"/>
              <a:t>trafoDepth</a:t>
            </a:r>
            <a:r>
              <a:rPr lang="en-US" altLang="ko-KR" sz="1400" dirty="0" smtClean="0"/>
              <a:t> is zero</a:t>
            </a:r>
            <a:endParaRPr lang="ko-KR" altLang="en-US" sz="1400" dirty="0"/>
          </a:p>
        </p:txBody>
      </p:sp>
      <p:sp>
        <p:nvSpPr>
          <p:cNvPr id="29" name="L 도형 28"/>
          <p:cNvSpPr/>
          <p:nvPr/>
        </p:nvSpPr>
        <p:spPr>
          <a:xfrm rot="5400000" flipH="1" flipV="1">
            <a:off x="4067944" y="2564904"/>
            <a:ext cx="4032448" cy="2592288"/>
          </a:xfrm>
          <a:prstGeom prst="corner">
            <a:avLst>
              <a:gd name="adj1" fmla="val 44802"/>
              <a:gd name="adj2" fmla="val 54624"/>
            </a:avLst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srgbClr val="FF0000"/>
              </a:solidFill>
            </a:endParaRPr>
          </a:p>
        </p:txBody>
      </p:sp>
      <p:sp>
        <p:nvSpPr>
          <p:cNvPr id="31" name="직사각형 30"/>
          <p:cNvSpPr/>
          <p:nvPr/>
        </p:nvSpPr>
        <p:spPr>
          <a:xfrm>
            <a:off x="2195736" y="2492896"/>
            <a:ext cx="1584176" cy="144016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schemeClr val="dk1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7380312" y="5589240"/>
            <a:ext cx="16761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>
                <a:solidFill>
                  <a:srgbClr val="FF0000"/>
                </a:solidFill>
              </a:rPr>
              <a:t>Proposed part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323528" y="2420888"/>
            <a:ext cx="119680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 smtClean="0">
                <a:solidFill>
                  <a:srgbClr val="FF0000"/>
                </a:solidFill>
              </a:rPr>
              <a:t>All-CBF-zero</a:t>
            </a:r>
          </a:p>
        </p:txBody>
      </p:sp>
      <p:cxnSp>
        <p:nvCxnSpPr>
          <p:cNvPr id="35" name="직선 연결선 34"/>
          <p:cNvCxnSpPr>
            <a:stCxn id="31" idx="1"/>
            <a:endCxn id="33" idx="3"/>
          </p:cNvCxnSpPr>
          <p:nvPr/>
        </p:nvCxnSpPr>
        <p:spPr>
          <a:xfrm rot="10800000" flipV="1">
            <a:off x="1520330" y="2564903"/>
            <a:ext cx="675406" cy="9873"/>
          </a:xfrm>
          <a:prstGeom prst="line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</p:cxnSp>
      <p:sp>
        <p:nvSpPr>
          <p:cNvPr id="37" name="TextBox 36"/>
          <p:cNvSpPr txBox="1"/>
          <p:nvPr/>
        </p:nvSpPr>
        <p:spPr>
          <a:xfrm>
            <a:off x="1547664" y="6021288"/>
            <a:ext cx="730830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600" dirty="0" smtClean="0"/>
              <a:t>Instead of the original rank, the modified rank is transmitted, </a:t>
            </a:r>
          </a:p>
          <a:p>
            <a:r>
              <a:rPr lang="en-US" altLang="ko-KR" sz="1600" dirty="0" smtClean="0"/>
              <a:t>only when CU is coded with 2Nx2N_MRG and </a:t>
            </a:r>
            <a:r>
              <a:rPr lang="en-US" altLang="ko-KR" sz="1600" dirty="0" err="1" smtClean="0"/>
              <a:t>trafoDepth</a:t>
            </a:r>
            <a:r>
              <a:rPr lang="en-US" altLang="ko-KR" sz="1600" dirty="0" smtClean="0"/>
              <a:t> is zero</a:t>
            </a:r>
            <a:endParaRPr lang="ko-KR" altLang="en-US" sz="1600" dirty="0"/>
          </a:p>
        </p:txBody>
      </p:sp>
      <p:sp>
        <p:nvSpPr>
          <p:cNvPr id="15" name="직사각형 14"/>
          <p:cNvSpPr/>
          <p:nvPr/>
        </p:nvSpPr>
        <p:spPr>
          <a:xfrm>
            <a:off x="2195736" y="2708920"/>
            <a:ext cx="1584176" cy="144016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schemeClr val="dk1"/>
              </a:solidFill>
            </a:endParaRPr>
          </a:p>
        </p:txBody>
      </p:sp>
      <p:cxnSp>
        <p:nvCxnSpPr>
          <p:cNvPr id="16" name="직선 연결선 15"/>
          <p:cNvCxnSpPr>
            <a:stCxn id="15" idx="1"/>
          </p:cNvCxnSpPr>
          <p:nvPr/>
        </p:nvCxnSpPr>
        <p:spPr>
          <a:xfrm rot="10800000">
            <a:off x="1547664" y="2708920"/>
            <a:ext cx="648072" cy="72008"/>
          </a:xfrm>
          <a:prstGeom prst="line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ko-KR" dirty="0" smtClean="0"/>
              <a:t>Proposed method</a:t>
            </a:r>
            <a:endParaRPr lang="ko-KR" altLang="en-US" dirty="0"/>
          </a:p>
        </p:txBody>
      </p:sp>
      <p:sp>
        <p:nvSpPr>
          <p:cNvPr id="59" name="TextBox 58"/>
          <p:cNvSpPr txBox="1"/>
          <p:nvPr/>
        </p:nvSpPr>
        <p:spPr>
          <a:xfrm>
            <a:off x="467544" y="1052736"/>
            <a:ext cx="57539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altLang="ko-KR" dirty="0" smtClean="0"/>
              <a:t>Decoder needs the inverse process of modification.</a:t>
            </a:r>
            <a:endParaRPr lang="ko-KR" altLang="en-US" dirty="0"/>
          </a:p>
        </p:txBody>
      </p:sp>
      <p:graphicFrame>
        <p:nvGraphicFramePr>
          <p:cNvPr id="60" name="표 59"/>
          <p:cNvGraphicFramePr>
            <a:graphicFrameLocks noGrp="1"/>
          </p:cNvGraphicFramePr>
          <p:nvPr/>
        </p:nvGraphicFramePr>
        <p:xfrm>
          <a:off x="4932040" y="1484784"/>
          <a:ext cx="3830340" cy="2400300"/>
        </p:xfrm>
        <a:graphic>
          <a:graphicData uri="http://schemas.openxmlformats.org/drawingml/2006/table">
            <a:tbl>
              <a:tblPr/>
              <a:tblGrid>
                <a:gridCol w="766068"/>
                <a:gridCol w="766068"/>
                <a:gridCol w="766068"/>
                <a:gridCol w="766068"/>
                <a:gridCol w="766068"/>
              </a:tblGrid>
              <a:tr h="48577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 err="1">
                          <a:solidFill>
                            <a:srgbClr val="000000"/>
                          </a:solidFill>
                          <a:latin typeface="Times New Roman"/>
                        </a:rPr>
                        <a:t>Luma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 err="1">
                          <a:solidFill>
                            <a:srgbClr val="000000"/>
                          </a:solidFill>
                          <a:latin typeface="Times New Roman"/>
                        </a:rPr>
                        <a:t>CbCr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Split</a:t>
                      </a:r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Rank 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Modified </a:t>
                      </a:r>
                      <a:b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</a:b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rank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1" hangingPunct="1"/>
                      <a:r>
                        <a:rPr lang="en-US" altLang="ko-KR" sz="1400" b="0" i="0" u="none" strike="noStrike" kern="1200" dirty="0">
                          <a:solidFill>
                            <a:srgbClr val="000000"/>
                          </a:solidFill>
                          <a:latin typeface="Times New Roman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latin typeface="Times New Roman"/>
                          <a:ea typeface="+mn-ea"/>
                          <a:cs typeface="+mn-cs"/>
                        </a:rPr>
                        <a:t>NA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 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latin typeface="Times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NA 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NA 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125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7650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>
                          <a:solidFill>
                            <a:srgbClr val="000000"/>
                          </a:solidFill>
                          <a:latin typeface="Times New Roman"/>
                        </a:rPr>
                        <a:t>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ko-KR" sz="1400" b="0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61" name="위로 구부러진 화살표 60"/>
          <p:cNvSpPr/>
          <p:nvPr/>
        </p:nvSpPr>
        <p:spPr>
          <a:xfrm flipH="1">
            <a:off x="7740352" y="3933056"/>
            <a:ext cx="648072" cy="360040"/>
          </a:xfrm>
          <a:prstGeom prst="curvedUp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schemeClr val="tx1"/>
              </a:solidFill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7524328" y="4365104"/>
            <a:ext cx="1200970" cy="52322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pPr algn="ctr"/>
            <a:r>
              <a:rPr lang="en-US" altLang="ko-KR" sz="1400" dirty="0" smtClean="0"/>
              <a:t>Inverse</a:t>
            </a:r>
          </a:p>
          <a:p>
            <a:pPr algn="ctr"/>
            <a:r>
              <a:rPr lang="en-US" altLang="ko-KR" sz="1400" dirty="0" smtClean="0"/>
              <a:t>modification</a:t>
            </a:r>
            <a:endParaRPr lang="ko-KR" altLang="en-US" sz="1400" dirty="0"/>
          </a:p>
        </p:txBody>
      </p:sp>
      <p:sp>
        <p:nvSpPr>
          <p:cNvPr id="64" name="순서도: 처리 63"/>
          <p:cNvSpPr/>
          <p:nvPr/>
        </p:nvSpPr>
        <p:spPr>
          <a:xfrm>
            <a:off x="755576" y="1484784"/>
            <a:ext cx="2232248" cy="612648"/>
          </a:xfrm>
          <a:prstGeom prst="flowChartProcess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Parse </a:t>
            </a:r>
            <a:r>
              <a:rPr lang="en-US" altLang="ko-KR" sz="1400" dirty="0" err="1" smtClean="0"/>
              <a:t>rank</a:t>
            </a:r>
            <a:r>
              <a:rPr lang="en-US" altLang="ko-KR" sz="1400" baseline="-25000" dirty="0" err="1" smtClean="0"/>
              <a:t>cur</a:t>
            </a:r>
            <a:r>
              <a:rPr lang="en-US" altLang="ko-KR" sz="1400" baseline="-25000" dirty="0" smtClean="0"/>
              <a:t> </a:t>
            </a:r>
            <a:r>
              <a:rPr lang="en-US" altLang="ko-KR" sz="1400" dirty="0" smtClean="0"/>
              <a:t>for </a:t>
            </a:r>
            <a:r>
              <a:rPr lang="en-US" altLang="ko-KR" sz="1400" dirty="0" err="1" smtClean="0"/>
              <a:t>cbp_and_split_transform</a:t>
            </a:r>
            <a:r>
              <a:rPr lang="en-US" altLang="ko-KR" sz="1400" dirty="0" smtClean="0"/>
              <a:t> </a:t>
            </a:r>
            <a:endParaRPr lang="ko-KR" altLang="en-US" sz="1400" dirty="0"/>
          </a:p>
        </p:txBody>
      </p:sp>
      <p:sp>
        <p:nvSpPr>
          <p:cNvPr id="66" name="순서도: 준비 65"/>
          <p:cNvSpPr/>
          <p:nvPr/>
        </p:nvSpPr>
        <p:spPr>
          <a:xfrm>
            <a:off x="580372" y="2276872"/>
            <a:ext cx="2592288" cy="1152128"/>
          </a:xfrm>
          <a:prstGeom prst="flowChartPreparation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CU is coded with 2Nx2N_MRG and </a:t>
            </a:r>
            <a:r>
              <a:rPr lang="en-US" altLang="ko-KR" sz="1400" dirty="0" err="1" smtClean="0"/>
              <a:t>trafoDepth</a:t>
            </a:r>
            <a:r>
              <a:rPr lang="en-US" altLang="ko-KR" sz="1400" dirty="0" smtClean="0"/>
              <a:t> is zero ?</a:t>
            </a:r>
            <a:endParaRPr lang="ko-KR" altLang="en-US" sz="1400" dirty="0"/>
          </a:p>
        </p:txBody>
      </p:sp>
      <p:sp>
        <p:nvSpPr>
          <p:cNvPr id="67" name="순서도: 처리 66"/>
          <p:cNvSpPr/>
          <p:nvPr/>
        </p:nvSpPr>
        <p:spPr>
          <a:xfrm>
            <a:off x="2843808" y="5912696"/>
            <a:ext cx="1800200" cy="612648"/>
          </a:xfrm>
          <a:prstGeom prst="flowChartProcess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smtClean="0"/>
              <a:t>Obtain syntax values from </a:t>
            </a:r>
            <a:r>
              <a:rPr lang="en-US" altLang="ko-KR" sz="1400" dirty="0" err="1" smtClean="0"/>
              <a:t>rank</a:t>
            </a:r>
            <a:r>
              <a:rPr lang="en-US" altLang="ko-KR" sz="1400" baseline="-25000" dirty="0" err="1" smtClean="0"/>
              <a:t>cur</a:t>
            </a:r>
            <a:endParaRPr lang="ko-KR" altLang="en-US" sz="1400" dirty="0"/>
          </a:p>
        </p:txBody>
      </p:sp>
      <p:sp>
        <p:nvSpPr>
          <p:cNvPr id="68" name="순서도: 준비 67"/>
          <p:cNvSpPr/>
          <p:nvPr/>
        </p:nvSpPr>
        <p:spPr>
          <a:xfrm>
            <a:off x="580372" y="3628696"/>
            <a:ext cx="2592288" cy="792088"/>
          </a:xfrm>
          <a:prstGeom prst="flowChartPreparation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err="1" smtClean="0"/>
              <a:t>rank</a:t>
            </a:r>
            <a:r>
              <a:rPr lang="en-US" altLang="ko-KR" sz="1400" baseline="-25000" dirty="0" err="1" smtClean="0"/>
              <a:t>cur</a:t>
            </a:r>
            <a:r>
              <a:rPr lang="en-US" altLang="ko-KR" sz="1400" dirty="0" smtClean="0"/>
              <a:t> </a:t>
            </a:r>
          </a:p>
          <a:p>
            <a:pPr algn="ctr"/>
            <a:r>
              <a:rPr lang="en-US" altLang="ko-KR" sz="1400" dirty="0" smtClean="0"/>
              <a:t>&gt;= </a:t>
            </a:r>
            <a:r>
              <a:rPr lang="en-US" altLang="ko-KR" sz="1400" dirty="0" err="1" smtClean="0"/>
              <a:t>rank</a:t>
            </a:r>
            <a:r>
              <a:rPr lang="en-US" altLang="ko-KR" sz="1400" baseline="-25000" dirty="0" err="1" smtClean="0"/>
              <a:t>all</a:t>
            </a:r>
            <a:r>
              <a:rPr lang="en-US" altLang="ko-KR" sz="1400" baseline="-25000" dirty="0" smtClean="0"/>
              <a:t>-</a:t>
            </a:r>
            <a:r>
              <a:rPr lang="en-US" altLang="ko-KR" sz="1400" baseline="-25000" dirty="0" err="1" smtClean="0"/>
              <a:t>cbf</a:t>
            </a:r>
            <a:r>
              <a:rPr lang="en-US" altLang="ko-KR" sz="1400" baseline="-25000" dirty="0" smtClean="0"/>
              <a:t>-zero</a:t>
            </a:r>
            <a:r>
              <a:rPr lang="en-US" altLang="ko-KR" sz="1400" dirty="0" smtClean="0"/>
              <a:t>?</a:t>
            </a:r>
            <a:endParaRPr lang="ko-KR" altLang="en-US" sz="1400" baseline="-25000" dirty="0"/>
          </a:p>
        </p:txBody>
      </p:sp>
      <p:sp>
        <p:nvSpPr>
          <p:cNvPr id="69" name="순서도: 처리 68"/>
          <p:cNvSpPr/>
          <p:nvPr/>
        </p:nvSpPr>
        <p:spPr>
          <a:xfrm>
            <a:off x="981232" y="4653136"/>
            <a:ext cx="1800200" cy="612648"/>
          </a:xfrm>
          <a:prstGeom prst="flowChartProcess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400" dirty="0" err="1" smtClean="0"/>
              <a:t>rank</a:t>
            </a:r>
            <a:r>
              <a:rPr lang="en-US" altLang="ko-KR" sz="1400" baseline="-25000" dirty="0" err="1" smtClean="0"/>
              <a:t>cur</a:t>
            </a:r>
            <a:r>
              <a:rPr lang="en-US" altLang="ko-KR" sz="1400" dirty="0" smtClean="0"/>
              <a:t> = </a:t>
            </a:r>
            <a:r>
              <a:rPr lang="en-US" altLang="ko-KR" sz="1400" dirty="0" err="1" smtClean="0"/>
              <a:t>rank</a:t>
            </a:r>
            <a:r>
              <a:rPr lang="en-US" altLang="ko-KR" sz="1400" baseline="-25000" dirty="0" err="1" smtClean="0"/>
              <a:t>cur</a:t>
            </a:r>
            <a:r>
              <a:rPr lang="en-US" altLang="ko-KR" sz="1400" dirty="0" smtClean="0"/>
              <a:t> + 1</a:t>
            </a:r>
            <a:endParaRPr lang="ko-KR" altLang="en-US" sz="1400" dirty="0"/>
          </a:p>
        </p:txBody>
      </p:sp>
      <p:cxnSp>
        <p:nvCxnSpPr>
          <p:cNvPr id="71" name="직선 화살표 연결선 70"/>
          <p:cNvCxnSpPr>
            <a:stCxn id="64" idx="2"/>
            <a:endCxn id="66" idx="0"/>
          </p:cNvCxnSpPr>
          <p:nvPr/>
        </p:nvCxnSpPr>
        <p:spPr>
          <a:xfrm rot="16200000" flipH="1">
            <a:off x="1784388" y="2184744"/>
            <a:ext cx="179440" cy="481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2" name="직선 화살표 연결선 71"/>
          <p:cNvCxnSpPr>
            <a:stCxn id="66" idx="2"/>
            <a:endCxn id="68" idx="0"/>
          </p:cNvCxnSpPr>
          <p:nvPr/>
        </p:nvCxnSpPr>
        <p:spPr>
          <a:xfrm rot="5400000">
            <a:off x="1776668" y="3528848"/>
            <a:ext cx="199696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5" name="직선 화살표 연결선 74"/>
          <p:cNvCxnSpPr>
            <a:stCxn id="68" idx="2"/>
            <a:endCxn id="69" idx="0"/>
          </p:cNvCxnSpPr>
          <p:nvPr/>
        </p:nvCxnSpPr>
        <p:spPr>
          <a:xfrm rot="16200000" flipH="1">
            <a:off x="1762748" y="4534552"/>
            <a:ext cx="232352" cy="481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Shape 78"/>
          <p:cNvCxnSpPr/>
          <p:nvPr/>
        </p:nvCxnSpPr>
        <p:spPr>
          <a:xfrm>
            <a:off x="3172660" y="2852936"/>
            <a:ext cx="571248" cy="3059760"/>
          </a:xfrm>
          <a:prstGeom prst="bentConnector2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직선 연결선 80"/>
          <p:cNvCxnSpPr/>
          <p:nvPr/>
        </p:nvCxnSpPr>
        <p:spPr>
          <a:xfrm rot="10800000">
            <a:off x="3171256" y="4021392"/>
            <a:ext cx="576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7" name="Shape 86"/>
          <p:cNvCxnSpPr/>
          <p:nvPr/>
        </p:nvCxnSpPr>
        <p:spPr>
          <a:xfrm rot="16200000" flipH="1">
            <a:off x="2725940" y="4437504"/>
            <a:ext cx="179440" cy="1836000"/>
          </a:xfrm>
          <a:prstGeom prst="bentConnector2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1" name="TextBox 90"/>
          <p:cNvSpPr txBox="1"/>
          <p:nvPr/>
        </p:nvSpPr>
        <p:spPr>
          <a:xfrm>
            <a:off x="1867076" y="3397812"/>
            <a:ext cx="26481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100" dirty="0" smtClean="0"/>
              <a:t>Y</a:t>
            </a:r>
            <a:endParaRPr lang="ko-KR" altLang="en-US" sz="1100" dirty="0"/>
          </a:p>
        </p:txBody>
      </p:sp>
      <p:sp>
        <p:nvSpPr>
          <p:cNvPr id="92" name="TextBox 91"/>
          <p:cNvSpPr txBox="1"/>
          <p:nvPr/>
        </p:nvSpPr>
        <p:spPr>
          <a:xfrm>
            <a:off x="1868352" y="4405924"/>
            <a:ext cx="26481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100" dirty="0" smtClean="0"/>
              <a:t>Y</a:t>
            </a:r>
            <a:endParaRPr lang="ko-KR" altLang="en-US" sz="1100" dirty="0"/>
          </a:p>
        </p:txBody>
      </p:sp>
      <p:sp>
        <p:nvSpPr>
          <p:cNvPr id="93" name="TextBox 92"/>
          <p:cNvSpPr txBox="1"/>
          <p:nvPr/>
        </p:nvSpPr>
        <p:spPr>
          <a:xfrm>
            <a:off x="3275856" y="2636912"/>
            <a:ext cx="29206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100" dirty="0" smtClean="0"/>
              <a:t>N</a:t>
            </a:r>
            <a:endParaRPr lang="ko-KR" altLang="en-US" sz="1100" dirty="0"/>
          </a:p>
        </p:txBody>
      </p:sp>
      <p:sp>
        <p:nvSpPr>
          <p:cNvPr id="94" name="TextBox 93"/>
          <p:cNvSpPr txBox="1"/>
          <p:nvPr/>
        </p:nvSpPr>
        <p:spPr>
          <a:xfrm>
            <a:off x="3267692" y="3815462"/>
            <a:ext cx="29206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100" dirty="0" smtClean="0"/>
              <a:t>N</a:t>
            </a:r>
            <a:endParaRPr lang="ko-KR" altLang="en-US" sz="1100" dirty="0"/>
          </a:p>
        </p:txBody>
      </p:sp>
      <p:sp>
        <p:nvSpPr>
          <p:cNvPr id="95" name="직사각형 94"/>
          <p:cNvSpPr/>
          <p:nvPr/>
        </p:nvSpPr>
        <p:spPr>
          <a:xfrm>
            <a:off x="539552" y="3573016"/>
            <a:ext cx="2664296" cy="18002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ko-KR" altLang="en-US">
              <a:solidFill>
                <a:schemeClr val="dk1"/>
              </a:solidFill>
            </a:endParaRPr>
          </a:p>
        </p:txBody>
      </p:sp>
      <p:cxnSp>
        <p:nvCxnSpPr>
          <p:cNvPr id="97" name="직선 연결선 96"/>
          <p:cNvCxnSpPr>
            <a:stCxn id="95" idx="3"/>
            <a:endCxn id="62" idx="1"/>
          </p:cNvCxnSpPr>
          <p:nvPr/>
        </p:nvCxnSpPr>
        <p:spPr>
          <a:xfrm>
            <a:off x="3203848" y="4473116"/>
            <a:ext cx="4320480" cy="153598"/>
          </a:xfrm>
          <a:prstGeom prst="line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ko-KR" dirty="0" smtClean="0"/>
              <a:t>Results</a:t>
            </a:r>
            <a:endParaRPr lang="ko-KR" altLang="en-US" dirty="0"/>
          </a:p>
        </p:txBody>
      </p:sp>
      <p:graphicFrame>
        <p:nvGraphicFramePr>
          <p:cNvPr id="6" name="표 5"/>
          <p:cNvGraphicFramePr>
            <a:graphicFrameLocks noGrp="1"/>
          </p:cNvGraphicFramePr>
          <p:nvPr/>
        </p:nvGraphicFramePr>
        <p:xfrm>
          <a:off x="1428727" y="1785926"/>
          <a:ext cx="5786481" cy="4793166"/>
        </p:xfrm>
        <a:graphic>
          <a:graphicData uri="http://schemas.openxmlformats.org/drawingml/2006/table">
            <a:tbl>
              <a:tblPr/>
              <a:tblGrid>
                <a:gridCol w="1836549"/>
                <a:gridCol w="1316644"/>
                <a:gridCol w="1316644"/>
                <a:gridCol w="1316644"/>
              </a:tblGrid>
              <a:tr h="235394">
                <a:tc rowSpan="2">
                  <a:txBody>
                    <a:bodyPr/>
                    <a:lstStyle/>
                    <a:p>
                      <a:pPr algn="ctr" fontAlgn="b"/>
                      <a:r>
                        <a:rPr lang="ko-KR" altLang="en-US" sz="1400" b="0" i="0" u="none" strike="noStrike" dirty="0"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latin typeface="Arial"/>
                        </a:rPr>
                        <a:t>Random access </a:t>
                      </a:r>
                      <a:r>
                        <a:rPr lang="en-US" sz="1400" b="0" i="0" u="none" strike="noStrike" dirty="0" err="1">
                          <a:latin typeface="Arial"/>
                        </a:rPr>
                        <a:t>LoCo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35394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latin typeface="Arial"/>
                        </a:rPr>
                        <a:t>V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Class 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latin typeface="Arial"/>
                        </a:rPr>
                        <a:t>Class B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Class 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Class 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Class 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o-KR" altLang="en-US" sz="1400" b="0" i="0" u="none" strike="noStrike"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o-KR" altLang="en-US" sz="1400" b="0" i="0" u="none" strike="noStrike"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o-KR" altLang="en-US" sz="1400" b="0" i="0" u="none" strike="noStrike"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</a:tr>
              <a:tr h="23539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FF0000"/>
                          </a:solidFill>
                          <a:latin typeface="Arial"/>
                        </a:rPr>
                        <a:t>All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1" i="0" u="none" strike="noStrike" dirty="0">
                          <a:solidFill>
                            <a:srgbClr val="FF0000"/>
                          </a:solidFill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1" i="0" u="none" strike="noStrike" dirty="0">
                          <a:solidFill>
                            <a:srgbClr val="FF0000"/>
                          </a:solidFill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1" i="0" u="none" strike="noStrike" dirty="0">
                          <a:solidFill>
                            <a:srgbClr val="FF0000"/>
                          </a:solidFill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Enc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3539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Dec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35394">
                <a:tc>
                  <a:txBody>
                    <a:bodyPr/>
                    <a:lstStyle/>
                    <a:p>
                      <a:pPr algn="ctr" fontAlgn="b"/>
                      <a:endParaRPr lang="ko-KR" altLang="en-US" sz="1400" b="0" i="0" u="none" strike="noStrike"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ko-KR" altLang="en-US" sz="1400" b="0" i="0" u="none" strike="noStrike"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ko-KR" altLang="en-US" sz="1400" b="0" i="0" u="none" strike="noStrike"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ko-KR" altLang="en-US" sz="1400" b="0" i="0" u="none" strike="noStrike">
                        <a:latin typeface="Arial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5394">
                <a:tc>
                  <a:txBody>
                    <a:bodyPr/>
                    <a:lstStyle/>
                    <a:p>
                      <a:pPr algn="ctr" fontAlgn="b"/>
                      <a:r>
                        <a:rPr lang="ko-KR" altLang="en-US" sz="1400" b="0" i="0" u="none" strike="noStrike" dirty="0"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latin typeface="Arial"/>
                        </a:rPr>
                        <a:t>Low delay </a:t>
                      </a:r>
                      <a:r>
                        <a:rPr lang="en-US" sz="1400" b="0" i="0" u="none" strike="noStrike" dirty="0" err="1">
                          <a:latin typeface="Arial"/>
                        </a:rPr>
                        <a:t>LoCo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35394">
                <a:tc>
                  <a:txBody>
                    <a:bodyPr/>
                    <a:lstStyle/>
                    <a:p>
                      <a:pPr algn="ctr" fontAlgn="b"/>
                      <a:r>
                        <a:rPr lang="ko-KR" altLang="en-US" sz="1400" b="0" i="0" u="none" strike="noStrike"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latin typeface="Arial"/>
                        </a:rPr>
                        <a:t>V BD-rate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Class 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o-KR" altLang="en-US" sz="1400" b="0" i="0" u="none" strike="noStrike"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o-KR" altLang="en-US" sz="1400" b="0" i="0" u="none" strike="noStrike"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o-KR" altLang="en-US" sz="1400" b="0" i="0" u="none" strike="noStrike">
                          <a:latin typeface="Arial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Class B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Class 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-0.3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Class 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Class 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-0.8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539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FF0000"/>
                          </a:solidFill>
                          <a:latin typeface="Arial"/>
                        </a:rPr>
                        <a:t>All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1" i="0" u="none" strike="noStrike" dirty="0">
                          <a:solidFill>
                            <a:srgbClr val="FF0000"/>
                          </a:solidFill>
                          <a:latin typeface="Arial"/>
                        </a:rPr>
                        <a:t>-0.1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1" i="0" u="none" strike="noStrike" dirty="0">
                          <a:solidFill>
                            <a:srgbClr val="FF0000"/>
                          </a:solidFill>
                          <a:latin typeface="Arial"/>
                        </a:rPr>
                        <a:t>-0.2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ko-KR" sz="1400" b="1" i="0" u="none" strike="noStrike" dirty="0">
                          <a:solidFill>
                            <a:srgbClr val="FF0000"/>
                          </a:solidFill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231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Enc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>
                          <a:latin typeface="Arial"/>
                        </a:rPr>
                        <a:t>101%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3539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latin typeface="Arial"/>
                        </a:rPr>
                        <a:t>Dec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altLang="ko-KR" sz="1400" b="0" i="0" u="none" strike="noStrike" dirty="0"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내용 개체 틀 6"/>
          <p:cNvSpPr>
            <a:spLocks noGrp="1"/>
          </p:cNvSpPr>
          <p:nvPr>
            <p:ph idx="1"/>
          </p:nvPr>
        </p:nvSpPr>
        <p:spPr>
          <a:xfrm>
            <a:off x="457200" y="1000109"/>
            <a:ext cx="8229600" cy="844716"/>
          </a:xfrm>
        </p:spPr>
        <p:txBody>
          <a:bodyPr>
            <a:normAutofit/>
          </a:bodyPr>
          <a:lstStyle/>
          <a:p>
            <a:r>
              <a:rPr lang="en-US" altLang="ko-KR" sz="2000" dirty="0" smtClean="0"/>
              <a:t>Anchor : HM 3.0</a:t>
            </a:r>
          </a:p>
          <a:p>
            <a:r>
              <a:rPr lang="en-US" altLang="ko-KR" sz="2000" dirty="0" smtClean="0"/>
              <a:t>Common test condition is used.</a:t>
            </a:r>
          </a:p>
          <a:p>
            <a:endParaRPr lang="en-US" altLang="ko-KR" sz="2000" dirty="0" smtClean="0"/>
          </a:p>
          <a:p>
            <a:pPr>
              <a:buNone/>
            </a:pPr>
            <a:endParaRPr lang="en-US" altLang="ko-KR" sz="2000" dirty="0" smtClean="0">
              <a:sym typeface="Wingdings" pitchFamily="2" charset="2"/>
            </a:endParaRPr>
          </a:p>
          <a:p>
            <a:pPr>
              <a:buNone/>
            </a:pPr>
            <a:endParaRPr lang="en-US" altLang="ko-KR" sz="2000" dirty="0" smtClean="0">
              <a:sym typeface="Wingdings" pitchFamily="2" charset="2"/>
            </a:endParaRPr>
          </a:p>
          <a:p>
            <a:pPr>
              <a:buNone/>
            </a:pPr>
            <a:endParaRPr lang="en-US" altLang="ko-KR" sz="2000" dirty="0" smtClean="0">
              <a:sym typeface="Wingdings" pitchFamily="2" charset="2"/>
            </a:endParaRPr>
          </a:p>
          <a:p>
            <a:pPr>
              <a:buNone/>
            </a:pPr>
            <a:endParaRPr lang="en-US" altLang="ko-KR" sz="2000" dirty="0" smtClean="0">
              <a:sym typeface="Wingdings" pitchFamily="2" charset="2"/>
            </a:endParaRPr>
          </a:p>
          <a:p>
            <a:pPr>
              <a:buNone/>
            </a:pPr>
            <a:endParaRPr lang="en-US" altLang="ko-KR" sz="2000" dirty="0" smtClean="0">
              <a:sym typeface="Wingdings" pitchFamily="2" charset="2"/>
            </a:endParaRPr>
          </a:p>
          <a:p>
            <a:pPr>
              <a:buNone/>
            </a:pPr>
            <a:endParaRPr lang="en-US" altLang="ko-KR" sz="2000" dirty="0" smtClean="0">
              <a:sym typeface="Wingdings" pitchFamily="2" charset="2"/>
            </a:endParaRPr>
          </a:p>
          <a:p>
            <a:pPr>
              <a:buNone/>
            </a:pPr>
            <a:endParaRPr lang="en-US" altLang="ko-KR" sz="2000" dirty="0" smtClean="0">
              <a:sym typeface="Wingdings" pitchFamily="2" charset="2"/>
            </a:endParaRPr>
          </a:p>
          <a:p>
            <a:pPr>
              <a:buNone/>
            </a:pPr>
            <a:endParaRPr lang="en-US" altLang="ko-KR" sz="2000" dirty="0" smtClean="0">
              <a:sym typeface="Wingdings" pitchFamily="2" charset="2"/>
            </a:endParaRPr>
          </a:p>
          <a:p>
            <a:pPr>
              <a:buNone/>
            </a:pPr>
            <a:endParaRPr lang="en-US" altLang="ko-KR" sz="2000" dirty="0" smtClean="0">
              <a:sym typeface="Wingdings" pitchFamily="2" charset="2"/>
            </a:endParaRPr>
          </a:p>
          <a:p>
            <a:pPr>
              <a:buNone/>
            </a:pPr>
            <a:endParaRPr lang="en-US" altLang="ko-KR" sz="2000" dirty="0" smtClean="0">
              <a:sym typeface="Wingdings" pitchFamily="2" charset="2"/>
            </a:endParaRPr>
          </a:p>
          <a:p>
            <a:pPr>
              <a:buNone/>
            </a:pPr>
            <a:endParaRPr lang="ko-KR" altLang="en-US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ko-KR" dirty="0" smtClean="0"/>
              <a:t>Conclusion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ko-KR" sz="24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Recommendation 1</a:t>
            </a:r>
          </a:p>
          <a:p>
            <a:pPr lvl="1"/>
            <a:r>
              <a:rPr lang="en-US" altLang="ko-KR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To resolve mismatch between S/W and W/D</a:t>
            </a:r>
          </a:p>
          <a:p>
            <a:pPr lvl="2"/>
            <a:r>
              <a:rPr lang="en-US" altLang="ko-KR" sz="24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By forcing W/D to follow S/W</a:t>
            </a:r>
          </a:p>
          <a:p>
            <a:r>
              <a:rPr lang="en-US" altLang="ko-KR" sz="24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Recommendation 2</a:t>
            </a:r>
          </a:p>
          <a:p>
            <a:pPr lvl="1"/>
            <a:r>
              <a:rPr lang="en-US" altLang="ko-KR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To adopt a proposed change in </a:t>
            </a:r>
            <a:r>
              <a:rPr lang="en-US" altLang="ko-KR" dirty="0" err="1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cbp_and_split_transform</a:t>
            </a:r>
            <a:r>
              <a:rPr lang="en-US" altLang="ko-KR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 syntax for CAVLC into HM.</a:t>
            </a:r>
          </a:p>
          <a:p>
            <a:pPr lvl="2"/>
            <a:r>
              <a:rPr lang="en-US" altLang="ko-KR" sz="24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0.1% BD gain</a:t>
            </a:r>
          </a:p>
          <a:p>
            <a:pPr lvl="2"/>
            <a:r>
              <a:rPr lang="en-US" altLang="ko-KR" sz="24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remove the redundancy in syntax structure.</a:t>
            </a:r>
          </a:p>
          <a:p>
            <a:pPr lvl="2"/>
            <a:r>
              <a:rPr lang="en-US" altLang="ko-KR" sz="24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keep consistency between CAVLC and CABAC.</a:t>
            </a:r>
          </a:p>
          <a:p>
            <a:r>
              <a:rPr lang="en-US" altLang="ko-KR" sz="2400" dirty="0" smtClean="0">
                <a:latin typeface="Arial Unicode MS" pitchFamily="50" charset="-127"/>
                <a:ea typeface="Arial Unicode MS" pitchFamily="50" charset="-127"/>
                <a:cs typeface="Arial Unicode MS" pitchFamily="50" charset="-127"/>
              </a:rPr>
              <a:t>Cross-verified by Panasonic (JCTVC-F371)</a:t>
            </a:r>
          </a:p>
          <a:p>
            <a:endParaRPr lang="ko-KR" altLang="en-US" sz="2400" dirty="0">
              <a:latin typeface="Arial Unicode MS" pitchFamily="50" charset="-127"/>
              <a:ea typeface="Arial Unicode MS" pitchFamily="50" charset="-127"/>
              <a:cs typeface="Arial Unicode MS" pitchFamily="50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583</TotalTime>
  <Words>507</Words>
  <Application>Microsoft Office PowerPoint</Application>
  <PresentationFormat>화면 슬라이드 쇼(4:3)</PresentationFormat>
  <Paragraphs>232</Paragraphs>
  <Slides>7</Slides>
  <Notes>7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7</vt:i4>
      </vt:variant>
    </vt:vector>
  </HeadingPairs>
  <TitlesOfParts>
    <vt:vector size="8" baseType="lpstr">
      <vt:lpstr>Office 테마</vt:lpstr>
      <vt:lpstr>Redundancy removal of residual information for CAVLC in merge 2Nx2N</vt:lpstr>
      <vt:lpstr>Introduction</vt:lpstr>
      <vt:lpstr>Proposed method</vt:lpstr>
      <vt:lpstr>Proposed method</vt:lpstr>
      <vt:lpstr>Proposed method</vt:lpstr>
      <vt:lpstr>Results</vt:lpstr>
      <vt:lpstr>Conclusion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Improvements on median motion vectors of AMVP</dc:title>
  <dc:creator>Joonyoung Park</dc:creator>
  <cp:lastModifiedBy>박준영/멀티미디어(연)MCT그룹(jy.park@lge.com)</cp:lastModifiedBy>
  <cp:revision>119</cp:revision>
  <dcterms:created xsi:type="dcterms:W3CDTF">2011-01-17T01:44:45Z</dcterms:created>
  <dcterms:modified xsi:type="dcterms:W3CDTF">2011-07-18T08:14:24Z</dcterms:modified>
</cp:coreProperties>
</file>

<file path=docProps/thumbnail.jpeg>
</file>