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262" r:id="rId4"/>
    <p:sldId id="263" r:id="rId5"/>
    <p:sldId id="264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3905" autoAdjust="0"/>
    <p:restoredTop sz="94660"/>
  </p:normalViewPr>
  <p:slideViewPr>
    <p:cSldViewPr>
      <p:cViewPr varScale="1">
        <p:scale>
          <a:sx n="91" d="100"/>
          <a:sy n="91" d="100"/>
        </p:scale>
        <p:origin x="-1476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3/21/2011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1676400"/>
            <a:ext cx="8001000" cy="1905000"/>
          </a:xfrm>
        </p:spPr>
        <p:txBody>
          <a:bodyPr>
            <a:normAutofit/>
          </a:bodyPr>
          <a:lstStyle/>
          <a:p>
            <a:r>
              <a:rPr lang="en-US" sz="3600" b="1" dirty="0" err="1" smtClean="0"/>
              <a:t>BoG</a:t>
            </a:r>
            <a:r>
              <a:rPr lang="en-US" sz="3600" b="1" dirty="0" smtClean="0"/>
              <a:t> report on the draft text for the combination of proposals JCTVC-E227, JCTVC-E338 and JCTVC-E344</a:t>
            </a:r>
            <a:endParaRPr lang="en-US" sz="36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038600"/>
            <a:ext cx="6400800" cy="1752600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JCTVC-E494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J. Sole, H. </a:t>
            </a:r>
            <a:r>
              <a:rPr lang="en-US" dirty="0" err="1" smtClean="0">
                <a:solidFill>
                  <a:schemeClr val="tx1"/>
                </a:solidFill>
              </a:rPr>
              <a:t>Sasai</a:t>
            </a:r>
            <a:r>
              <a:rPr lang="en-US" dirty="0" smtClean="0">
                <a:solidFill>
                  <a:schemeClr val="tx1"/>
                </a:solidFill>
              </a:rPr>
              <a:t>, C. </a:t>
            </a:r>
            <a:r>
              <a:rPr lang="en-US" dirty="0" err="1" smtClean="0">
                <a:solidFill>
                  <a:schemeClr val="tx1"/>
                </a:solidFill>
              </a:rPr>
              <a:t>Auyeung</a:t>
            </a:r>
            <a:endParaRPr lang="en-US" dirty="0" smtClean="0">
              <a:solidFill>
                <a:schemeClr val="tx1"/>
              </a:solidFill>
            </a:endParaRPr>
          </a:p>
          <a:p>
            <a:r>
              <a:rPr lang="en-US" sz="2800" dirty="0" smtClean="0">
                <a:solidFill>
                  <a:schemeClr val="tx1"/>
                </a:solidFill>
              </a:rPr>
              <a:t>Qualcomm, Panasonic, Sony</a:t>
            </a:r>
            <a:endParaRPr lang="en-US" sz="28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Description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876800"/>
          </a:xfrm>
        </p:spPr>
        <p:txBody>
          <a:bodyPr>
            <a:normAutofit fontScale="92500" lnSpcReduction="20000"/>
          </a:bodyPr>
          <a:lstStyle/>
          <a:p>
            <a:pPr marL="0" lvl="0" hangingPunct="0">
              <a:buNone/>
            </a:pPr>
            <a:r>
              <a:rPr lang="en-US" sz="2800" dirty="0" smtClean="0"/>
              <a:t>Combination of the 3 proposals:</a:t>
            </a:r>
          </a:p>
          <a:p>
            <a:pPr lvl="0" hangingPunct="0"/>
            <a:r>
              <a:rPr lang="en-US" sz="2800" dirty="0" smtClean="0"/>
              <a:t>JCTVC-E227</a:t>
            </a:r>
          </a:p>
          <a:p>
            <a:pPr lvl="1" hangingPunct="0"/>
            <a:r>
              <a:rPr lang="en-US" sz="2400" dirty="0" smtClean="0"/>
              <a:t>Significance flag contexts of </a:t>
            </a:r>
            <a:r>
              <a:rPr lang="en-US" sz="2400" i="1" dirty="0" smtClean="0"/>
              <a:t>n1</a:t>
            </a:r>
            <a:r>
              <a:rPr lang="en-US" sz="2400" dirty="0" smtClean="0"/>
              <a:t> case</a:t>
            </a:r>
          </a:p>
          <a:p>
            <a:pPr lvl="1" hangingPunct="0"/>
            <a:r>
              <a:rPr lang="en-US" sz="2400" dirty="0" smtClean="0"/>
              <a:t>Context extension for 8x8 is not included (also in JCTVC-E489)</a:t>
            </a:r>
          </a:p>
          <a:p>
            <a:pPr lvl="0" hangingPunct="0"/>
            <a:r>
              <a:rPr lang="en-US" sz="2800" dirty="0" smtClean="0"/>
              <a:t>JCTVC-E338</a:t>
            </a:r>
          </a:p>
          <a:p>
            <a:pPr lvl="1" hangingPunct="0"/>
            <a:r>
              <a:rPr lang="en-US" sz="2400" dirty="0" smtClean="0"/>
              <a:t>Parallelization of the significance map coding by explicit signaling of the last significant coefficient</a:t>
            </a:r>
          </a:p>
          <a:p>
            <a:pPr lvl="1" hangingPunct="0"/>
            <a:r>
              <a:rPr lang="en-US" sz="2400" dirty="0" smtClean="0"/>
              <a:t>Additional contexts for significance flag for low frequencies are not included</a:t>
            </a:r>
          </a:p>
          <a:p>
            <a:pPr lvl="0" hangingPunct="0"/>
            <a:r>
              <a:rPr lang="en-US" sz="2800" dirty="0" smtClean="0"/>
              <a:t>JCTVC-E344</a:t>
            </a:r>
          </a:p>
          <a:p>
            <a:pPr lvl="1" hangingPunct="0"/>
            <a:r>
              <a:rPr lang="en-US" sz="2400" dirty="0" smtClean="0"/>
              <a:t>Contexts for the last significant coefficient signaling</a:t>
            </a:r>
          </a:p>
          <a:p>
            <a:pPr lvl="1" hangingPunct="0"/>
            <a:endParaRPr lang="en-US" sz="2400" dirty="0" smtClean="0"/>
          </a:p>
          <a:p>
            <a:pPr hangingPunct="0">
              <a:buNone/>
            </a:pPr>
            <a:r>
              <a:rPr lang="en-US" sz="2800" i="1" dirty="0" smtClean="0"/>
              <a:t>Detailed description of the algorithm is in the document</a:t>
            </a:r>
            <a:endParaRPr lang="en-US" sz="28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Number of Contexts</a:t>
            </a:r>
            <a:endParaRPr lang="en-US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1066800" y="1981200"/>
          <a:ext cx="6857998" cy="1828800"/>
        </p:xfrm>
        <a:graphic>
          <a:graphicData uri="http://schemas.openxmlformats.org/drawingml/2006/table">
            <a:tbl>
              <a:tblPr/>
              <a:tblGrid>
                <a:gridCol w="1569602"/>
                <a:gridCol w="614056"/>
                <a:gridCol w="614056"/>
                <a:gridCol w="676714"/>
                <a:gridCol w="676714"/>
                <a:gridCol w="676714"/>
                <a:gridCol w="676714"/>
                <a:gridCol w="676714"/>
                <a:gridCol w="676714"/>
              </a:tblGrid>
              <a:tr h="389107"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 dirty="0">
                        <a:latin typeface="+mn-lt"/>
                      </a:endParaRPr>
                    </a:p>
                  </a:txBody>
                  <a:tcPr marL="8358" marR="8358" marT="835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 dirty="0" smtClean="0">
                          <a:latin typeface="+mn-lt"/>
                        </a:rPr>
                        <a:t>JCTVC-E494</a:t>
                      </a:r>
                      <a:endParaRPr lang="en-US" sz="1800" b="1" i="0" u="none" strike="noStrike" dirty="0">
                        <a:latin typeface="+mn-lt"/>
                      </a:endParaRPr>
                    </a:p>
                  </a:txBody>
                  <a:tcPr marL="8358" marR="8358" marT="835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>
                          <a:latin typeface="+mn-lt"/>
                        </a:rPr>
                        <a:t>ANCHOR</a:t>
                      </a:r>
                    </a:p>
                  </a:txBody>
                  <a:tcPr marL="8358" marR="8358" marT="835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57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latin typeface="+mn-lt"/>
                        </a:rPr>
                        <a:t> </a:t>
                      </a:r>
                    </a:p>
                  </a:txBody>
                  <a:tcPr marL="8358" marR="8358" marT="835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latin typeface="+mn-lt"/>
                        </a:rPr>
                        <a:t>Sig</a:t>
                      </a:r>
                      <a:endParaRPr lang="en-US" sz="1800" b="0" i="0" u="none" strike="noStrike" dirty="0">
                        <a:latin typeface="+mn-lt"/>
                      </a:endParaRPr>
                    </a:p>
                  </a:txBody>
                  <a:tcPr marL="8358" marR="8358" marT="835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latin typeface="+mn-lt"/>
                        </a:rPr>
                        <a:t>Last</a:t>
                      </a:r>
                      <a:endParaRPr lang="en-US" sz="1800" b="0" i="0" u="none" strike="noStrike" dirty="0">
                        <a:latin typeface="+mn-lt"/>
                      </a:endParaRPr>
                    </a:p>
                  </a:txBody>
                  <a:tcPr marL="8358" marR="8358" marT="835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latin typeface="+mn-lt"/>
                        </a:rPr>
                        <a:t>coeff</a:t>
                      </a:r>
                    </a:p>
                  </a:txBody>
                  <a:tcPr marL="8358" marR="8358" marT="835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latin typeface="+mn-lt"/>
                        </a:rPr>
                        <a:t>total</a:t>
                      </a:r>
                    </a:p>
                  </a:txBody>
                  <a:tcPr marL="8358" marR="8358" marT="835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latin typeface="+mn-lt"/>
                        </a:rPr>
                        <a:t>sig</a:t>
                      </a:r>
                    </a:p>
                  </a:txBody>
                  <a:tcPr marL="8358" marR="8358" marT="835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latin typeface="+mn-lt"/>
                        </a:rPr>
                        <a:t>last</a:t>
                      </a:r>
                    </a:p>
                  </a:txBody>
                  <a:tcPr marL="8358" marR="8358" marT="835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latin typeface="+mn-lt"/>
                        </a:rPr>
                        <a:t>coeff</a:t>
                      </a:r>
                    </a:p>
                  </a:txBody>
                  <a:tcPr marL="8358" marR="8358" marT="835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latin typeface="+mn-lt"/>
                        </a:rPr>
                        <a:t>total</a:t>
                      </a:r>
                    </a:p>
                  </a:txBody>
                  <a:tcPr marL="8358" marR="8358" marT="835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6372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 smtClean="0">
                          <a:latin typeface="+mn-lt"/>
                        </a:rPr>
                        <a:t> Intra </a:t>
                      </a:r>
                      <a:r>
                        <a:rPr lang="en-US" sz="1800" b="0" i="0" u="none" strike="noStrike" dirty="0">
                          <a:latin typeface="+mn-lt"/>
                        </a:rPr>
                        <a:t>only</a:t>
                      </a:r>
                    </a:p>
                  </a:txBody>
                  <a:tcPr marL="8358" marR="8358" marT="835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latin typeface="+mn-lt"/>
                        </a:rPr>
                        <a:t>96 </a:t>
                      </a:r>
                    </a:p>
                  </a:txBody>
                  <a:tcPr marL="8358" marR="8358" marT="835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latin typeface="+mn-lt"/>
                        </a:rPr>
                        <a:t>82 </a:t>
                      </a:r>
                    </a:p>
                  </a:txBody>
                  <a:tcPr marL="8358" marR="8358" marT="835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latin typeface="+mn-lt"/>
                        </a:rPr>
                        <a:t>120 </a:t>
                      </a:r>
                    </a:p>
                  </a:txBody>
                  <a:tcPr marL="8358" marR="8358" marT="835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latin typeface="+mn-lt"/>
                        </a:rPr>
                        <a:t>333 </a:t>
                      </a:r>
                    </a:p>
                  </a:txBody>
                  <a:tcPr marL="8358" marR="8358" marT="835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latin typeface="+mn-lt"/>
                        </a:rPr>
                        <a:t>107</a:t>
                      </a:r>
                    </a:p>
                  </a:txBody>
                  <a:tcPr marL="8358" marR="8358" marT="835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latin typeface="+mn-lt"/>
                        </a:rPr>
                        <a:t>104</a:t>
                      </a:r>
                    </a:p>
                  </a:txBody>
                  <a:tcPr marL="8358" marR="8358" marT="835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latin typeface="+mn-lt"/>
                        </a:rPr>
                        <a:t>120</a:t>
                      </a:r>
                    </a:p>
                  </a:txBody>
                  <a:tcPr marL="8358" marR="8358" marT="835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latin typeface="+mn-lt"/>
                        </a:rPr>
                        <a:t>366</a:t>
                      </a:r>
                    </a:p>
                  </a:txBody>
                  <a:tcPr marL="8358" marR="8358" marT="835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6372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 smtClean="0">
                          <a:latin typeface="+mn-lt"/>
                        </a:rPr>
                        <a:t> Random </a:t>
                      </a:r>
                      <a:r>
                        <a:rPr lang="en-US" sz="1800" b="0" i="0" u="none" strike="noStrike" dirty="0">
                          <a:latin typeface="+mn-lt"/>
                        </a:rPr>
                        <a:t>access</a:t>
                      </a:r>
                    </a:p>
                  </a:txBody>
                  <a:tcPr marL="8358" marR="8358" marT="835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latin typeface="+mn-lt"/>
                        </a:rPr>
                        <a:t>96 </a:t>
                      </a:r>
                    </a:p>
                  </a:txBody>
                  <a:tcPr marL="8358" marR="8358" marT="835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latin typeface="+mn-lt"/>
                        </a:rPr>
                        <a:t>82 </a:t>
                      </a:r>
                    </a:p>
                  </a:txBody>
                  <a:tcPr marL="8358" marR="8358" marT="835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latin typeface="+mn-lt"/>
                        </a:rPr>
                        <a:t>120 </a:t>
                      </a:r>
                    </a:p>
                  </a:txBody>
                  <a:tcPr marL="8358" marR="8358" marT="835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latin typeface="+mn-lt"/>
                        </a:rPr>
                        <a:t>376 </a:t>
                      </a:r>
                    </a:p>
                  </a:txBody>
                  <a:tcPr marL="8358" marR="8358" marT="835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latin typeface="+mn-lt"/>
                        </a:rPr>
                        <a:t>107</a:t>
                      </a:r>
                    </a:p>
                  </a:txBody>
                  <a:tcPr marL="8358" marR="8358" marT="835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latin typeface="+mn-lt"/>
                        </a:rPr>
                        <a:t>104</a:t>
                      </a:r>
                    </a:p>
                  </a:txBody>
                  <a:tcPr marL="8358" marR="8358" marT="835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latin typeface="+mn-lt"/>
                        </a:rPr>
                        <a:t>120</a:t>
                      </a:r>
                    </a:p>
                  </a:txBody>
                  <a:tcPr marL="8358" marR="8358" marT="835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latin typeface="+mn-lt"/>
                        </a:rPr>
                        <a:t>409</a:t>
                      </a:r>
                    </a:p>
                  </a:txBody>
                  <a:tcPr marL="8358" marR="8358" marT="835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6372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 smtClean="0">
                          <a:latin typeface="+mn-lt"/>
                        </a:rPr>
                        <a:t> Low </a:t>
                      </a:r>
                      <a:r>
                        <a:rPr lang="en-US" sz="1800" b="0" i="0" u="none" strike="noStrike" dirty="0">
                          <a:latin typeface="+mn-lt"/>
                        </a:rPr>
                        <a:t>Delay</a:t>
                      </a:r>
                    </a:p>
                  </a:txBody>
                  <a:tcPr marL="8358" marR="8358" marT="835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latin typeface="+mn-lt"/>
                        </a:rPr>
                        <a:t>96 </a:t>
                      </a:r>
                    </a:p>
                  </a:txBody>
                  <a:tcPr marL="8358" marR="8358" marT="835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latin typeface="+mn-lt"/>
                        </a:rPr>
                        <a:t>82 </a:t>
                      </a:r>
                    </a:p>
                  </a:txBody>
                  <a:tcPr marL="8358" marR="8358" marT="835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latin typeface="+mn-lt"/>
                        </a:rPr>
                        <a:t>120 </a:t>
                      </a:r>
                    </a:p>
                  </a:txBody>
                  <a:tcPr marL="8358" marR="8358" marT="835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latin typeface="+mn-lt"/>
                        </a:rPr>
                        <a:t>376 </a:t>
                      </a:r>
                    </a:p>
                  </a:txBody>
                  <a:tcPr marL="8358" marR="8358" marT="835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latin typeface="+mn-lt"/>
                        </a:rPr>
                        <a:t>107</a:t>
                      </a:r>
                    </a:p>
                  </a:txBody>
                  <a:tcPr marL="8358" marR="8358" marT="835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latin typeface="+mn-lt"/>
                        </a:rPr>
                        <a:t>104</a:t>
                      </a:r>
                    </a:p>
                  </a:txBody>
                  <a:tcPr marL="8358" marR="8358" marT="835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latin typeface="+mn-lt"/>
                        </a:rPr>
                        <a:t>120</a:t>
                      </a:r>
                    </a:p>
                  </a:txBody>
                  <a:tcPr marL="8358" marR="8358" marT="835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latin typeface="+mn-lt"/>
                        </a:rPr>
                        <a:t>409</a:t>
                      </a:r>
                    </a:p>
                  </a:txBody>
                  <a:tcPr marL="8358" marR="8358" marT="835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9" name="Table 8"/>
          <p:cNvGraphicFramePr>
            <a:graphicFrameLocks noGrp="1"/>
          </p:cNvGraphicFramePr>
          <p:nvPr/>
        </p:nvGraphicFramePr>
        <p:xfrm>
          <a:off x="1066800" y="4572000"/>
          <a:ext cx="6172200" cy="1600200"/>
        </p:xfrm>
        <a:graphic>
          <a:graphicData uri="http://schemas.openxmlformats.org/drawingml/2006/table">
            <a:tbl>
              <a:tblPr/>
              <a:tblGrid>
                <a:gridCol w="2333792"/>
                <a:gridCol w="913020"/>
                <a:gridCol w="913020"/>
                <a:gridCol w="1006184"/>
                <a:gridCol w="1006184"/>
              </a:tblGrid>
              <a:tr h="63029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latin typeface="+mn-lt"/>
                        </a:rPr>
                        <a:t>increase</a:t>
                      </a:r>
                      <a:br>
                        <a:rPr lang="en-US" sz="1800" b="0" i="0" u="none" strike="noStrike" dirty="0">
                          <a:latin typeface="+mn-lt"/>
                        </a:rPr>
                      </a:br>
                      <a:r>
                        <a:rPr lang="en-US" sz="1800" b="0" i="0" u="none" strike="noStrike" dirty="0">
                          <a:latin typeface="+mn-lt"/>
                        </a:rPr>
                        <a:t>number of context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latin typeface="+mn-lt"/>
                        </a:rPr>
                        <a:t>increase </a:t>
                      </a:r>
                      <a:br>
                        <a:rPr lang="en-US" sz="1800" b="0" i="0" u="none" strike="noStrike">
                          <a:latin typeface="+mn-lt"/>
                        </a:rPr>
                      </a:br>
                      <a:r>
                        <a:rPr lang="en-US" sz="1800" b="0" i="0" u="none" strike="noStrike">
                          <a:latin typeface="+mn-lt"/>
                        </a:rPr>
                        <a:t>sig 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latin typeface="+mn-lt"/>
                        </a:rPr>
                        <a:t>increase</a:t>
                      </a:r>
                      <a:br>
                        <a:rPr lang="en-US" sz="1800" b="0" i="0" u="none" strike="noStrike">
                          <a:latin typeface="+mn-lt"/>
                        </a:rPr>
                      </a:br>
                      <a:r>
                        <a:rPr lang="en-US" sz="1800" b="0" i="0" u="none" strike="noStrike">
                          <a:latin typeface="+mn-lt"/>
                        </a:rPr>
                        <a:t>last 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latin typeface="+mn-lt"/>
                        </a:rPr>
                        <a:t>increase</a:t>
                      </a:r>
                      <a:br>
                        <a:rPr lang="en-US" sz="1800" b="0" i="0" u="none" strike="noStrike">
                          <a:latin typeface="+mn-lt"/>
                        </a:rPr>
                      </a:br>
                      <a:r>
                        <a:rPr lang="en-US" sz="1800" b="0" i="0" u="none" strike="noStrike">
                          <a:latin typeface="+mn-lt"/>
                        </a:rPr>
                        <a:t>coeff 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latin typeface="+mn-lt"/>
                        </a:rPr>
                        <a:t>increase</a:t>
                      </a:r>
                      <a:br>
                        <a:rPr lang="en-US" sz="1800" b="0" i="0" u="none" strike="noStrike" dirty="0">
                          <a:latin typeface="+mn-lt"/>
                        </a:rPr>
                      </a:br>
                      <a:r>
                        <a:rPr lang="en-US" sz="1800" b="0" i="0" u="none" strike="noStrike" dirty="0">
                          <a:latin typeface="+mn-lt"/>
                        </a:rPr>
                        <a:t>total 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1833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 smtClean="0">
                          <a:latin typeface="+mn-lt"/>
                        </a:rPr>
                        <a:t> Intra </a:t>
                      </a:r>
                      <a:r>
                        <a:rPr lang="en-US" sz="1800" b="0" i="0" u="none" strike="noStrike" dirty="0">
                          <a:latin typeface="+mn-lt"/>
                        </a:rPr>
                        <a:t>only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latin typeface="+mn-lt"/>
                        </a:rPr>
                        <a:t>-10.3%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latin typeface="+mn-lt"/>
                        </a:rPr>
                        <a:t>-21.2%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latin typeface="+mn-lt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latin typeface="+mn-lt"/>
                        </a:rPr>
                        <a:t>-9.0%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1833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 smtClean="0">
                          <a:latin typeface="+mn-lt"/>
                        </a:rPr>
                        <a:t> Random </a:t>
                      </a:r>
                      <a:r>
                        <a:rPr lang="en-US" sz="1800" b="0" i="0" u="none" strike="noStrike" dirty="0">
                          <a:latin typeface="+mn-lt"/>
                        </a:rPr>
                        <a:t>access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latin typeface="+mn-lt"/>
                        </a:rPr>
                        <a:t>-10.3%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latin typeface="+mn-lt"/>
                        </a:rPr>
                        <a:t>-21.2%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latin typeface="+mn-lt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latin typeface="+mn-lt"/>
                        </a:rPr>
                        <a:t>-8.1%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6237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 smtClean="0">
                          <a:latin typeface="+mn-lt"/>
                        </a:rPr>
                        <a:t> Low </a:t>
                      </a:r>
                      <a:r>
                        <a:rPr lang="en-US" sz="1800" b="0" i="0" u="none" strike="noStrike" dirty="0">
                          <a:latin typeface="+mn-lt"/>
                        </a:rPr>
                        <a:t>Delay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latin typeface="+mn-lt"/>
                        </a:rPr>
                        <a:t>-10.3%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latin typeface="+mn-lt"/>
                        </a:rPr>
                        <a:t>-21.2%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latin typeface="+mn-lt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latin typeface="+mn-lt"/>
                        </a:rPr>
                        <a:t>-8.1%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Bin Count</a:t>
            </a:r>
            <a:endParaRPr lang="en-US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1752600" y="1295400"/>
          <a:ext cx="5210297" cy="5179475"/>
        </p:xfrm>
        <a:graphic>
          <a:graphicData uri="http://schemas.openxmlformats.org/drawingml/2006/table">
            <a:tbl>
              <a:tblPr/>
              <a:tblGrid>
                <a:gridCol w="986909"/>
                <a:gridCol w="711155"/>
                <a:gridCol w="711155"/>
                <a:gridCol w="711155"/>
                <a:gridCol w="696641"/>
                <a:gridCol w="696641"/>
                <a:gridCol w="696641"/>
              </a:tblGrid>
              <a:tr h="184516"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8080" marR="8080" marT="80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6"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latin typeface="Arial"/>
                        </a:rPr>
                        <a:t>Intra</a:t>
                      </a:r>
                    </a:p>
                  </a:txBody>
                  <a:tcPr marL="8080" marR="8080" marT="80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5878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latin typeface="Arial"/>
                        </a:rPr>
                        <a:t>increase in bin %</a:t>
                      </a:r>
                    </a:p>
                  </a:txBody>
                  <a:tcPr marL="8080" marR="8080" marT="80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latin typeface="Arial"/>
                        </a:rPr>
                        <a:t>% sig</a:t>
                      </a:r>
                    </a:p>
                  </a:txBody>
                  <a:tcPr marL="8080" marR="8080" marT="80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latin typeface="Arial"/>
                        </a:rPr>
                        <a:t>% last</a:t>
                      </a:r>
                    </a:p>
                  </a:txBody>
                  <a:tcPr marL="8080" marR="8080" marT="80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latin typeface="Arial"/>
                        </a:rPr>
                        <a:t>% coeff</a:t>
                      </a:r>
                    </a:p>
                  </a:txBody>
                  <a:tcPr marL="8080" marR="8080" marT="80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latin typeface="Arial"/>
                        </a:rPr>
                        <a:t>% reg</a:t>
                      </a:r>
                    </a:p>
                  </a:txBody>
                  <a:tcPr marL="8080" marR="8080" marT="80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latin typeface="Arial"/>
                        </a:rPr>
                        <a:t>% bypass</a:t>
                      </a:r>
                    </a:p>
                  </a:txBody>
                  <a:tcPr marL="8080" marR="8080" marT="80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426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latin typeface="Arial"/>
                        </a:rPr>
                        <a:t>Class A</a:t>
                      </a:r>
                    </a:p>
                  </a:txBody>
                  <a:tcPr marL="8080" marR="8080" marT="80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latin typeface="Arial"/>
                        </a:rPr>
                        <a:t>-7%</a:t>
                      </a:r>
                    </a:p>
                  </a:txBody>
                  <a:tcPr marL="8080" marR="8080" marT="80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latin typeface="Arial"/>
                        </a:rPr>
                        <a:t>32%</a:t>
                      </a:r>
                    </a:p>
                  </a:txBody>
                  <a:tcPr marL="8080" marR="8080" marT="808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latin typeface="Arial"/>
                        </a:rPr>
                        <a:t>9%</a:t>
                      </a:r>
                    </a:p>
                  </a:txBody>
                  <a:tcPr marL="8080" marR="8080" marT="808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latin typeface="Arial"/>
                        </a:rPr>
                        <a:t>30%</a:t>
                      </a:r>
                    </a:p>
                  </a:txBody>
                  <a:tcPr marL="8080" marR="8080" marT="808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latin typeface="Arial"/>
                        </a:rPr>
                        <a:t>84%</a:t>
                      </a:r>
                    </a:p>
                  </a:txBody>
                  <a:tcPr marL="8080" marR="8080" marT="808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latin typeface="Arial"/>
                        </a:rPr>
                        <a:t>16%</a:t>
                      </a:r>
                    </a:p>
                  </a:txBody>
                  <a:tcPr marL="8080" marR="8080" marT="808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7426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latin typeface="Arial"/>
                        </a:rPr>
                        <a:t>Class B</a:t>
                      </a:r>
                    </a:p>
                  </a:txBody>
                  <a:tcPr marL="8080" marR="8080" marT="80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latin typeface="Arial"/>
                        </a:rPr>
                        <a:t>-5%</a:t>
                      </a:r>
                    </a:p>
                  </a:txBody>
                  <a:tcPr marL="8080" marR="8080" marT="80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latin typeface="Arial"/>
                        </a:rPr>
                        <a:t>33%</a:t>
                      </a:r>
                    </a:p>
                  </a:txBody>
                  <a:tcPr marL="8080" marR="8080" marT="80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latin typeface="Arial"/>
                        </a:rPr>
                        <a:t>11%</a:t>
                      </a:r>
                    </a:p>
                  </a:txBody>
                  <a:tcPr marL="8080" marR="8080" marT="80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latin typeface="Arial"/>
                        </a:rPr>
                        <a:t>24%</a:t>
                      </a:r>
                    </a:p>
                  </a:txBody>
                  <a:tcPr marL="8080" marR="8080" marT="80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latin typeface="Arial"/>
                        </a:rPr>
                        <a:t>85%</a:t>
                      </a:r>
                    </a:p>
                  </a:txBody>
                  <a:tcPr marL="8080" marR="8080" marT="80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latin typeface="Arial"/>
                        </a:rPr>
                        <a:t>15%</a:t>
                      </a:r>
                    </a:p>
                  </a:txBody>
                  <a:tcPr marL="8080" marR="8080" marT="808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426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latin typeface="Arial"/>
                        </a:rPr>
                        <a:t>Class C</a:t>
                      </a:r>
                    </a:p>
                  </a:txBody>
                  <a:tcPr marL="8080" marR="8080" marT="80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latin typeface="Arial"/>
                        </a:rPr>
                        <a:t>-5%</a:t>
                      </a:r>
                    </a:p>
                  </a:txBody>
                  <a:tcPr marL="8080" marR="8080" marT="80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latin typeface="Arial"/>
                        </a:rPr>
                        <a:t>27%</a:t>
                      </a:r>
                    </a:p>
                  </a:txBody>
                  <a:tcPr marL="8080" marR="8080" marT="80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latin typeface="Arial"/>
                        </a:rPr>
                        <a:t>12%</a:t>
                      </a:r>
                    </a:p>
                  </a:txBody>
                  <a:tcPr marL="8080" marR="8080" marT="80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latin typeface="Arial"/>
                        </a:rPr>
                        <a:t>24%</a:t>
                      </a:r>
                    </a:p>
                  </a:txBody>
                  <a:tcPr marL="8080" marR="8080" marT="80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latin typeface="Arial"/>
                        </a:rPr>
                        <a:t>85%</a:t>
                      </a:r>
                    </a:p>
                  </a:txBody>
                  <a:tcPr marL="8080" marR="8080" marT="80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latin typeface="Arial"/>
                        </a:rPr>
                        <a:t>15%</a:t>
                      </a:r>
                    </a:p>
                  </a:txBody>
                  <a:tcPr marL="8080" marR="8080" marT="808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426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latin typeface="Arial"/>
                        </a:rPr>
                        <a:t>Class D</a:t>
                      </a:r>
                    </a:p>
                  </a:txBody>
                  <a:tcPr marL="8080" marR="8080" marT="80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latin typeface="Arial"/>
                        </a:rPr>
                        <a:t>-5%</a:t>
                      </a:r>
                    </a:p>
                  </a:txBody>
                  <a:tcPr marL="8080" marR="8080" marT="80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latin typeface="Arial"/>
                        </a:rPr>
                        <a:t>26%</a:t>
                      </a:r>
                    </a:p>
                  </a:txBody>
                  <a:tcPr marL="8080" marR="8080" marT="80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latin typeface="Arial"/>
                        </a:rPr>
                        <a:t>12%</a:t>
                      </a:r>
                    </a:p>
                  </a:txBody>
                  <a:tcPr marL="8080" marR="8080" marT="80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latin typeface="Arial"/>
                        </a:rPr>
                        <a:t>25%</a:t>
                      </a:r>
                    </a:p>
                  </a:txBody>
                  <a:tcPr marL="8080" marR="8080" marT="80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latin typeface="Arial"/>
                        </a:rPr>
                        <a:t>84%</a:t>
                      </a:r>
                    </a:p>
                  </a:txBody>
                  <a:tcPr marL="8080" marR="8080" marT="80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latin typeface="Arial"/>
                        </a:rPr>
                        <a:t>16%</a:t>
                      </a:r>
                    </a:p>
                  </a:txBody>
                  <a:tcPr marL="8080" marR="8080" marT="808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426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latin typeface="Arial"/>
                        </a:rPr>
                        <a:t>Class E</a:t>
                      </a:r>
                    </a:p>
                  </a:txBody>
                  <a:tcPr marL="8080" marR="8080" marT="80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latin typeface="Arial"/>
                        </a:rPr>
                        <a:t>-5%</a:t>
                      </a:r>
                    </a:p>
                  </a:txBody>
                  <a:tcPr marL="8080" marR="8080" marT="80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latin typeface="Arial"/>
                        </a:rPr>
                        <a:t>26%</a:t>
                      </a:r>
                    </a:p>
                  </a:txBody>
                  <a:tcPr marL="8080" marR="8080" marT="80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latin typeface="Arial"/>
                        </a:rPr>
                        <a:t>11%</a:t>
                      </a:r>
                    </a:p>
                  </a:txBody>
                  <a:tcPr marL="8080" marR="8080" marT="80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latin typeface="Arial"/>
                        </a:rPr>
                        <a:t>24%</a:t>
                      </a:r>
                    </a:p>
                  </a:txBody>
                  <a:tcPr marL="8080" marR="8080" marT="80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latin typeface="Arial"/>
                        </a:rPr>
                        <a:t>86%</a:t>
                      </a:r>
                    </a:p>
                  </a:txBody>
                  <a:tcPr marL="8080" marR="8080" marT="80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latin typeface="Arial"/>
                        </a:rPr>
                        <a:t>14%</a:t>
                      </a:r>
                    </a:p>
                  </a:txBody>
                  <a:tcPr marL="8080" marR="8080" marT="808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426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>
                          <a:latin typeface="Arial"/>
                        </a:rPr>
                        <a:t>All</a:t>
                      </a:r>
                    </a:p>
                  </a:txBody>
                  <a:tcPr marL="8080" marR="8080" marT="80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latin typeface="Arial"/>
                        </a:rPr>
                        <a:t>-5%</a:t>
                      </a:r>
                    </a:p>
                  </a:txBody>
                  <a:tcPr marL="8080" marR="8080" marT="80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latin typeface="Arial"/>
                        </a:rPr>
                        <a:t>29%</a:t>
                      </a:r>
                    </a:p>
                  </a:txBody>
                  <a:tcPr marL="8080" marR="8080" marT="80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latin typeface="Arial"/>
                        </a:rPr>
                        <a:t>11%</a:t>
                      </a:r>
                    </a:p>
                  </a:txBody>
                  <a:tcPr marL="8080" marR="8080" marT="80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latin typeface="Arial"/>
                        </a:rPr>
                        <a:t>26%</a:t>
                      </a:r>
                    </a:p>
                  </a:txBody>
                  <a:tcPr marL="8080" marR="8080" marT="80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latin typeface="Arial"/>
                        </a:rPr>
                        <a:t>85%</a:t>
                      </a:r>
                    </a:p>
                  </a:txBody>
                  <a:tcPr marL="8080" marR="8080" marT="80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latin typeface="Arial"/>
                        </a:rPr>
                        <a:t>15%</a:t>
                      </a:r>
                    </a:p>
                  </a:txBody>
                  <a:tcPr marL="8080" marR="8080" marT="808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4516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latin typeface="Arial"/>
                      </a:endParaRPr>
                    </a:p>
                  </a:txBody>
                  <a:tcPr marL="8080" marR="8080" marT="808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>
                        <a:latin typeface="Arial"/>
                      </a:endParaRPr>
                    </a:p>
                  </a:txBody>
                  <a:tcPr marL="8080" marR="8080" marT="808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>
                        <a:latin typeface="Arial"/>
                      </a:endParaRPr>
                    </a:p>
                  </a:txBody>
                  <a:tcPr marL="8080" marR="8080" marT="808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>
                        <a:latin typeface="Arial"/>
                      </a:endParaRPr>
                    </a:p>
                  </a:txBody>
                  <a:tcPr marL="8080" marR="8080" marT="808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>
                        <a:latin typeface="Arial"/>
                      </a:endParaRPr>
                    </a:p>
                  </a:txBody>
                  <a:tcPr marL="8080" marR="8080" marT="808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>
                        <a:latin typeface="Arial"/>
                      </a:endParaRPr>
                    </a:p>
                  </a:txBody>
                  <a:tcPr marL="8080" marR="8080" marT="808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>
                        <a:latin typeface="Arial"/>
                      </a:endParaRPr>
                    </a:p>
                  </a:txBody>
                  <a:tcPr marL="8080" marR="8080" marT="808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4516"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8080" marR="8080" marT="80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6"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latin typeface="Arial"/>
                        </a:rPr>
                        <a:t>Random access</a:t>
                      </a:r>
                    </a:p>
                  </a:txBody>
                  <a:tcPr marL="8080" marR="8080" marT="80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5878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latin typeface="Arial"/>
                        </a:rPr>
                        <a:t>increase in bin %</a:t>
                      </a:r>
                    </a:p>
                  </a:txBody>
                  <a:tcPr marL="8080" marR="8080" marT="80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latin typeface="Arial"/>
                        </a:rPr>
                        <a:t>% sig</a:t>
                      </a:r>
                    </a:p>
                  </a:txBody>
                  <a:tcPr marL="8080" marR="8080" marT="80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latin typeface="Arial"/>
                        </a:rPr>
                        <a:t>% last</a:t>
                      </a:r>
                    </a:p>
                  </a:txBody>
                  <a:tcPr marL="8080" marR="8080" marT="80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latin typeface="Arial"/>
                        </a:rPr>
                        <a:t>% coeff</a:t>
                      </a:r>
                    </a:p>
                  </a:txBody>
                  <a:tcPr marL="8080" marR="8080" marT="80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latin typeface="Arial"/>
                        </a:rPr>
                        <a:t>% reg</a:t>
                      </a:r>
                    </a:p>
                  </a:txBody>
                  <a:tcPr marL="8080" marR="8080" marT="80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latin typeface="Arial"/>
                        </a:rPr>
                        <a:t>% bypass</a:t>
                      </a:r>
                    </a:p>
                  </a:txBody>
                  <a:tcPr marL="8080" marR="8080" marT="80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426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latin typeface="Arial"/>
                        </a:rPr>
                        <a:t>Class A</a:t>
                      </a:r>
                    </a:p>
                  </a:txBody>
                  <a:tcPr marL="8080" marR="8080" marT="80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latin typeface="Arial"/>
                        </a:rPr>
                        <a:t>-4%</a:t>
                      </a:r>
                    </a:p>
                  </a:txBody>
                  <a:tcPr marL="8080" marR="8080" marT="80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latin typeface="Arial"/>
                        </a:rPr>
                        <a:t>29%</a:t>
                      </a:r>
                    </a:p>
                  </a:txBody>
                  <a:tcPr marL="8080" marR="8080" marT="808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latin typeface="Arial"/>
                        </a:rPr>
                        <a:t>8%</a:t>
                      </a:r>
                    </a:p>
                  </a:txBody>
                  <a:tcPr marL="8080" marR="8080" marT="808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latin typeface="Arial"/>
                        </a:rPr>
                        <a:t>18%</a:t>
                      </a:r>
                    </a:p>
                  </a:txBody>
                  <a:tcPr marL="8080" marR="8080" marT="808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latin typeface="Arial"/>
                        </a:rPr>
                        <a:t>85%</a:t>
                      </a:r>
                    </a:p>
                  </a:txBody>
                  <a:tcPr marL="8080" marR="8080" marT="808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latin typeface="Arial"/>
                        </a:rPr>
                        <a:t>14%</a:t>
                      </a:r>
                    </a:p>
                  </a:txBody>
                  <a:tcPr marL="8080" marR="8080" marT="808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7426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latin typeface="Arial"/>
                        </a:rPr>
                        <a:t>Class B</a:t>
                      </a:r>
                    </a:p>
                  </a:txBody>
                  <a:tcPr marL="8080" marR="8080" marT="80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latin typeface="Arial"/>
                        </a:rPr>
                        <a:t>-2%</a:t>
                      </a:r>
                    </a:p>
                  </a:txBody>
                  <a:tcPr marL="8080" marR="8080" marT="80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latin typeface="Arial"/>
                        </a:rPr>
                        <a:t>28%</a:t>
                      </a:r>
                    </a:p>
                  </a:txBody>
                  <a:tcPr marL="8080" marR="8080" marT="80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latin typeface="Arial"/>
                        </a:rPr>
                        <a:t>9%</a:t>
                      </a:r>
                    </a:p>
                  </a:txBody>
                  <a:tcPr marL="8080" marR="8080" marT="80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latin typeface="Arial"/>
                        </a:rPr>
                        <a:t>16%</a:t>
                      </a:r>
                    </a:p>
                  </a:txBody>
                  <a:tcPr marL="8080" marR="8080" marT="80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latin typeface="Arial"/>
                        </a:rPr>
                        <a:t>87%</a:t>
                      </a:r>
                    </a:p>
                  </a:txBody>
                  <a:tcPr marL="8080" marR="8080" marT="80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latin typeface="Arial"/>
                        </a:rPr>
                        <a:t>13%</a:t>
                      </a:r>
                    </a:p>
                  </a:txBody>
                  <a:tcPr marL="8080" marR="8080" marT="808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426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latin typeface="Arial"/>
                        </a:rPr>
                        <a:t>Class C</a:t>
                      </a:r>
                    </a:p>
                  </a:txBody>
                  <a:tcPr marL="8080" marR="8080" marT="80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latin typeface="Arial"/>
                        </a:rPr>
                        <a:t>-2%</a:t>
                      </a:r>
                    </a:p>
                  </a:txBody>
                  <a:tcPr marL="8080" marR="8080" marT="80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latin typeface="Arial"/>
                        </a:rPr>
                        <a:t>22%</a:t>
                      </a:r>
                    </a:p>
                  </a:txBody>
                  <a:tcPr marL="8080" marR="8080" marT="80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latin typeface="Arial"/>
                        </a:rPr>
                        <a:t>10%</a:t>
                      </a:r>
                    </a:p>
                  </a:txBody>
                  <a:tcPr marL="8080" marR="8080" marT="80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latin typeface="Arial"/>
                        </a:rPr>
                        <a:t>15%</a:t>
                      </a:r>
                    </a:p>
                  </a:txBody>
                  <a:tcPr marL="8080" marR="8080" marT="80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latin typeface="Arial"/>
                        </a:rPr>
                        <a:t>86%</a:t>
                      </a:r>
                    </a:p>
                  </a:txBody>
                  <a:tcPr marL="8080" marR="8080" marT="80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latin typeface="Arial"/>
                        </a:rPr>
                        <a:t>13%</a:t>
                      </a:r>
                    </a:p>
                  </a:txBody>
                  <a:tcPr marL="8080" marR="8080" marT="808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426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latin typeface="Arial"/>
                        </a:rPr>
                        <a:t>Class D</a:t>
                      </a:r>
                    </a:p>
                  </a:txBody>
                  <a:tcPr marL="8080" marR="8080" marT="80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latin typeface="Arial"/>
                        </a:rPr>
                        <a:t>-2%</a:t>
                      </a:r>
                    </a:p>
                  </a:txBody>
                  <a:tcPr marL="8080" marR="8080" marT="80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latin typeface="Arial"/>
                        </a:rPr>
                        <a:t>22%</a:t>
                      </a:r>
                    </a:p>
                  </a:txBody>
                  <a:tcPr marL="8080" marR="8080" marT="80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latin typeface="Arial"/>
                        </a:rPr>
                        <a:t>10%</a:t>
                      </a:r>
                    </a:p>
                  </a:txBody>
                  <a:tcPr marL="8080" marR="8080" marT="80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latin typeface="Arial"/>
                        </a:rPr>
                        <a:t>15%</a:t>
                      </a:r>
                    </a:p>
                  </a:txBody>
                  <a:tcPr marL="8080" marR="8080" marT="80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latin typeface="Arial"/>
                        </a:rPr>
                        <a:t>86%</a:t>
                      </a:r>
                    </a:p>
                  </a:txBody>
                  <a:tcPr marL="8080" marR="8080" marT="80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latin typeface="Arial"/>
                        </a:rPr>
                        <a:t>13%</a:t>
                      </a:r>
                    </a:p>
                  </a:txBody>
                  <a:tcPr marL="8080" marR="8080" marT="808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426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latin typeface="Arial"/>
                        </a:rPr>
                        <a:t>Class E</a:t>
                      </a:r>
                    </a:p>
                  </a:txBody>
                  <a:tcPr marL="8080" marR="8080" marT="80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8080" marR="8080" marT="80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8080" marR="8080" marT="80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8080" marR="8080" marT="80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8080" marR="8080" marT="80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8080" marR="8080" marT="80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8080" marR="8080" marT="808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</a:tr>
              <a:tr h="184516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>
                          <a:latin typeface="Arial"/>
                        </a:rPr>
                        <a:t>All</a:t>
                      </a:r>
                    </a:p>
                  </a:txBody>
                  <a:tcPr marL="8080" marR="8080" marT="80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latin typeface="Arial"/>
                        </a:rPr>
                        <a:t>-2%</a:t>
                      </a:r>
                    </a:p>
                  </a:txBody>
                  <a:tcPr marL="8080" marR="8080" marT="80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latin typeface="Arial"/>
                        </a:rPr>
                        <a:t>25%</a:t>
                      </a:r>
                    </a:p>
                  </a:txBody>
                  <a:tcPr marL="8080" marR="8080" marT="80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latin typeface="Arial"/>
                        </a:rPr>
                        <a:t>9%</a:t>
                      </a:r>
                    </a:p>
                  </a:txBody>
                  <a:tcPr marL="8080" marR="8080" marT="80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latin typeface="Arial"/>
                        </a:rPr>
                        <a:t>16%</a:t>
                      </a:r>
                    </a:p>
                  </a:txBody>
                  <a:tcPr marL="8080" marR="8080" marT="80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latin typeface="Arial"/>
                        </a:rPr>
                        <a:t>86%</a:t>
                      </a:r>
                    </a:p>
                  </a:txBody>
                  <a:tcPr marL="8080" marR="8080" marT="80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latin typeface="Arial"/>
                        </a:rPr>
                        <a:t>13%</a:t>
                      </a:r>
                    </a:p>
                  </a:txBody>
                  <a:tcPr marL="8080" marR="8080" marT="808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4516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latin typeface="Arial"/>
                      </a:endParaRPr>
                    </a:p>
                  </a:txBody>
                  <a:tcPr marL="8080" marR="8080" marT="808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>
                        <a:latin typeface="Arial"/>
                      </a:endParaRPr>
                    </a:p>
                  </a:txBody>
                  <a:tcPr marL="8080" marR="8080" marT="808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>
                        <a:latin typeface="Arial"/>
                      </a:endParaRPr>
                    </a:p>
                  </a:txBody>
                  <a:tcPr marL="8080" marR="8080" marT="808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>
                        <a:latin typeface="Arial"/>
                      </a:endParaRPr>
                    </a:p>
                  </a:txBody>
                  <a:tcPr marL="8080" marR="8080" marT="808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>
                        <a:latin typeface="Arial"/>
                      </a:endParaRPr>
                    </a:p>
                  </a:txBody>
                  <a:tcPr marL="8080" marR="8080" marT="808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>
                        <a:latin typeface="Arial"/>
                      </a:endParaRPr>
                    </a:p>
                  </a:txBody>
                  <a:tcPr marL="8080" marR="8080" marT="808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>
                        <a:latin typeface="Arial"/>
                      </a:endParaRPr>
                    </a:p>
                  </a:txBody>
                  <a:tcPr marL="8080" marR="8080" marT="808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4516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8080" marR="8080" marT="80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6"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latin typeface="Arial"/>
                        </a:rPr>
                        <a:t>Low delay</a:t>
                      </a:r>
                    </a:p>
                  </a:txBody>
                  <a:tcPr marL="8080" marR="8080" marT="80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58781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8080" marR="8080" marT="80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latin typeface="Arial"/>
                        </a:rPr>
                        <a:t>increase in bin %</a:t>
                      </a:r>
                    </a:p>
                  </a:txBody>
                  <a:tcPr marL="8080" marR="8080" marT="80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latin typeface="Arial"/>
                        </a:rPr>
                        <a:t>% sig</a:t>
                      </a:r>
                    </a:p>
                  </a:txBody>
                  <a:tcPr marL="8080" marR="8080" marT="80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latin typeface="Arial"/>
                        </a:rPr>
                        <a:t>% last</a:t>
                      </a:r>
                    </a:p>
                  </a:txBody>
                  <a:tcPr marL="8080" marR="8080" marT="80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latin typeface="Arial"/>
                        </a:rPr>
                        <a:t>% coeff</a:t>
                      </a:r>
                    </a:p>
                  </a:txBody>
                  <a:tcPr marL="8080" marR="8080" marT="80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latin typeface="Arial"/>
                        </a:rPr>
                        <a:t>% reg</a:t>
                      </a:r>
                    </a:p>
                  </a:txBody>
                  <a:tcPr marL="8080" marR="8080" marT="80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latin typeface="Arial"/>
                        </a:rPr>
                        <a:t>% bypass</a:t>
                      </a:r>
                    </a:p>
                  </a:txBody>
                  <a:tcPr marL="8080" marR="8080" marT="80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426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latin typeface="Arial"/>
                        </a:rPr>
                        <a:t>Class A</a:t>
                      </a:r>
                    </a:p>
                  </a:txBody>
                  <a:tcPr marL="8080" marR="8080" marT="80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8080" marR="8080" marT="80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8080" marR="8080" marT="808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8080" marR="8080" marT="808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8080" marR="8080" marT="808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8080" marR="8080" marT="808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8080" marR="8080" marT="808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</a:tr>
              <a:tr h="17426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latin typeface="Arial"/>
                        </a:rPr>
                        <a:t>Class B</a:t>
                      </a:r>
                    </a:p>
                  </a:txBody>
                  <a:tcPr marL="8080" marR="8080" marT="80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latin typeface="Arial"/>
                        </a:rPr>
                        <a:t>0%</a:t>
                      </a:r>
                    </a:p>
                  </a:txBody>
                  <a:tcPr marL="8080" marR="8080" marT="80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latin typeface="Arial"/>
                        </a:rPr>
                        <a:t>29%</a:t>
                      </a:r>
                    </a:p>
                  </a:txBody>
                  <a:tcPr marL="8080" marR="8080" marT="80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latin typeface="Arial"/>
                        </a:rPr>
                        <a:t>10%</a:t>
                      </a:r>
                    </a:p>
                  </a:txBody>
                  <a:tcPr marL="8080" marR="8080" marT="80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latin typeface="Arial"/>
                        </a:rPr>
                        <a:t>13%</a:t>
                      </a:r>
                    </a:p>
                  </a:txBody>
                  <a:tcPr marL="8080" marR="8080" marT="80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latin typeface="Arial"/>
                        </a:rPr>
                        <a:t>88%</a:t>
                      </a:r>
                    </a:p>
                  </a:txBody>
                  <a:tcPr marL="8080" marR="8080" marT="80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latin typeface="Arial"/>
                        </a:rPr>
                        <a:t>11%</a:t>
                      </a:r>
                    </a:p>
                  </a:txBody>
                  <a:tcPr marL="8080" marR="8080" marT="808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426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latin typeface="Arial"/>
                        </a:rPr>
                        <a:t>Class C</a:t>
                      </a:r>
                    </a:p>
                  </a:txBody>
                  <a:tcPr marL="8080" marR="8080" marT="80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latin typeface="Arial"/>
                        </a:rPr>
                        <a:t>-1%</a:t>
                      </a:r>
                    </a:p>
                  </a:txBody>
                  <a:tcPr marL="8080" marR="8080" marT="80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latin typeface="Arial"/>
                        </a:rPr>
                        <a:t>25%</a:t>
                      </a:r>
                    </a:p>
                  </a:txBody>
                  <a:tcPr marL="8080" marR="8080" marT="80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latin typeface="Arial"/>
                        </a:rPr>
                        <a:t>10%</a:t>
                      </a:r>
                    </a:p>
                  </a:txBody>
                  <a:tcPr marL="8080" marR="8080" marT="80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latin typeface="Arial"/>
                        </a:rPr>
                        <a:t>13%</a:t>
                      </a:r>
                    </a:p>
                  </a:txBody>
                  <a:tcPr marL="8080" marR="8080" marT="80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latin typeface="Arial"/>
                        </a:rPr>
                        <a:t>87%</a:t>
                      </a:r>
                    </a:p>
                  </a:txBody>
                  <a:tcPr marL="8080" marR="8080" marT="80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latin typeface="Arial"/>
                        </a:rPr>
                        <a:t>12%</a:t>
                      </a:r>
                    </a:p>
                  </a:txBody>
                  <a:tcPr marL="8080" marR="8080" marT="808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426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latin typeface="Arial"/>
                        </a:rPr>
                        <a:t>Class D</a:t>
                      </a:r>
                    </a:p>
                  </a:txBody>
                  <a:tcPr marL="8080" marR="8080" marT="80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latin typeface="Arial"/>
                        </a:rPr>
                        <a:t>-1%</a:t>
                      </a:r>
                    </a:p>
                  </a:txBody>
                  <a:tcPr marL="8080" marR="8080" marT="80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latin typeface="Arial"/>
                        </a:rPr>
                        <a:t>25%</a:t>
                      </a:r>
                    </a:p>
                  </a:txBody>
                  <a:tcPr marL="8080" marR="8080" marT="80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latin typeface="Arial"/>
                        </a:rPr>
                        <a:t>10%</a:t>
                      </a:r>
                    </a:p>
                  </a:txBody>
                  <a:tcPr marL="8080" marR="8080" marT="80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latin typeface="Arial"/>
                        </a:rPr>
                        <a:t>12%</a:t>
                      </a:r>
                    </a:p>
                  </a:txBody>
                  <a:tcPr marL="8080" marR="8080" marT="80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latin typeface="Arial"/>
                        </a:rPr>
                        <a:t>88%</a:t>
                      </a:r>
                    </a:p>
                  </a:txBody>
                  <a:tcPr marL="8080" marR="8080" marT="80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latin typeface="Arial"/>
                        </a:rPr>
                        <a:t>12%</a:t>
                      </a:r>
                    </a:p>
                  </a:txBody>
                  <a:tcPr marL="8080" marR="8080" marT="808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426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latin typeface="Arial"/>
                        </a:rPr>
                        <a:t>Class E</a:t>
                      </a:r>
                    </a:p>
                  </a:txBody>
                  <a:tcPr marL="8080" marR="8080" marT="80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latin typeface="Arial"/>
                        </a:rPr>
                        <a:t>0%</a:t>
                      </a:r>
                    </a:p>
                  </a:txBody>
                  <a:tcPr marL="8080" marR="8080" marT="80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latin typeface="Arial"/>
                        </a:rPr>
                        <a:t>22%</a:t>
                      </a:r>
                    </a:p>
                  </a:txBody>
                  <a:tcPr marL="8080" marR="8080" marT="80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latin typeface="Arial"/>
                        </a:rPr>
                        <a:t>8%</a:t>
                      </a:r>
                    </a:p>
                  </a:txBody>
                  <a:tcPr marL="8080" marR="8080" marT="80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latin typeface="Arial"/>
                        </a:rPr>
                        <a:t>8%</a:t>
                      </a:r>
                    </a:p>
                  </a:txBody>
                  <a:tcPr marL="8080" marR="8080" marT="80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latin typeface="Arial"/>
                        </a:rPr>
                        <a:t>89%</a:t>
                      </a:r>
                    </a:p>
                  </a:txBody>
                  <a:tcPr marL="8080" marR="8080" marT="80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latin typeface="Arial"/>
                        </a:rPr>
                        <a:t>9%</a:t>
                      </a:r>
                    </a:p>
                  </a:txBody>
                  <a:tcPr marL="8080" marR="8080" marT="808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4516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>
                          <a:latin typeface="Arial"/>
                        </a:rPr>
                        <a:t>All</a:t>
                      </a:r>
                    </a:p>
                  </a:txBody>
                  <a:tcPr marL="8080" marR="8080" marT="80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latin typeface="Arial"/>
                        </a:rPr>
                        <a:t>0%</a:t>
                      </a:r>
                    </a:p>
                  </a:txBody>
                  <a:tcPr marL="8080" marR="8080" marT="80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latin typeface="Arial"/>
                        </a:rPr>
                        <a:t>26%</a:t>
                      </a:r>
                    </a:p>
                  </a:txBody>
                  <a:tcPr marL="8080" marR="8080" marT="80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latin typeface="Arial"/>
                        </a:rPr>
                        <a:t>10%</a:t>
                      </a:r>
                    </a:p>
                  </a:txBody>
                  <a:tcPr marL="8080" marR="8080" marT="80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latin typeface="Arial"/>
                        </a:rPr>
                        <a:t>12%</a:t>
                      </a:r>
                    </a:p>
                  </a:txBody>
                  <a:tcPr marL="8080" marR="8080" marT="80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latin typeface="Arial"/>
                        </a:rPr>
                        <a:t>88%</a:t>
                      </a:r>
                    </a:p>
                  </a:txBody>
                  <a:tcPr marL="8080" marR="8080" marT="80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latin typeface="Arial"/>
                        </a:rPr>
                        <a:t>11%</a:t>
                      </a:r>
                    </a:p>
                  </a:txBody>
                  <a:tcPr marL="8080" marR="8080" marT="808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BD-rate</a:t>
            </a:r>
            <a:endParaRPr lang="en-US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533400" y="1981200"/>
          <a:ext cx="8077197" cy="3124200"/>
        </p:xfrm>
        <a:graphic>
          <a:graphicData uri="http://schemas.openxmlformats.org/drawingml/2006/table">
            <a:tbl>
              <a:tblPr/>
              <a:tblGrid>
                <a:gridCol w="890193"/>
                <a:gridCol w="798556"/>
                <a:gridCol w="798556"/>
                <a:gridCol w="798556"/>
                <a:gridCol w="798556"/>
                <a:gridCol w="798556"/>
                <a:gridCol w="798556"/>
                <a:gridCol w="798556"/>
                <a:gridCol w="798556"/>
                <a:gridCol w="798556"/>
              </a:tblGrid>
              <a:tr h="312420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latin typeface="Arial"/>
                        </a:rPr>
                        <a:t>BD-rate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latin typeface="Arial"/>
                        </a:rPr>
                        <a:t>Intra HE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latin typeface="Arial"/>
                        </a:rPr>
                        <a:t>Random access HE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latin typeface="Arial"/>
                        </a:rPr>
                        <a:t>Low delay HE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1242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latin typeface="Arial"/>
                        </a:rPr>
                        <a:t>Y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latin typeface="Arial"/>
                        </a:rPr>
                        <a:t>U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latin typeface="Arial"/>
                        </a:rPr>
                        <a:t>V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latin typeface="Arial"/>
                        </a:rPr>
                        <a:t>Y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latin typeface="Arial"/>
                        </a:rPr>
                        <a:t>U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latin typeface="Arial"/>
                        </a:rPr>
                        <a:t>V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latin typeface="Arial"/>
                        </a:rPr>
                        <a:t>Y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latin typeface="Arial"/>
                        </a:rPr>
                        <a:t>U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latin typeface="Arial"/>
                        </a:rPr>
                        <a:t>V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242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latin typeface="Arial"/>
                        </a:rPr>
                        <a:t>Class A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latin typeface="Arial"/>
                        </a:rPr>
                        <a:t>-0.1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latin typeface="Arial"/>
                        </a:rPr>
                        <a:t>0.0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latin typeface="Arial"/>
                        </a:rPr>
                        <a:t>-0.1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latin typeface="Arial"/>
                        </a:rPr>
                        <a:t>0.0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latin typeface="Arial"/>
                        </a:rPr>
                        <a:t>-0.4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latin typeface="Arial"/>
                        </a:rPr>
                        <a:t>-0.5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</a:tr>
              <a:tr h="31242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latin typeface="Arial"/>
                        </a:rPr>
                        <a:t>Class B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latin typeface="Arial"/>
                        </a:rPr>
                        <a:t>0.0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latin typeface="Arial"/>
                        </a:rPr>
                        <a:t>0.3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latin typeface="Arial"/>
                        </a:rPr>
                        <a:t>0.4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latin typeface="Arial"/>
                        </a:rPr>
                        <a:t>0.0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latin typeface="Arial"/>
                        </a:rPr>
                        <a:t>-0.1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latin typeface="Arial"/>
                        </a:rPr>
                        <a:t>-0.3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latin typeface="Arial"/>
                        </a:rPr>
                        <a:t>-0.1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latin typeface="Arial"/>
                        </a:rPr>
                        <a:t>-0.6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latin typeface="Arial"/>
                        </a:rPr>
                        <a:t>-1.0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1242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latin typeface="Arial"/>
                        </a:rPr>
                        <a:t>Class C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latin typeface="Arial"/>
                        </a:rPr>
                        <a:t>0.2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latin typeface="Arial"/>
                        </a:rPr>
                        <a:t>0.4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latin typeface="Arial"/>
                        </a:rPr>
                        <a:t>0.3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latin typeface="Arial"/>
                        </a:rPr>
                        <a:t>0.0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latin typeface="Arial"/>
                        </a:rPr>
                        <a:t>-0.3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latin typeface="Arial"/>
                        </a:rPr>
                        <a:t>-0.4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latin typeface="Arial"/>
                        </a:rPr>
                        <a:t>0.1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latin typeface="Arial"/>
                        </a:rPr>
                        <a:t>-0.8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latin typeface="Arial"/>
                        </a:rPr>
                        <a:t>-0.9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1242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latin typeface="Arial"/>
                        </a:rPr>
                        <a:t>Class D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latin typeface="Arial"/>
                        </a:rPr>
                        <a:t>0.0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latin typeface="Arial"/>
                        </a:rPr>
                        <a:t>0.4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latin typeface="Arial"/>
                        </a:rPr>
                        <a:t>0.4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latin typeface="Arial"/>
                        </a:rPr>
                        <a:t>0.0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latin typeface="Arial"/>
                        </a:rPr>
                        <a:t>-0.5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latin typeface="Arial"/>
                        </a:rPr>
                        <a:t>-0.6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latin typeface="Arial"/>
                        </a:rPr>
                        <a:t>-0.1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latin typeface="Arial"/>
                        </a:rPr>
                        <a:t>-1.6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latin typeface="Arial"/>
                        </a:rPr>
                        <a:t>-2.1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1242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latin typeface="Arial"/>
                        </a:rPr>
                        <a:t>Class E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latin typeface="Arial"/>
                        </a:rPr>
                        <a:t>0.2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latin typeface="Arial"/>
                        </a:rPr>
                        <a:t>0.2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latin typeface="Arial"/>
                        </a:rPr>
                        <a:t>0.3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latin typeface="Arial"/>
                        </a:rPr>
                        <a:t>-0.1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latin typeface="Arial"/>
                        </a:rPr>
                        <a:t>-2.3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latin typeface="Arial"/>
                        </a:rPr>
                        <a:t>-0.5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242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latin typeface="Arial"/>
                        </a:rPr>
                        <a:t>All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latin typeface="Arial"/>
                        </a:rPr>
                        <a:t>0.0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latin typeface="Arial"/>
                        </a:rPr>
                        <a:t>0.3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latin typeface="Arial"/>
                        </a:rPr>
                        <a:t>0.3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latin typeface="Arial"/>
                        </a:rPr>
                        <a:t>0.0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latin typeface="Arial"/>
                        </a:rPr>
                        <a:t>-0.3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latin typeface="Arial"/>
                        </a:rPr>
                        <a:t>-0.4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latin typeface="Arial"/>
                        </a:rPr>
                        <a:t>-0.1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latin typeface="Arial"/>
                        </a:rPr>
                        <a:t>-1.2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latin typeface="Arial"/>
                        </a:rPr>
                        <a:t>-1.2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242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latin typeface="Arial"/>
                        </a:rPr>
                        <a:t>Enc T[%]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latin typeface="Arial"/>
                        </a:rPr>
                        <a:t>98%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latin typeface="Arial"/>
                        </a:rPr>
                        <a:t>98%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latin typeface="Arial"/>
                        </a:rPr>
                        <a:t>97%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1242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latin typeface="Arial"/>
                        </a:rPr>
                        <a:t>Dec T[%]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latin typeface="Arial"/>
                        </a:rPr>
                        <a:t>98%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latin typeface="Arial"/>
                        </a:rPr>
                        <a:t>96%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latin typeface="Arial"/>
                        </a:rPr>
                        <a:t>100%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516</TotalTime>
  <Words>604</Words>
  <Application>Microsoft Office PowerPoint</Application>
  <PresentationFormat>On-screen Show (4:3)</PresentationFormat>
  <Paragraphs>309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BoG report on the draft text for the combination of proposals JCTVC-E227, JCTVC-E338 and JCTVC-E344</vt:lpstr>
      <vt:lpstr>Description</vt:lpstr>
      <vt:lpstr>Number of Contexts</vt:lpstr>
      <vt:lpstr>Bin Count</vt:lpstr>
      <vt:lpstr>BD-rate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JCTVC-E227 + JCTVC-E338 + JCTVC-E344</dc:title>
  <dc:creator>Sole Rojals, Joel</dc:creator>
  <cp:lastModifiedBy>Qualcomm User</cp:lastModifiedBy>
  <cp:revision>26</cp:revision>
  <dcterms:created xsi:type="dcterms:W3CDTF">2006-08-16T00:00:00Z</dcterms:created>
  <dcterms:modified xsi:type="dcterms:W3CDTF">2011-03-21T23:06:31Z</dcterms:modified>
</cp:coreProperties>
</file>