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4" r:id="rId1"/>
  </p:sldMasterIdLst>
  <p:notesMasterIdLst>
    <p:notesMasterId r:id="rId11"/>
  </p:notesMasterIdLst>
  <p:handoutMasterIdLst>
    <p:handoutMasterId r:id="rId12"/>
  </p:handoutMasterIdLst>
  <p:sldIdLst>
    <p:sldId id="256" r:id="rId2"/>
    <p:sldId id="307" r:id="rId3"/>
    <p:sldId id="310" r:id="rId4"/>
    <p:sldId id="296" r:id="rId5"/>
    <p:sldId id="313" r:id="rId6"/>
    <p:sldId id="286" r:id="rId7"/>
    <p:sldId id="303" r:id="rId8"/>
    <p:sldId id="309" r:id="rId9"/>
    <p:sldId id="298" r:id="rId10"/>
  </p:sldIdLst>
  <p:sldSz cx="9144000" cy="6858000" type="screen4x3"/>
  <p:notesSz cx="6797675" cy="9874250"/>
  <p:custDataLst>
    <p:tags r:id="rId13"/>
  </p:custDataLst>
  <p:defaultTextStyle>
    <a:defPPr>
      <a:defRPr lang="ko-KR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tx2"/>
        </a:solidFill>
        <a:latin typeface="Arial Black" pitchFamily="34" charset="0"/>
        <a:ea typeface="굴림" charset="-127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tx2"/>
        </a:solidFill>
        <a:latin typeface="Arial Black" pitchFamily="34" charset="0"/>
        <a:ea typeface="굴림" charset="-127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tx2"/>
        </a:solidFill>
        <a:latin typeface="Arial Black" pitchFamily="34" charset="0"/>
        <a:ea typeface="굴림" charset="-127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tx2"/>
        </a:solidFill>
        <a:latin typeface="Arial Black" pitchFamily="34" charset="0"/>
        <a:ea typeface="굴림" charset="-127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tx2"/>
        </a:solidFill>
        <a:latin typeface="Arial Black" pitchFamily="34" charset="0"/>
        <a:ea typeface="굴림" charset="-127"/>
        <a:cs typeface="+mn-cs"/>
      </a:defRPr>
    </a:lvl5pPr>
    <a:lvl6pPr marL="2286000" algn="l" defTabSz="914400" rtl="0" eaLnBrk="1" latinLnBrk="1" hangingPunct="1">
      <a:defRPr sz="2000" kern="1200">
        <a:solidFill>
          <a:schemeClr val="tx2"/>
        </a:solidFill>
        <a:latin typeface="Arial Black" pitchFamily="34" charset="0"/>
        <a:ea typeface="굴림" charset="-127"/>
        <a:cs typeface="+mn-cs"/>
      </a:defRPr>
    </a:lvl6pPr>
    <a:lvl7pPr marL="2743200" algn="l" defTabSz="914400" rtl="0" eaLnBrk="1" latinLnBrk="1" hangingPunct="1">
      <a:defRPr sz="2000" kern="1200">
        <a:solidFill>
          <a:schemeClr val="tx2"/>
        </a:solidFill>
        <a:latin typeface="Arial Black" pitchFamily="34" charset="0"/>
        <a:ea typeface="굴림" charset="-127"/>
        <a:cs typeface="+mn-cs"/>
      </a:defRPr>
    </a:lvl7pPr>
    <a:lvl8pPr marL="3200400" algn="l" defTabSz="914400" rtl="0" eaLnBrk="1" latinLnBrk="1" hangingPunct="1">
      <a:defRPr sz="2000" kern="1200">
        <a:solidFill>
          <a:schemeClr val="tx2"/>
        </a:solidFill>
        <a:latin typeface="Arial Black" pitchFamily="34" charset="0"/>
        <a:ea typeface="굴림" charset="-127"/>
        <a:cs typeface="+mn-cs"/>
      </a:defRPr>
    </a:lvl8pPr>
    <a:lvl9pPr marL="3657600" algn="l" defTabSz="914400" rtl="0" eaLnBrk="1" latinLnBrk="1" hangingPunct="1">
      <a:defRPr sz="2000" kern="1200">
        <a:solidFill>
          <a:schemeClr val="tx2"/>
        </a:solidFill>
        <a:latin typeface="Arial Black" pitchFamily="34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FF0000"/>
    <a:srgbClr val="FF66FF"/>
    <a:srgbClr val="0033CC"/>
    <a:srgbClr val="FF99FF"/>
    <a:srgbClr val="008000"/>
    <a:srgbClr val="9933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89" autoAdjust="0"/>
    <p:restoredTop sz="85159" autoAdjust="0"/>
  </p:normalViewPr>
  <p:slideViewPr>
    <p:cSldViewPr>
      <p:cViewPr>
        <p:scale>
          <a:sx n="69" d="100"/>
          <a:sy n="69" d="100"/>
        </p:scale>
        <p:origin x="-1350" y="-72"/>
      </p:cViewPr>
      <p:guideLst>
        <p:guide orient="horz" pos="125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9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3" tIns="47620" rIns="95243" bIns="47620" numCol="1" anchor="t" anchorCtr="0" compatLnSpc="1">
            <a:prstTxWarp prst="textNoShape">
              <a:avLst/>
            </a:prstTxWarp>
          </a:bodyPr>
          <a:lstStyle>
            <a:lvl1pPr algn="l" defTabSz="952500" eaLnBrk="1" latinLnBrk="1" hangingPunct="1">
              <a:spcBef>
                <a:spcPct val="0"/>
              </a:spcBef>
              <a:defRPr kumimoji="1" sz="1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3" tIns="47620" rIns="95243" bIns="47620" numCol="1" anchor="t" anchorCtr="0" compatLnSpc="1">
            <a:prstTxWarp prst="textNoShape">
              <a:avLst/>
            </a:prstTxWarp>
          </a:bodyPr>
          <a:lstStyle>
            <a:lvl1pPr algn="r" defTabSz="952500" eaLnBrk="1" latinLnBrk="1" hangingPunct="1">
              <a:spcBef>
                <a:spcPct val="0"/>
              </a:spcBef>
              <a:defRPr kumimoji="1" sz="1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48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3" tIns="47620" rIns="95243" bIns="47620" numCol="1" anchor="b" anchorCtr="0" compatLnSpc="1">
            <a:prstTxWarp prst="textNoShape">
              <a:avLst/>
            </a:prstTxWarp>
          </a:bodyPr>
          <a:lstStyle>
            <a:lvl1pPr algn="l" defTabSz="952500" eaLnBrk="1" latinLnBrk="1" hangingPunct="1">
              <a:spcBef>
                <a:spcPct val="0"/>
              </a:spcBef>
              <a:defRPr kumimoji="1" sz="1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380538"/>
            <a:ext cx="29448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3" tIns="47620" rIns="95243" bIns="47620" numCol="1" anchor="b" anchorCtr="0" compatLnSpc="1">
            <a:prstTxWarp prst="textNoShape">
              <a:avLst/>
            </a:prstTxWarp>
          </a:bodyPr>
          <a:lstStyle>
            <a:lvl1pPr algn="r" defTabSz="952500" eaLnBrk="1" latinLnBrk="1" hangingPunct="1">
              <a:spcBef>
                <a:spcPct val="0"/>
              </a:spcBef>
              <a:defRPr kumimoji="1" sz="12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61ED892-1B64-4DC4-A7F5-1687BC106A1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959951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3" tIns="47620" rIns="95243" bIns="47620" numCol="1" anchor="t" anchorCtr="0" compatLnSpc="1">
            <a:prstTxWarp prst="textNoShape">
              <a:avLst/>
            </a:prstTxWarp>
          </a:bodyPr>
          <a:lstStyle>
            <a:lvl1pPr algn="l" defTabSz="952500" eaLnBrk="1" latinLnBrk="1" hangingPunct="1">
              <a:spcBef>
                <a:spcPct val="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3" tIns="47620" rIns="95243" bIns="47620" numCol="1" anchor="t" anchorCtr="0" compatLnSpc="1">
            <a:prstTxWarp prst="textNoShape">
              <a:avLst/>
            </a:prstTxWarp>
          </a:bodyPr>
          <a:lstStyle>
            <a:lvl1pPr algn="r" defTabSz="952500" eaLnBrk="1" latinLnBrk="1" hangingPunct="1">
              <a:spcBef>
                <a:spcPct val="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3450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89475"/>
            <a:ext cx="498475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3" tIns="47620" rIns="95243" bIns="476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48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3" tIns="47620" rIns="95243" bIns="47620" numCol="1" anchor="b" anchorCtr="0" compatLnSpc="1">
            <a:prstTxWarp prst="textNoShape">
              <a:avLst/>
            </a:prstTxWarp>
          </a:bodyPr>
          <a:lstStyle>
            <a:lvl1pPr algn="l" defTabSz="952500" eaLnBrk="1" latinLnBrk="1" hangingPunct="1">
              <a:spcBef>
                <a:spcPct val="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380538"/>
            <a:ext cx="29448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43" tIns="47620" rIns="95243" bIns="47620" numCol="1" anchor="b" anchorCtr="0" compatLnSpc="1">
            <a:prstTxWarp prst="textNoShape">
              <a:avLst/>
            </a:prstTxWarp>
          </a:bodyPr>
          <a:lstStyle>
            <a:lvl1pPr algn="r" defTabSz="952500" eaLnBrk="1" latinLnBrk="1" hangingPunct="1">
              <a:spcBef>
                <a:spcPct val="0"/>
              </a:spcBef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A8220E2-2A9E-442C-ADBA-FEC78BCF583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63573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220E2-2A9E-442C-ADBA-FEC78BCF5830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0614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endParaRPr kumimoji="1" lang="en-US" altLang="ko-KR" sz="1200" kern="1200" baseline="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DEA50-F66F-4CC6-9902-92B6FCF72EDF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2385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220E2-2A9E-442C-ADBA-FEC78BCF5830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459533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ko-KR" sz="1200" kern="1200" dirty="0" smtClean="0"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220E2-2A9E-442C-ADBA-FEC78BCF5830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7136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>
              <a:latin typeface="굴림" charset="-127"/>
              <a:ea typeface="굴림" charset="-127"/>
            </a:endParaRPr>
          </a:p>
        </p:txBody>
      </p:sp>
      <p:sp>
        <p:nvSpPr>
          <p:cNvPr id="2048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1pPr>
            <a:lvl2pPr marL="742950" indent="-285750" defTabSz="952500"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2pPr>
            <a:lvl3pPr marL="1143000" indent="-228600" defTabSz="952500"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3pPr>
            <a:lvl4pPr marL="1600200" indent="-228600" defTabSz="952500"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4pPr>
            <a:lvl5pPr marL="2057400" indent="-228600" defTabSz="952500"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5pPr>
            <a:lvl6pPr marL="2514600" indent="-228600" algn="ctr" defTabSz="9525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6pPr>
            <a:lvl7pPr marL="2971800" indent="-228600" algn="ctr" defTabSz="9525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7pPr>
            <a:lvl8pPr marL="3429000" indent="-228600" algn="ctr" defTabSz="9525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8pPr>
            <a:lvl9pPr marL="3886200" indent="-228600" algn="ctr" defTabSz="9525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9pPr>
          </a:lstStyle>
          <a:p>
            <a:fld id="{55C94D18-03AB-4F09-9A6A-F77DB617E74D}" type="slidenum">
              <a:rPr lang="ko-KR" altLang="en-US" sz="1200" smtClean="0">
                <a:solidFill>
                  <a:schemeClr val="tx1"/>
                </a:solidFill>
                <a:latin typeface="굴림" charset="-127"/>
              </a:rPr>
              <a:pPr/>
              <a:t>5</a:t>
            </a:fld>
            <a:endParaRPr lang="ko-KR" altLang="en-US" sz="1200" smtClean="0">
              <a:solidFill>
                <a:schemeClr val="tx1"/>
              </a:solidFill>
              <a:latin typeface="굴림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>
              <a:latin typeface="굴림" charset="-127"/>
              <a:ea typeface="굴림" charset="-127"/>
            </a:endParaRPr>
          </a:p>
        </p:txBody>
      </p:sp>
      <p:sp>
        <p:nvSpPr>
          <p:cNvPr id="2048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1pPr>
            <a:lvl2pPr marL="742950" indent="-285750" defTabSz="952500"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2pPr>
            <a:lvl3pPr marL="1143000" indent="-228600" defTabSz="952500"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3pPr>
            <a:lvl4pPr marL="1600200" indent="-228600" defTabSz="952500"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4pPr>
            <a:lvl5pPr marL="2057400" indent="-228600" defTabSz="952500"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5pPr>
            <a:lvl6pPr marL="2514600" indent="-228600" algn="ctr" defTabSz="9525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6pPr>
            <a:lvl7pPr marL="2971800" indent="-228600" algn="ctr" defTabSz="9525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7pPr>
            <a:lvl8pPr marL="3429000" indent="-228600" algn="ctr" defTabSz="9525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8pPr>
            <a:lvl9pPr marL="3886200" indent="-228600" algn="ctr" defTabSz="9525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Arial Black" pitchFamily="34" charset="0"/>
                <a:ea typeface="굴림" charset="-127"/>
              </a:defRPr>
            </a:lvl9pPr>
          </a:lstStyle>
          <a:p>
            <a:fld id="{55C94D18-03AB-4F09-9A6A-F77DB617E74D}" type="slidenum">
              <a:rPr lang="ko-KR" altLang="en-US" sz="1200" smtClean="0">
                <a:solidFill>
                  <a:schemeClr val="tx1"/>
                </a:solidFill>
                <a:latin typeface="굴림" charset="-127"/>
              </a:rPr>
              <a:pPr/>
              <a:t>6</a:t>
            </a:fld>
            <a:endParaRPr lang="ko-KR" altLang="en-US" sz="1200" smtClean="0">
              <a:solidFill>
                <a:schemeClr val="tx1"/>
              </a:solidFill>
              <a:latin typeface="굴림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220E2-2A9E-442C-ADBA-FEC78BCF5830}" type="slidenum">
              <a:rPr lang="en-US" altLang="ko-KR" smtClean="0"/>
              <a:pPr>
                <a:defRPr/>
              </a:pPr>
              <a:t>7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56130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220E2-2A9E-442C-ADBA-FEC78BCF5830}" type="slidenum">
              <a:rPr lang="en-US" altLang="ko-KR" smtClean="0"/>
              <a:pPr>
                <a:defRPr/>
              </a:pPr>
              <a:t>8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55493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6AE72-A718-43C7-A2FF-E60E713F904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691881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E6A10-7FBA-4D89-A67A-5E8D27D063A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0324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115888"/>
            <a:ext cx="8305800" cy="79216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533400" y="1052513"/>
            <a:ext cx="4076700" cy="53197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762500" y="1052513"/>
            <a:ext cx="4076700" cy="258286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762500" y="3787775"/>
            <a:ext cx="4076700" cy="258445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EC588-1964-4942-97D9-65030EC51EA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048793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" t="50810" r="45393" b="-591"/>
          <a:stretch>
            <a:fillRect/>
          </a:stretch>
        </p:blipFill>
        <p:spPr bwMode="auto">
          <a:xfrm>
            <a:off x="-14288" y="0"/>
            <a:ext cx="9158288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 rotWithShape="1">
          <a:blip r:embed="rId3" cstate="email">
            <a:extLst/>
          </a:blip>
          <a:srcRect/>
          <a:stretch/>
        </p:blipFill>
        <p:spPr>
          <a:xfrm>
            <a:off x="685800" y="1066799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8304" y="1905000"/>
            <a:ext cx="5105400" cy="1143001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ko-KR" sz="3600" b="0" cap="none">
                <a:latin typeface="Georgia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/>
          <a:lstStyle>
            <a:lvl1pPr marL="0" indent="0" eaLnBrk="1" latinLnBrk="0" hangingPunct="1">
              <a:buNone/>
              <a:defRPr kumimoji="0" lang="ko-KR"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eaLnBrk="1" latinLnBrk="0" hangingPunct="1">
              <a:buNone/>
              <a:defRPr kumimoji="0" lang="ko-K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ko-K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ko-K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굴림" pitchFamily="50" charset="-127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굴림" pitchFamily="50" charset="-127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1E73B-C34E-4B50-92C5-1CF352ADA3FC}" type="slidenum">
              <a:rPr lang="en-US" altLang="ko-KR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1076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4770B-1965-498C-AC89-5A674F4FDFA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30467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875713" y="71438"/>
            <a:ext cx="269875" cy="678656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28238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/>
          <a:p>
            <a:pPr algn="l" eaLnBrk="1" latinLnBrk="1" hangingPunct="1">
              <a:spcBef>
                <a:spcPct val="0"/>
              </a:spcBef>
            </a:pPr>
            <a:r>
              <a:rPr kumimoji="1" lang="en-US" altLang="ko-KR" sz="1800" b="1" i="1">
                <a:solidFill>
                  <a:schemeClr val="bg1"/>
                </a:solidFill>
                <a:latin typeface="굴림" charset="-127"/>
              </a:rPr>
              <a:t>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15888"/>
            <a:ext cx="8305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052513"/>
            <a:ext cx="8305800" cy="531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</p:txBody>
      </p:sp>
      <p:sp>
        <p:nvSpPr>
          <p:cNvPr id="9543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19500" y="6467475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spcBef>
                <a:spcPct val="0"/>
              </a:spcBef>
              <a:defRPr kumimoji="1" sz="1400" b="1">
                <a:solidFill>
                  <a:srgbClr val="28238D"/>
                </a:solidFill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fld id="{40471534-FD83-44E9-990E-174F666AF69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588" y="0"/>
            <a:ext cx="269875" cy="6786563"/>
          </a:xfrm>
          <a:prstGeom prst="rect">
            <a:avLst/>
          </a:prstGeom>
          <a:gradFill rotWithShape="0">
            <a:gsLst>
              <a:gs pos="0">
                <a:srgbClr val="28238D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/>
          <a:p>
            <a:pPr algn="l" eaLnBrk="1" latinLnBrk="1" hangingPunct="1">
              <a:spcBef>
                <a:spcPct val="0"/>
              </a:spcBef>
            </a:pPr>
            <a:r>
              <a:rPr kumimoji="1" lang="en-US" altLang="ko-KR" sz="1800" b="1" i="1">
                <a:solidFill>
                  <a:schemeClr val="bg1"/>
                </a:solidFill>
                <a:latin typeface="굴림" charset="-127"/>
              </a:rPr>
              <a:t>	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896350" y="971550"/>
            <a:ext cx="36513" cy="5884863"/>
          </a:xfrm>
          <a:prstGeom prst="rect">
            <a:avLst/>
          </a:prstGeom>
          <a:gradFill rotWithShape="0">
            <a:gsLst>
              <a:gs pos="0">
                <a:srgbClr val="FFE161"/>
              </a:gs>
              <a:gs pos="100000">
                <a:srgbClr val="28238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endParaRPr kumimoji="1" lang="ko-KR" altLang="en-U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90525" y="971550"/>
            <a:ext cx="8532813" cy="36513"/>
          </a:xfrm>
          <a:prstGeom prst="rect">
            <a:avLst/>
          </a:prstGeom>
          <a:gradFill rotWithShape="0">
            <a:gsLst>
              <a:gs pos="0">
                <a:srgbClr val="28238D"/>
              </a:gs>
              <a:gs pos="100000">
                <a:srgbClr val="FFE16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endParaRPr kumimoji="1" lang="ko-KR" altLang="en-US" sz="160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6" r:id="rId3"/>
    <p:sldLayoutId id="2147483707" r:id="rId4"/>
    <p:sldLayoutId id="2147483708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HY헤드라인M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HY헤드라인M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HY헤드라인M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HY헤드라인M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lnSpc>
          <a:spcPct val="110000"/>
        </a:lnSpc>
        <a:spcBef>
          <a:spcPct val="20000"/>
        </a:spcBef>
        <a:spcAft>
          <a:spcPct val="0"/>
        </a:spcAft>
        <a:buClr>
          <a:srgbClr val="28238D"/>
        </a:buClr>
        <a:buSzPct val="105000"/>
        <a:buFont typeface="Wingdings" pitchFamily="2" charset="2"/>
        <a:buChar char="l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lnSpc>
          <a:spcPct val="110000"/>
        </a:lnSpc>
        <a:spcBef>
          <a:spcPct val="20000"/>
        </a:spcBef>
        <a:spcAft>
          <a:spcPct val="0"/>
        </a:spcAft>
        <a:buClr>
          <a:srgbClr val="FF9933"/>
        </a:buClr>
        <a:buSzPct val="15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lnSpc>
          <a:spcPct val="110000"/>
        </a:lnSpc>
        <a:spcBef>
          <a:spcPct val="20000"/>
        </a:spcBef>
        <a:spcAft>
          <a:spcPct val="0"/>
        </a:spcAft>
        <a:buClr>
          <a:srgbClr val="28238D"/>
        </a:buClr>
        <a:buSzPct val="135000"/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lnSpc>
          <a:spcPct val="110000"/>
        </a:lnSpc>
        <a:spcBef>
          <a:spcPct val="20000"/>
        </a:spcBef>
        <a:spcAft>
          <a:spcPct val="0"/>
        </a:spcAft>
        <a:buClr>
          <a:srgbClr val="FF9933"/>
        </a:buClr>
        <a:buSzPct val="12000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ea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ea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ea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ea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341438"/>
            <a:ext cx="7772400" cy="1844675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Coefficient </a:t>
            </a:r>
            <a:r>
              <a:rPr lang="en-US" altLang="ko-KR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 table improvement in LCEC </a:t>
            </a:r>
            <a:r>
              <a:rPr lang="en-US" altLang="ko-KR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ko-KR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(JCTVC-E446)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76388" y="4365104"/>
            <a:ext cx="5976937" cy="1656285"/>
          </a:xfr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en-US" altLang="ko-KR" sz="2000" dirty="0" err="1" smtClean="0"/>
              <a:t>Seongwan</a:t>
            </a:r>
            <a:r>
              <a:rPr lang="en-US" altLang="ko-KR" sz="2000" dirty="0" smtClean="0"/>
              <a:t> Kim</a:t>
            </a:r>
          </a:p>
          <a:p>
            <a:pPr algn="r">
              <a:lnSpc>
                <a:spcPct val="100000"/>
              </a:lnSpc>
            </a:pPr>
            <a:r>
              <a:rPr lang="en-US" altLang="ko-KR" sz="2000" dirty="0" err="1" smtClean="0"/>
              <a:t>Jaeho</a:t>
            </a:r>
            <a:r>
              <a:rPr lang="en-US" altLang="ko-KR" sz="2000" dirty="0" smtClean="0"/>
              <a:t> Lee</a:t>
            </a:r>
          </a:p>
          <a:p>
            <a:pPr algn="r">
              <a:lnSpc>
                <a:spcPct val="100000"/>
              </a:lnSpc>
            </a:pPr>
            <a:r>
              <a:rPr lang="en-US" altLang="ko-KR" sz="2000" dirty="0" err="1" smtClean="0"/>
              <a:t>Sangyoun</a:t>
            </a:r>
            <a:r>
              <a:rPr lang="en-US" altLang="ko-KR" sz="2000" dirty="0" smtClean="0"/>
              <a:t> Lee</a:t>
            </a:r>
          </a:p>
          <a:p>
            <a:pPr algn="r">
              <a:lnSpc>
                <a:spcPct val="100000"/>
              </a:lnSpc>
            </a:pPr>
            <a:r>
              <a:rPr lang="en-US" altLang="ko-KR" sz="2000" dirty="0" err="1" smtClean="0"/>
              <a:t>Yonsei</a:t>
            </a:r>
            <a:r>
              <a:rPr lang="en-US" altLang="ko-KR" sz="2000" dirty="0" smtClean="0"/>
              <a:t> University</a:t>
            </a:r>
            <a:endParaRPr lang="ko-KR" alt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7063279" y="5661248"/>
            <a:ext cx="184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5049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3200" dirty="0" smtClean="0"/>
              <a:t>Run-level coding in LCEC</a:t>
            </a:r>
          </a:p>
          <a:p>
            <a:pPr lvl="1"/>
            <a:r>
              <a:rPr lang="en-US" altLang="ko-KR" sz="2800" dirty="0" smtClean="0"/>
              <a:t>Inter</a:t>
            </a:r>
          </a:p>
          <a:p>
            <a:pPr lvl="1"/>
            <a:r>
              <a:rPr lang="en-US" altLang="ko-KR" sz="2800" dirty="0" smtClean="0"/>
              <a:t>Intra</a:t>
            </a:r>
          </a:p>
          <a:p>
            <a:r>
              <a:rPr lang="en-US" altLang="ko-KR" sz="3200" dirty="0" smtClean="0"/>
              <a:t>Motivation</a:t>
            </a:r>
          </a:p>
          <a:p>
            <a:pPr lvl="1"/>
            <a:r>
              <a:rPr lang="en-US" altLang="ko-KR" sz="2800" dirty="0" smtClean="0"/>
              <a:t>Large block size table modification</a:t>
            </a:r>
          </a:p>
          <a:p>
            <a:pPr lvl="1"/>
            <a:r>
              <a:rPr lang="en-US" altLang="ko-KR" sz="2800" dirty="0" smtClean="0"/>
              <a:t>(8x8, 16x16, 32x32) -&gt; (8x8 / 16x16, 32x32)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5557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LCEC Intra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800" dirty="0" smtClean="0"/>
              <a:t>Table modification</a:t>
            </a:r>
          </a:p>
          <a:p>
            <a:pPr lvl="1"/>
            <a:r>
              <a:rPr lang="en-US" altLang="ko-KR" sz="2400" dirty="0" smtClean="0"/>
              <a:t>Current : two tables 4x4  and 8x8, 16x16, 32 x32</a:t>
            </a:r>
          </a:p>
          <a:p>
            <a:pPr lvl="1"/>
            <a:r>
              <a:rPr lang="en-US" altLang="ko-KR" sz="2400" dirty="0" smtClean="0"/>
              <a:t>8x8 and 16x16 has different distribution in run-level coding</a:t>
            </a:r>
          </a:p>
          <a:p>
            <a:pPr lvl="2"/>
            <a:r>
              <a:rPr lang="en-US" altLang="ko-KR" sz="2000" dirty="0" smtClean="0"/>
              <a:t>Make another  [Tr1][</a:t>
            </a:r>
            <a:r>
              <a:rPr lang="en-US" altLang="ko-KR" sz="2000" dirty="0" err="1" smtClean="0"/>
              <a:t>max_run</a:t>
            </a:r>
            <a:r>
              <a:rPr lang="en-US" altLang="ko-KR" sz="2000" dirty="0" smtClean="0"/>
              <a:t>] table for 16x16, 32x32  blocks</a:t>
            </a:r>
          </a:p>
          <a:p>
            <a:pPr lvl="2"/>
            <a:r>
              <a:rPr lang="en-US" altLang="ko-KR" sz="2000" dirty="0" smtClean="0"/>
              <a:t>Original table is changed based on new training</a:t>
            </a:r>
          </a:p>
          <a:p>
            <a:pPr lvl="2"/>
            <a:endParaRPr lang="en-US" altLang="ko-KR" sz="2000" dirty="0" smtClean="0"/>
          </a:p>
          <a:p>
            <a:r>
              <a:rPr lang="en-US" altLang="ko-KR" sz="2800" dirty="0" smtClean="0"/>
              <a:t>‘</a:t>
            </a:r>
            <a:r>
              <a:rPr lang="en-US" altLang="ko-KR" sz="2800" dirty="0" err="1" smtClean="0"/>
              <a:t>VlcTableNumber</a:t>
            </a:r>
            <a:r>
              <a:rPr lang="en-US" altLang="ko-KR" sz="2800" dirty="0"/>
              <a:t>’ allocation</a:t>
            </a:r>
          </a:p>
          <a:p>
            <a:pPr lvl="1"/>
            <a:r>
              <a:rPr lang="en-US" altLang="ko-KR" sz="2400" dirty="0"/>
              <a:t>Code Table mapping </a:t>
            </a:r>
            <a:r>
              <a:rPr lang="en-US" altLang="ko-KR" sz="2400" dirty="0" smtClean="0"/>
              <a:t>modification</a:t>
            </a:r>
          </a:p>
          <a:p>
            <a:pPr lvl="2"/>
            <a:r>
              <a:rPr lang="en-US" altLang="ko-KR" sz="2000" dirty="0" smtClean="0"/>
              <a:t>Divide for each coded tr1 and transform size.</a:t>
            </a:r>
            <a:endParaRPr lang="en-US" altLang="ko-KR" sz="2000" dirty="0"/>
          </a:p>
          <a:p>
            <a:endParaRPr lang="en-US" altLang="ko-KR" sz="3000" dirty="0" smtClean="0"/>
          </a:p>
        </p:txBody>
      </p:sp>
    </p:spTree>
    <p:extLst>
      <p:ext uri="{BB962C8B-B14F-4D97-AF65-F5344CB8AC3E}">
        <p14:creationId xmlns:p14="http://schemas.microsoft.com/office/powerpoint/2010/main" val="418111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LCEC - Intra coding</a:t>
            </a:r>
            <a:endParaRPr lang="ko-KR" altLang="en-US" dirty="0" smtClean="0"/>
          </a:p>
        </p:txBody>
      </p:sp>
      <p:sp>
        <p:nvSpPr>
          <p:cNvPr id="1945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Modified Table 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198208"/>
              </p:ext>
            </p:extLst>
          </p:nvPr>
        </p:nvGraphicFramePr>
        <p:xfrm>
          <a:off x="899592" y="1628800"/>
          <a:ext cx="7554401" cy="345117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42862"/>
                <a:gridCol w="1542862"/>
                <a:gridCol w="1542862"/>
                <a:gridCol w="1542862"/>
                <a:gridCol w="1382953"/>
              </a:tblGrid>
              <a:tr h="419243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HM 2.0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effectLst/>
                        </a:rPr>
                        <a:t>Proposed</a:t>
                      </a:r>
                      <a:endParaRPr lang="ko-KR" sz="14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408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err="1">
                          <a:effectLst/>
                        </a:rPr>
                        <a:t>VlcTableNumber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0000"/>
                        <a:lumOff val="8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err="1">
                          <a:effectLst/>
                        </a:rPr>
                        <a:t>Param</a:t>
                      </a:r>
                      <a:r>
                        <a:rPr lang="en-US" sz="1400" b="1" dirty="0">
                          <a:effectLst/>
                        </a:rPr>
                        <a:t>. table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err="1">
                          <a:effectLst/>
                        </a:rPr>
                        <a:t>VlcTableNumber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0000"/>
                        <a:lumOff val="8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effectLst/>
                        </a:rPr>
                        <a:t>Param. table</a:t>
                      </a:r>
                      <a:endParaRPr lang="ko-KR" sz="14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82148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effectLst/>
                        </a:rPr>
                        <a:t>4x4</a:t>
                      </a:r>
                      <a:endParaRPr lang="ko-KR" sz="14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1x29</a:t>
                      </a:r>
                      <a:endParaRPr lang="ko-KR" sz="1400" b="1" dirty="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(unified)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0000"/>
                        <a:lumOff val="8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5x15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1x15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0000"/>
                        <a:lumOff val="8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5x15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82148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effectLst/>
                        </a:rPr>
                        <a:t>8x8</a:t>
                      </a:r>
                      <a:endParaRPr lang="ko-KR" sz="14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5x29</a:t>
                      </a:r>
                      <a:br>
                        <a:rPr lang="en-US" sz="1400" b="1" dirty="0">
                          <a:effectLst/>
                        </a:rPr>
                      </a:br>
                      <a:r>
                        <a:rPr lang="en-US" sz="1400" b="1" dirty="0">
                          <a:effectLst/>
                        </a:rPr>
                        <a:t>(same table)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5x29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0000"/>
                        <a:lumOff val="8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5x29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84812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altLang="en-US" sz="1400" b="1" dirty="0" smtClean="0">
                          <a:effectLst/>
                        </a:rPr>
                        <a:t>≥</a:t>
                      </a:r>
                      <a:r>
                        <a:rPr lang="en-US" sz="1400" b="1" dirty="0" smtClean="0">
                          <a:effectLst/>
                        </a:rPr>
                        <a:t> </a:t>
                      </a:r>
                      <a:r>
                        <a:rPr lang="en-US" sz="1400" b="1" dirty="0">
                          <a:effectLst/>
                        </a:rPr>
                        <a:t>16x16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5x29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0000"/>
                        <a:lumOff val="80000"/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</a:rPr>
                        <a:t>5x29</a:t>
                      </a:r>
                      <a:endParaRPr lang="ko-KR" sz="1400" b="1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32441" y="5092141"/>
            <a:ext cx="2082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249 elements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02729" y="5085184"/>
            <a:ext cx="1997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670elements</a:t>
            </a:r>
            <a:endParaRPr lang="ko-KR" altLang="en-US" dirty="0"/>
          </a:p>
        </p:txBody>
      </p:sp>
      <p:sp>
        <p:nvSpPr>
          <p:cNvPr id="6" name="위로 구부러진 화살표 5"/>
          <p:cNvSpPr/>
          <p:nvPr/>
        </p:nvSpPr>
        <p:spPr bwMode="auto">
          <a:xfrm>
            <a:off x="4211960" y="5492251"/>
            <a:ext cx="3024336" cy="457029"/>
          </a:xfrm>
          <a:prstGeom prst="curvedUpArrow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73622" y="5996524"/>
            <a:ext cx="2501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421 Bytes larger</a:t>
            </a:r>
          </a:p>
        </p:txBody>
      </p:sp>
    </p:spTree>
    <p:extLst>
      <p:ext uri="{BB962C8B-B14F-4D97-AF65-F5344CB8AC3E}">
        <p14:creationId xmlns:p14="http://schemas.microsoft.com/office/powerpoint/2010/main" val="101687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LCEC Inter</a:t>
            </a:r>
            <a:endParaRPr lang="ko-KR" altLang="en-US" dirty="0" smtClean="0"/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>
          <a:xfrm>
            <a:off x="533400" y="1052512"/>
            <a:ext cx="8305800" cy="5616847"/>
          </a:xfrm>
        </p:spPr>
        <p:txBody>
          <a:bodyPr/>
          <a:lstStyle/>
          <a:p>
            <a:r>
              <a:rPr lang="en-US" altLang="ko-KR" dirty="0" smtClean="0"/>
              <a:t>Motivation</a:t>
            </a:r>
          </a:p>
          <a:p>
            <a:pPr lvl="1"/>
            <a:r>
              <a:rPr lang="en-US" altLang="ko-KR" dirty="0"/>
              <a:t>R</a:t>
            </a:r>
            <a:r>
              <a:rPr lang="en-US" altLang="ko-KR" dirty="0" smtClean="0"/>
              <a:t>un-level table is NOT OPTIMIZED for large block size, when maxrun is 0 ~ 27.</a:t>
            </a:r>
          </a:p>
          <a:p>
            <a:pPr lvl="1"/>
            <a:r>
              <a:rPr lang="en-US" altLang="ko-KR" dirty="0" smtClean="0"/>
              <a:t>Especially, the distributions for ( lev = 0 &amp; run = maxrun+1 ) &amp; (lev = 1 &amp; run = 0)  are</a:t>
            </a:r>
            <a:r>
              <a:rPr lang="ko-KR" altLang="en-US" dirty="0" smtClean="0"/>
              <a:t> </a:t>
            </a:r>
            <a:r>
              <a:rPr lang="en-US" altLang="ko-KR" dirty="0" smtClean="0"/>
              <a:t>different in each block size.</a:t>
            </a:r>
          </a:p>
          <a:p>
            <a:r>
              <a:rPr lang="en-US" altLang="ko-KR" dirty="0" smtClean="0"/>
              <a:t>Approach</a:t>
            </a:r>
          </a:p>
          <a:p>
            <a:pPr lvl="1"/>
            <a:r>
              <a:rPr lang="en-US" altLang="ko-KR" dirty="0" smtClean="0"/>
              <a:t>Add new table for " code number switch “.</a:t>
            </a:r>
          </a:p>
          <a:p>
            <a:pPr lvl="1"/>
            <a:r>
              <a:rPr lang="en-US" altLang="ko-KR" dirty="0" smtClean="0"/>
              <a:t>Code numbers of ( lev = 0 &amp; run = maxrun+1 ) &amp; (lev = 1 &amp; run = 0) are changed to new code numbers indicated by new tables, for 4x4, 8x8, 16x16 and 32x32.</a:t>
            </a:r>
          </a:p>
          <a:p>
            <a:pPr lvl="1"/>
            <a:endParaRPr lang="ko-KR" altLang="en-US" sz="2400" dirty="0" smtClean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284040"/>
              </p:ext>
            </p:extLst>
          </p:nvPr>
        </p:nvGraphicFramePr>
        <p:xfrm>
          <a:off x="3396207" y="5003149"/>
          <a:ext cx="2783634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7662"/>
                <a:gridCol w="397662"/>
                <a:gridCol w="397662"/>
                <a:gridCol w="397662"/>
                <a:gridCol w="397662"/>
                <a:gridCol w="397662"/>
                <a:gridCol w="397662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459427" y="507633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Lev = 0</a:t>
            </a:r>
            <a:endParaRPr lang="ko-KR" alt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476770" y="547864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Lev = 1</a:t>
            </a:r>
            <a:endParaRPr lang="ko-KR" alt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483768" y="6093296"/>
            <a:ext cx="3960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Figure. Approach in </a:t>
            </a:r>
            <a:r>
              <a:rPr lang="en-US" altLang="ko-KR" sz="1100" dirty="0" err="1" smtClean="0"/>
              <a:t>maxrun</a:t>
            </a:r>
            <a:r>
              <a:rPr lang="en-US" altLang="ko-KR" sz="1100" dirty="0" smtClean="0"/>
              <a:t> = 5 </a:t>
            </a:r>
            <a:endParaRPr lang="ko-KR" altLang="en-US" sz="1100" dirty="0"/>
          </a:p>
        </p:txBody>
      </p:sp>
      <p:sp>
        <p:nvSpPr>
          <p:cNvPr id="20" name="자유형 19"/>
          <p:cNvSpPr/>
          <p:nvPr/>
        </p:nvSpPr>
        <p:spPr>
          <a:xfrm>
            <a:off x="4823115" y="4786152"/>
            <a:ext cx="1164547" cy="566037"/>
          </a:xfrm>
          <a:custGeom>
            <a:avLst/>
            <a:gdLst>
              <a:gd name="connsiteX0" fmla="*/ 0 w 1889760"/>
              <a:gd name="connsiteY0" fmla="*/ 811245 h 872205"/>
              <a:gd name="connsiteX1" fmla="*/ 716280 w 1889760"/>
              <a:gd name="connsiteY1" fmla="*/ 110205 h 872205"/>
              <a:gd name="connsiteX2" fmla="*/ 1600200 w 1889760"/>
              <a:gd name="connsiteY2" fmla="*/ 79725 h 872205"/>
              <a:gd name="connsiteX3" fmla="*/ 1889760 w 1889760"/>
              <a:gd name="connsiteY3" fmla="*/ 872205 h 872205"/>
              <a:gd name="connsiteX4" fmla="*/ 1889760 w 1889760"/>
              <a:gd name="connsiteY4" fmla="*/ 872205 h 872205"/>
              <a:gd name="connsiteX0" fmla="*/ 0 w 1889760"/>
              <a:gd name="connsiteY0" fmla="*/ 811245 h 872205"/>
              <a:gd name="connsiteX1" fmla="*/ 548640 w 1889760"/>
              <a:gd name="connsiteY1" fmla="*/ 110205 h 872205"/>
              <a:gd name="connsiteX2" fmla="*/ 1600200 w 1889760"/>
              <a:gd name="connsiteY2" fmla="*/ 79725 h 872205"/>
              <a:gd name="connsiteX3" fmla="*/ 1889760 w 1889760"/>
              <a:gd name="connsiteY3" fmla="*/ 872205 h 872205"/>
              <a:gd name="connsiteX4" fmla="*/ 1889760 w 1889760"/>
              <a:gd name="connsiteY4" fmla="*/ 872205 h 872205"/>
              <a:gd name="connsiteX0" fmla="*/ 0 w 1889760"/>
              <a:gd name="connsiteY0" fmla="*/ 784031 h 844991"/>
              <a:gd name="connsiteX1" fmla="*/ 548640 w 1889760"/>
              <a:gd name="connsiteY1" fmla="*/ 82991 h 844991"/>
              <a:gd name="connsiteX2" fmla="*/ 1447800 w 1889760"/>
              <a:gd name="connsiteY2" fmla="*/ 98231 h 844991"/>
              <a:gd name="connsiteX3" fmla="*/ 1889760 w 1889760"/>
              <a:gd name="connsiteY3" fmla="*/ 844991 h 844991"/>
              <a:gd name="connsiteX4" fmla="*/ 1889760 w 1889760"/>
              <a:gd name="connsiteY4" fmla="*/ 844991 h 844991"/>
              <a:gd name="connsiteX0" fmla="*/ 0 w 1889760"/>
              <a:gd name="connsiteY0" fmla="*/ 824285 h 885245"/>
              <a:gd name="connsiteX1" fmla="*/ 533400 w 1889760"/>
              <a:gd name="connsiteY1" fmla="*/ 62285 h 885245"/>
              <a:gd name="connsiteX2" fmla="*/ 1447800 w 1889760"/>
              <a:gd name="connsiteY2" fmla="*/ 138485 h 885245"/>
              <a:gd name="connsiteX3" fmla="*/ 1889760 w 1889760"/>
              <a:gd name="connsiteY3" fmla="*/ 885245 h 885245"/>
              <a:gd name="connsiteX4" fmla="*/ 1889760 w 1889760"/>
              <a:gd name="connsiteY4" fmla="*/ 885245 h 885245"/>
              <a:gd name="connsiteX0" fmla="*/ 0 w 1889760"/>
              <a:gd name="connsiteY0" fmla="*/ 824285 h 885245"/>
              <a:gd name="connsiteX1" fmla="*/ 533400 w 1889760"/>
              <a:gd name="connsiteY1" fmla="*/ 62285 h 885245"/>
              <a:gd name="connsiteX2" fmla="*/ 1478280 w 1889760"/>
              <a:gd name="connsiteY2" fmla="*/ 138485 h 885245"/>
              <a:gd name="connsiteX3" fmla="*/ 1889760 w 1889760"/>
              <a:gd name="connsiteY3" fmla="*/ 885245 h 885245"/>
              <a:gd name="connsiteX4" fmla="*/ 1889760 w 1889760"/>
              <a:gd name="connsiteY4" fmla="*/ 885245 h 885245"/>
              <a:gd name="connsiteX0" fmla="*/ 0 w 1676400"/>
              <a:gd name="connsiteY0" fmla="*/ 922425 h 922425"/>
              <a:gd name="connsiteX1" fmla="*/ 320040 w 1676400"/>
              <a:gd name="connsiteY1" fmla="*/ 68985 h 922425"/>
              <a:gd name="connsiteX2" fmla="*/ 1264920 w 1676400"/>
              <a:gd name="connsiteY2" fmla="*/ 145185 h 922425"/>
              <a:gd name="connsiteX3" fmla="*/ 1676400 w 1676400"/>
              <a:gd name="connsiteY3" fmla="*/ 891945 h 922425"/>
              <a:gd name="connsiteX4" fmla="*/ 1676400 w 1676400"/>
              <a:gd name="connsiteY4" fmla="*/ 891945 h 922425"/>
              <a:gd name="connsiteX0" fmla="*/ 0 w 1676400"/>
              <a:gd name="connsiteY0" fmla="*/ 922425 h 922425"/>
              <a:gd name="connsiteX1" fmla="*/ 320040 w 1676400"/>
              <a:gd name="connsiteY1" fmla="*/ 68985 h 922425"/>
              <a:gd name="connsiteX2" fmla="*/ 1264920 w 1676400"/>
              <a:gd name="connsiteY2" fmla="*/ 145185 h 922425"/>
              <a:gd name="connsiteX3" fmla="*/ 1676400 w 1676400"/>
              <a:gd name="connsiteY3" fmla="*/ 891945 h 922425"/>
              <a:gd name="connsiteX4" fmla="*/ 1676400 w 1676400"/>
              <a:gd name="connsiteY4" fmla="*/ 891945 h 922425"/>
              <a:gd name="connsiteX0" fmla="*/ 0 w 1677125"/>
              <a:gd name="connsiteY0" fmla="*/ 922425 h 939934"/>
              <a:gd name="connsiteX1" fmla="*/ 320040 w 1677125"/>
              <a:gd name="connsiteY1" fmla="*/ 68985 h 939934"/>
              <a:gd name="connsiteX2" fmla="*/ 1264920 w 1677125"/>
              <a:gd name="connsiteY2" fmla="*/ 145185 h 939934"/>
              <a:gd name="connsiteX3" fmla="*/ 1676400 w 1677125"/>
              <a:gd name="connsiteY3" fmla="*/ 891945 h 939934"/>
              <a:gd name="connsiteX4" fmla="*/ 1356360 w 1677125"/>
              <a:gd name="connsiteY4" fmla="*/ 861465 h 939934"/>
              <a:gd name="connsiteX0" fmla="*/ 0 w 1710945"/>
              <a:gd name="connsiteY0" fmla="*/ 922425 h 1182074"/>
              <a:gd name="connsiteX1" fmla="*/ 320040 w 1710945"/>
              <a:gd name="connsiteY1" fmla="*/ 68985 h 1182074"/>
              <a:gd name="connsiteX2" fmla="*/ 1264920 w 1710945"/>
              <a:gd name="connsiteY2" fmla="*/ 145185 h 1182074"/>
              <a:gd name="connsiteX3" fmla="*/ 1676400 w 1710945"/>
              <a:gd name="connsiteY3" fmla="*/ 891945 h 1182074"/>
              <a:gd name="connsiteX4" fmla="*/ 1615440 w 1710945"/>
              <a:gd name="connsiteY4" fmla="*/ 1181505 h 1182074"/>
              <a:gd name="connsiteX0" fmla="*/ 0 w 1660367"/>
              <a:gd name="connsiteY0" fmla="*/ 913275 h 1172568"/>
              <a:gd name="connsiteX1" fmla="*/ 320040 w 1660367"/>
              <a:gd name="connsiteY1" fmla="*/ 59835 h 1172568"/>
              <a:gd name="connsiteX2" fmla="*/ 1264920 w 1660367"/>
              <a:gd name="connsiteY2" fmla="*/ 136035 h 1172568"/>
              <a:gd name="connsiteX3" fmla="*/ 1554480 w 1660367"/>
              <a:gd name="connsiteY3" fmla="*/ 654195 h 1172568"/>
              <a:gd name="connsiteX4" fmla="*/ 1615440 w 1660367"/>
              <a:gd name="connsiteY4" fmla="*/ 1172355 h 1172568"/>
              <a:gd name="connsiteX0" fmla="*/ 0 w 1604563"/>
              <a:gd name="connsiteY0" fmla="*/ 913275 h 959411"/>
              <a:gd name="connsiteX1" fmla="*/ 320040 w 1604563"/>
              <a:gd name="connsiteY1" fmla="*/ 59835 h 959411"/>
              <a:gd name="connsiteX2" fmla="*/ 1264920 w 1604563"/>
              <a:gd name="connsiteY2" fmla="*/ 136035 h 959411"/>
              <a:gd name="connsiteX3" fmla="*/ 1554480 w 1604563"/>
              <a:gd name="connsiteY3" fmla="*/ 654195 h 959411"/>
              <a:gd name="connsiteX4" fmla="*/ 1539240 w 1604563"/>
              <a:gd name="connsiteY4" fmla="*/ 958995 h 959411"/>
              <a:gd name="connsiteX0" fmla="*/ 0 w 1604563"/>
              <a:gd name="connsiteY0" fmla="*/ 800821 h 846957"/>
              <a:gd name="connsiteX1" fmla="*/ 411480 w 1604563"/>
              <a:gd name="connsiteY1" fmla="*/ 160741 h 846957"/>
              <a:gd name="connsiteX2" fmla="*/ 1264920 w 1604563"/>
              <a:gd name="connsiteY2" fmla="*/ 23581 h 846957"/>
              <a:gd name="connsiteX3" fmla="*/ 1554480 w 1604563"/>
              <a:gd name="connsiteY3" fmla="*/ 541741 h 846957"/>
              <a:gd name="connsiteX4" fmla="*/ 1539240 w 1604563"/>
              <a:gd name="connsiteY4" fmla="*/ 846541 h 846957"/>
              <a:gd name="connsiteX0" fmla="*/ 0 w 1608949"/>
              <a:gd name="connsiteY0" fmla="*/ 686370 h 732448"/>
              <a:gd name="connsiteX1" fmla="*/ 411480 w 1608949"/>
              <a:gd name="connsiteY1" fmla="*/ 46290 h 732448"/>
              <a:gd name="connsiteX2" fmla="*/ 1188720 w 1608949"/>
              <a:gd name="connsiteY2" fmla="*/ 92010 h 732448"/>
              <a:gd name="connsiteX3" fmla="*/ 1554480 w 1608949"/>
              <a:gd name="connsiteY3" fmla="*/ 427290 h 732448"/>
              <a:gd name="connsiteX4" fmla="*/ 1539240 w 1608949"/>
              <a:gd name="connsiteY4" fmla="*/ 732090 h 732448"/>
              <a:gd name="connsiteX0" fmla="*/ 0 w 1639615"/>
              <a:gd name="connsiteY0" fmla="*/ 686370 h 762890"/>
              <a:gd name="connsiteX1" fmla="*/ 411480 w 1639615"/>
              <a:gd name="connsiteY1" fmla="*/ 46290 h 762890"/>
              <a:gd name="connsiteX2" fmla="*/ 1188720 w 1639615"/>
              <a:gd name="connsiteY2" fmla="*/ 92010 h 762890"/>
              <a:gd name="connsiteX3" fmla="*/ 1554480 w 1639615"/>
              <a:gd name="connsiteY3" fmla="*/ 427290 h 762890"/>
              <a:gd name="connsiteX4" fmla="*/ 1584960 w 1639615"/>
              <a:gd name="connsiteY4" fmla="*/ 762570 h 762890"/>
              <a:gd name="connsiteX0" fmla="*/ 0 w 1631212"/>
              <a:gd name="connsiteY0" fmla="*/ 691841 h 768365"/>
              <a:gd name="connsiteX1" fmla="*/ 411480 w 1631212"/>
              <a:gd name="connsiteY1" fmla="*/ 51761 h 768365"/>
              <a:gd name="connsiteX2" fmla="*/ 1405104 w 1631212"/>
              <a:gd name="connsiteY2" fmla="*/ 82241 h 768365"/>
              <a:gd name="connsiteX3" fmla="*/ 1554480 w 1631212"/>
              <a:gd name="connsiteY3" fmla="*/ 432761 h 768365"/>
              <a:gd name="connsiteX4" fmla="*/ 1584960 w 1631212"/>
              <a:gd name="connsiteY4" fmla="*/ 768041 h 768365"/>
              <a:gd name="connsiteX0" fmla="*/ 0 w 1653465"/>
              <a:gd name="connsiteY0" fmla="*/ 708497 h 837831"/>
              <a:gd name="connsiteX1" fmla="*/ 411480 w 1653465"/>
              <a:gd name="connsiteY1" fmla="*/ 68417 h 837831"/>
              <a:gd name="connsiteX2" fmla="*/ 1405104 w 1653465"/>
              <a:gd name="connsiteY2" fmla="*/ 98897 h 837831"/>
              <a:gd name="connsiteX3" fmla="*/ 1619395 w 1653465"/>
              <a:gd name="connsiteY3" fmla="*/ 784697 h 837831"/>
              <a:gd name="connsiteX4" fmla="*/ 1584960 w 1653465"/>
              <a:gd name="connsiteY4" fmla="*/ 784697 h 83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465" h="837831">
                <a:moveTo>
                  <a:pt x="0" y="708497"/>
                </a:moveTo>
                <a:cubicBezTo>
                  <a:pt x="133350" y="373217"/>
                  <a:pt x="177296" y="170017"/>
                  <a:pt x="411480" y="68417"/>
                </a:cubicBezTo>
                <a:cubicBezTo>
                  <a:pt x="645664" y="-33183"/>
                  <a:pt x="1203785" y="-20483"/>
                  <a:pt x="1405104" y="98897"/>
                </a:cubicBezTo>
                <a:cubicBezTo>
                  <a:pt x="1606423" y="218277"/>
                  <a:pt x="1589419" y="670397"/>
                  <a:pt x="1619395" y="784697"/>
                </a:cubicBezTo>
                <a:cubicBezTo>
                  <a:pt x="1649371" y="898997"/>
                  <a:pt x="1691640" y="794857"/>
                  <a:pt x="1584960" y="784697"/>
                </a:cubicBezTo>
              </a:path>
            </a:pathLst>
          </a:custGeom>
          <a:ln w="63500">
            <a:solidFill>
              <a:schemeClr val="tx1"/>
            </a:solidFill>
            <a:headEnd type="stealth" w="lg" len="lg"/>
            <a:tailEnd type="stealth" w="lg" len="lg"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  <p:sp>
        <p:nvSpPr>
          <p:cNvPr id="24" name="자유형 23"/>
          <p:cNvSpPr/>
          <p:nvPr/>
        </p:nvSpPr>
        <p:spPr>
          <a:xfrm rot="10800000">
            <a:off x="3604123" y="5705698"/>
            <a:ext cx="859864" cy="386583"/>
          </a:xfrm>
          <a:custGeom>
            <a:avLst/>
            <a:gdLst>
              <a:gd name="connsiteX0" fmla="*/ 0 w 1889760"/>
              <a:gd name="connsiteY0" fmla="*/ 811245 h 872205"/>
              <a:gd name="connsiteX1" fmla="*/ 716280 w 1889760"/>
              <a:gd name="connsiteY1" fmla="*/ 110205 h 872205"/>
              <a:gd name="connsiteX2" fmla="*/ 1600200 w 1889760"/>
              <a:gd name="connsiteY2" fmla="*/ 79725 h 872205"/>
              <a:gd name="connsiteX3" fmla="*/ 1889760 w 1889760"/>
              <a:gd name="connsiteY3" fmla="*/ 872205 h 872205"/>
              <a:gd name="connsiteX4" fmla="*/ 1889760 w 1889760"/>
              <a:gd name="connsiteY4" fmla="*/ 872205 h 872205"/>
              <a:gd name="connsiteX0" fmla="*/ 0 w 1889760"/>
              <a:gd name="connsiteY0" fmla="*/ 811245 h 872205"/>
              <a:gd name="connsiteX1" fmla="*/ 548640 w 1889760"/>
              <a:gd name="connsiteY1" fmla="*/ 110205 h 872205"/>
              <a:gd name="connsiteX2" fmla="*/ 1600200 w 1889760"/>
              <a:gd name="connsiteY2" fmla="*/ 79725 h 872205"/>
              <a:gd name="connsiteX3" fmla="*/ 1889760 w 1889760"/>
              <a:gd name="connsiteY3" fmla="*/ 872205 h 872205"/>
              <a:gd name="connsiteX4" fmla="*/ 1889760 w 1889760"/>
              <a:gd name="connsiteY4" fmla="*/ 872205 h 872205"/>
              <a:gd name="connsiteX0" fmla="*/ 0 w 1889760"/>
              <a:gd name="connsiteY0" fmla="*/ 784031 h 844991"/>
              <a:gd name="connsiteX1" fmla="*/ 548640 w 1889760"/>
              <a:gd name="connsiteY1" fmla="*/ 82991 h 844991"/>
              <a:gd name="connsiteX2" fmla="*/ 1447800 w 1889760"/>
              <a:gd name="connsiteY2" fmla="*/ 98231 h 844991"/>
              <a:gd name="connsiteX3" fmla="*/ 1889760 w 1889760"/>
              <a:gd name="connsiteY3" fmla="*/ 844991 h 844991"/>
              <a:gd name="connsiteX4" fmla="*/ 1889760 w 1889760"/>
              <a:gd name="connsiteY4" fmla="*/ 844991 h 844991"/>
              <a:gd name="connsiteX0" fmla="*/ 0 w 1889760"/>
              <a:gd name="connsiteY0" fmla="*/ 824285 h 885245"/>
              <a:gd name="connsiteX1" fmla="*/ 533400 w 1889760"/>
              <a:gd name="connsiteY1" fmla="*/ 62285 h 885245"/>
              <a:gd name="connsiteX2" fmla="*/ 1447800 w 1889760"/>
              <a:gd name="connsiteY2" fmla="*/ 138485 h 885245"/>
              <a:gd name="connsiteX3" fmla="*/ 1889760 w 1889760"/>
              <a:gd name="connsiteY3" fmla="*/ 885245 h 885245"/>
              <a:gd name="connsiteX4" fmla="*/ 1889760 w 1889760"/>
              <a:gd name="connsiteY4" fmla="*/ 885245 h 885245"/>
              <a:gd name="connsiteX0" fmla="*/ 0 w 1889760"/>
              <a:gd name="connsiteY0" fmla="*/ 824285 h 885245"/>
              <a:gd name="connsiteX1" fmla="*/ 533400 w 1889760"/>
              <a:gd name="connsiteY1" fmla="*/ 62285 h 885245"/>
              <a:gd name="connsiteX2" fmla="*/ 1478280 w 1889760"/>
              <a:gd name="connsiteY2" fmla="*/ 138485 h 885245"/>
              <a:gd name="connsiteX3" fmla="*/ 1889760 w 1889760"/>
              <a:gd name="connsiteY3" fmla="*/ 885245 h 885245"/>
              <a:gd name="connsiteX4" fmla="*/ 1889760 w 1889760"/>
              <a:gd name="connsiteY4" fmla="*/ 885245 h 885245"/>
              <a:gd name="connsiteX0" fmla="*/ 0 w 1676400"/>
              <a:gd name="connsiteY0" fmla="*/ 922425 h 922425"/>
              <a:gd name="connsiteX1" fmla="*/ 320040 w 1676400"/>
              <a:gd name="connsiteY1" fmla="*/ 68985 h 922425"/>
              <a:gd name="connsiteX2" fmla="*/ 1264920 w 1676400"/>
              <a:gd name="connsiteY2" fmla="*/ 145185 h 922425"/>
              <a:gd name="connsiteX3" fmla="*/ 1676400 w 1676400"/>
              <a:gd name="connsiteY3" fmla="*/ 891945 h 922425"/>
              <a:gd name="connsiteX4" fmla="*/ 1676400 w 1676400"/>
              <a:gd name="connsiteY4" fmla="*/ 891945 h 922425"/>
              <a:gd name="connsiteX0" fmla="*/ 0 w 1676400"/>
              <a:gd name="connsiteY0" fmla="*/ 922425 h 922425"/>
              <a:gd name="connsiteX1" fmla="*/ 320040 w 1676400"/>
              <a:gd name="connsiteY1" fmla="*/ 68985 h 922425"/>
              <a:gd name="connsiteX2" fmla="*/ 1264920 w 1676400"/>
              <a:gd name="connsiteY2" fmla="*/ 145185 h 922425"/>
              <a:gd name="connsiteX3" fmla="*/ 1676400 w 1676400"/>
              <a:gd name="connsiteY3" fmla="*/ 891945 h 922425"/>
              <a:gd name="connsiteX4" fmla="*/ 1676400 w 1676400"/>
              <a:gd name="connsiteY4" fmla="*/ 891945 h 922425"/>
              <a:gd name="connsiteX0" fmla="*/ 0 w 1677125"/>
              <a:gd name="connsiteY0" fmla="*/ 922425 h 939934"/>
              <a:gd name="connsiteX1" fmla="*/ 320040 w 1677125"/>
              <a:gd name="connsiteY1" fmla="*/ 68985 h 939934"/>
              <a:gd name="connsiteX2" fmla="*/ 1264920 w 1677125"/>
              <a:gd name="connsiteY2" fmla="*/ 145185 h 939934"/>
              <a:gd name="connsiteX3" fmla="*/ 1676400 w 1677125"/>
              <a:gd name="connsiteY3" fmla="*/ 891945 h 939934"/>
              <a:gd name="connsiteX4" fmla="*/ 1356360 w 1677125"/>
              <a:gd name="connsiteY4" fmla="*/ 861465 h 939934"/>
              <a:gd name="connsiteX0" fmla="*/ 0 w 1710945"/>
              <a:gd name="connsiteY0" fmla="*/ 922425 h 1182074"/>
              <a:gd name="connsiteX1" fmla="*/ 320040 w 1710945"/>
              <a:gd name="connsiteY1" fmla="*/ 68985 h 1182074"/>
              <a:gd name="connsiteX2" fmla="*/ 1264920 w 1710945"/>
              <a:gd name="connsiteY2" fmla="*/ 145185 h 1182074"/>
              <a:gd name="connsiteX3" fmla="*/ 1676400 w 1710945"/>
              <a:gd name="connsiteY3" fmla="*/ 891945 h 1182074"/>
              <a:gd name="connsiteX4" fmla="*/ 1615440 w 1710945"/>
              <a:gd name="connsiteY4" fmla="*/ 1181505 h 1182074"/>
              <a:gd name="connsiteX0" fmla="*/ 0 w 1660367"/>
              <a:gd name="connsiteY0" fmla="*/ 913275 h 1172568"/>
              <a:gd name="connsiteX1" fmla="*/ 320040 w 1660367"/>
              <a:gd name="connsiteY1" fmla="*/ 59835 h 1172568"/>
              <a:gd name="connsiteX2" fmla="*/ 1264920 w 1660367"/>
              <a:gd name="connsiteY2" fmla="*/ 136035 h 1172568"/>
              <a:gd name="connsiteX3" fmla="*/ 1554480 w 1660367"/>
              <a:gd name="connsiteY3" fmla="*/ 654195 h 1172568"/>
              <a:gd name="connsiteX4" fmla="*/ 1615440 w 1660367"/>
              <a:gd name="connsiteY4" fmla="*/ 1172355 h 1172568"/>
              <a:gd name="connsiteX0" fmla="*/ 0 w 1604563"/>
              <a:gd name="connsiteY0" fmla="*/ 913275 h 959411"/>
              <a:gd name="connsiteX1" fmla="*/ 320040 w 1604563"/>
              <a:gd name="connsiteY1" fmla="*/ 59835 h 959411"/>
              <a:gd name="connsiteX2" fmla="*/ 1264920 w 1604563"/>
              <a:gd name="connsiteY2" fmla="*/ 136035 h 959411"/>
              <a:gd name="connsiteX3" fmla="*/ 1554480 w 1604563"/>
              <a:gd name="connsiteY3" fmla="*/ 654195 h 959411"/>
              <a:gd name="connsiteX4" fmla="*/ 1539240 w 1604563"/>
              <a:gd name="connsiteY4" fmla="*/ 958995 h 959411"/>
              <a:gd name="connsiteX0" fmla="*/ 0 w 1604563"/>
              <a:gd name="connsiteY0" fmla="*/ 800821 h 846957"/>
              <a:gd name="connsiteX1" fmla="*/ 411480 w 1604563"/>
              <a:gd name="connsiteY1" fmla="*/ 160741 h 846957"/>
              <a:gd name="connsiteX2" fmla="*/ 1264920 w 1604563"/>
              <a:gd name="connsiteY2" fmla="*/ 23581 h 846957"/>
              <a:gd name="connsiteX3" fmla="*/ 1554480 w 1604563"/>
              <a:gd name="connsiteY3" fmla="*/ 541741 h 846957"/>
              <a:gd name="connsiteX4" fmla="*/ 1539240 w 1604563"/>
              <a:gd name="connsiteY4" fmla="*/ 846541 h 846957"/>
              <a:gd name="connsiteX0" fmla="*/ 0 w 1608949"/>
              <a:gd name="connsiteY0" fmla="*/ 686370 h 732448"/>
              <a:gd name="connsiteX1" fmla="*/ 411480 w 1608949"/>
              <a:gd name="connsiteY1" fmla="*/ 46290 h 732448"/>
              <a:gd name="connsiteX2" fmla="*/ 1188720 w 1608949"/>
              <a:gd name="connsiteY2" fmla="*/ 92010 h 732448"/>
              <a:gd name="connsiteX3" fmla="*/ 1554480 w 1608949"/>
              <a:gd name="connsiteY3" fmla="*/ 427290 h 732448"/>
              <a:gd name="connsiteX4" fmla="*/ 1539240 w 1608949"/>
              <a:gd name="connsiteY4" fmla="*/ 732090 h 732448"/>
              <a:gd name="connsiteX0" fmla="*/ 0 w 1639615"/>
              <a:gd name="connsiteY0" fmla="*/ 686370 h 762890"/>
              <a:gd name="connsiteX1" fmla="*/ 411480 w 1639615"/>
              <a:gd name="connsiteY1" fmla="*/ 46290 h 762890"/>
              <a:gd name="connsiteX2" fmla="*/ 1188720 w 1639615"/>
              <a:gd name="connsiteY2" fmla="*/ 92010 h 762890"/>
              <a:gd name="connsiteX3" fmla="*/ 1554480 w 1639615"/>
              <a:gd name="connsiteY3" fmla="*/ 427290 h 762890"/>
              <a:gd name="connsiteX4" fmla="*/ 1584960 w 1639615"/>
              <a:gd name="connsiteY4" fmla="*/ 762570 h 762890"/>
              <a:gd name="connsiteX0" fmla="*/ 0 w 1631212"/>
              <a:gd name="connsiteY0" fmla="*/ 691841 h 768365"/>
              <a:gd name="connsiteX1" fmla="*/ 411480 w 1631212"/>
              <a:gd name="connsiteY1" fmla="*/ 51761 h 768365"/>
              <a:gd name="connsiteX2" fmla="*/ 1405104 w 1631212"/>
              <a:gd name="connsiteY2" fmla="*/ 82241 h 768365"/>
              <a:gd name="connsiteX3" fmla="*/ 1554480 w 1631212"/>
              <a:gd name="connsiteY3" fmla="*/ 432761 h 768365"/>
              <a:gd name="connsiteX4" fmla="*/ 1584960 w 1631212"/>
              <a:gd name="connsiteY4" fmla="*/ 768041 h 768365"/>
              <a:gd name="connsiteX0" fmla="*/ 0 w 1653465"/>
              <a:gd name="connsiteY0" fmla="*/ 708497 h 837831"/>
              <a:gd name="connsiteX1" fmla="*/ 411480 w 1653465"/>
              <a:gd name="connsiteY1" fmla="*/ 68417 h 837831"/>
              <a:gd name="connsiteX2" fmla="*/ 1405104 w 1653465"/>
              <a:gd name="connsiteY2" fmla="*/ 98897 h 837831"/>
              <a:gd name="connsiteX3" fmla="*/ 1619395 w 1653465"/>
              <a:gd name="connsiteY3" fmla="*/ 784697 h 837831"/>
              <a:gd name="connsiteX4" fmla="*/ 1584960 w 1653465"/>
              <a:gd name="connsiteY4" fmla="*/ 784697 h 83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3465" h="837831">
                <a:moveTo>
                  <a:pt x="0" y="708497"/>
                </a:moveTo>
                <a:cubicBezTo>
                  <a:pt x="133350" y="373217"/>
                  <a:pt x="177296" y="170017"/>
                  <a:pt x="411480" y="68417"/>
                </a:cubicBezTo>
                <a:cubicBezTo>
                  <a:pt x="645664" y="-33183"/>
                  <a:pt x="1203785" y="-20483"/>
                  <a:pt x="1405104" y="98897"/>
                </a:cubicBezTo>
                <a:cubicBezTo>
                  <a:pt x="1606423" y="218277"/>
                  <a:pt x="1589419" y="670397"/>
                  <a:pt x="1619395" y="784697"/>
                </a:cubicBezTo>
                <a:cubicBezTo>
                  <a:pt x="1649371" y="898997"/>
                  <a:pt x="1691640" y="794857"/>
                  <a:pt x="1584960" y="784697"/>
                </a:cubicBezTo>
              </a:path>
            </a:pathLst>
          </a:custGeom>
          <a:ln w="63500">
            <a:solidFill>
              <a:schemeClr val="tx1"/>
            </a:solidFill>
            <a:headEnd type="stealth" w="lg" len="lg"/>
            <a:tailEnd type="stealth" w="lg" len="lg"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329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LCEC Inter</a:t>
            </a:r>
            <a:endParaRPr lang="ko-KR" altLang="en-US" dirty="0" smtClean="0"/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>
          <a:xfrm>
            <a:off x="337452" y="1052513"/>
            <a:ext cx="8610600" cy="5319712"/>
          </a:xfrm>
        </p:spPr>
        <p:txBody>
          <a:bodyPr/>
          <a:lstStyle/>
          <a:p>
            <a:r>
              <a:rPr lang="en-US" altLang="ko-KR" dirty="0" smtClean="0"/>
              <a:t>Current Run-level table</a:t>
            </a:r>
          </a:p>
          <a:p>
            <a:pPr lvl="1"/>
            <a:r>
              <a:rPr lang="en-US" altLang="ko-KR" dirty="0" smtClean="0"/>
              <a:t>One run-level table for all transform sizes (4x4, 8x8, 16x16, 32x32)</a:t>
            </a:r>
          </a:p>
          <a:p>
            <a:r>
              <a:rPr lang="en-US" altLang="ko-KR" dirty="0" smtClean="0"/>
              <a:t>Run-level </a:t>
            </a:r>
            <a:r>
              <a:rPr lang="en-US" altLang="ko-KR" dirty="0"/>
              <a:t>table </a:t>
            </a:r>
            <a:r>
              <a:rPr lang="en-US" altLang="ko-KR" dirty="0" smtClean="0"/>
              <a:t>re-design</a:t>
            </a:r>
            <a:r>
              <a:rPr lang="ko-KR" altLang="en-US" dirty="0" smtClean="0"/>
              <a:t>  </a:t>
            </a:r>
            <a:r>
              <a:rPr lang="en-US" altLang="ko-KR" dirty="0" smtClean="0"/>
              <a:t>(size 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smtClean="0"/>
              <a:t> same as HM2.0)</a:t>
            </a:r>
            <a:endParaRPr lang="en-US" altLang="ko-KR" dirty="0"/>
          </a:p>
          <a:p>
            <a:pPr lvl="1"/>
            <a:r>
              <a:rPr lang="en-US" altLang="ko-KR" dirty="0" smtClean="0"/>
              <a:t>For </a:t>
            </a:r>
            <a:r>
              <a:rPr lang="en-US" altLang="ko-KR" dirty="0" err="1"/>
              <a:t>maxrun</a:t>
            </a:r>
            <a:r>
              <a:rPr lang="en-US" altLang="ko-KR" dirty="0"/>
              <a:t> = 0 ~ 14, run-level table is </a:t>
            </a:r>
            <a:r>
              <a:rPr lang="en-US" altLang="ko-KR" dirty="0" smtClean="0"/>
              <a:t>re-designed </a:t>
            </a:r>
            <a:r>
              <a:rPr lang="en-US" altLang="ko-KR" dirty="0"/>
              <a:t>using 4x4 </a:t>
            </a:r>
            <a:r>
              <a:rPr lang="en-US" altLang="ko-KR" dirty="0" smtClean="0"/>
              <a:t>block  size </a:t>
            </a:r>
            <a:r>
              <a:rPr lang="en-US" altLang="ko-KR" dirty="0"/>
              <a:t>training data.</a:t>
            </a:r>
          </a:p>
          <a:p>
            <a:pPr lvl="1"/>
            <a:r>
              <a:rPr lang="en-US" altLang="ko-KR" dirty="0" smtClean="0"/>
              <a:t>For </a:t>
            </a:r>
            <a:r>
              <a:rPr lang="en-US" altLang="ko-KR" dirty="0" err="1"/>
              <a:t>maxrun</a:t>
            </a:r>
            <a:r>
              <a:rPr lang="en-US" altLang="ko-KR" dirty="0"/>
              <a:t> = 15 ~ 27, run-level table is </a:t>
            </a:r>
            <a:r>
              <a:rPr lang="en-US" altLang="ko-KR" dirty="0" smtClean="0"/>
              <a:t>re-designed </a:t>
            </a:r>
            <a:r>
              <a:rPr lang="en-US" altLang="ko-KR" dirty="0"/>
              <a:t>using 8x8 </a:t>
            </a:r>
            <a:r>
              <a:rPr lang="en-US" altLang="ko-KR" dirty="0" smtClean="0"/>
              <a:t>block size </a:t>
            </a:r>
            <a:r>
              <a:rPr lang="en-US" altLang="ko-KR" dirty="0"/>
              <a:t>training data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Code number switching table  (142 bytes)</a:t>
            </a:r>
          </a:p>
          <a:p>
            <a:pPr lvl="1"/>
            <a:r>
              <a:rPr lang="en-US" altLang="ko-KR" dirty="0" smtClean="0"/>
              <a:t>For code number switch, 3 tables are added. </a:t>
            </a:r>
          </a:p>
          <a:p>
            <a:pPr lvl="1"/>
            <a:r>
              <a:rPr lang="en-US" altLang="ko-KR" dirty="0" smtClean="0"/>
              <a:t>Switch table[</a:t>
            </a:r>
            <a:r>
              <a:rPr lang="en-US" altLang="ko-KR" dirty="0" err="1" smtClean="0"/>
              <a:t>max_run</a:t>
            </a:r>
            <a:r>
              <a:rPr lang="en-US" altLang="ko-KR" dirty="0" smtClean="0"/>
              <a:t>][</a:t>
            </a:r>
            <a:r>
              <a:rPr lang="en-US" altLang="ko-KR" dirty="0" err="1" smtClean="0"/>
              <a:t>lev</a:t>
            </a:r>
            <a:r>
              <a:rPr lang="en-US" altLang="ko-KR" dirty="0" smtClean="0"/>
              <a:t>]</a:t>
            </a:r>
          </a:p>
          <a:p>
            <a:pPr lvl="2"/>
            <a:r>
              <a:rPr lang="en-US" altLang="ko-KR" dirty="0" smtClean="0"/>
              <a:t>For 8x8, (15x2) size table – only operates 4x4-optimized area</a:t>
            </a:r>
          </a:p>
          <a:p>
            <a:pPr lvl="2"/>
            <a:r>
              <a:rPr lang="en-US" altLang="ko-KR" dirty="0" smtClean="0"/>
              <a:t>For 16x16 and 32x32, (28x2) </a:t>
            </a:r>
            <a:r>
              <a:rPr lang="en-US" altLang="ko-KR" dirty="0"/>
              <a:t>size table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For Chroma, (28x2) </a:t>
            </a:r>
            <a:r>
              <a:rPr lang="en-US" altLang="ko-KR" dirty="0"/>
              <a:t>size table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982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970119"/>
              </p:ext>
            </p:extLst>
          </p:nvPr>
        </p:nvGraphicFramePr>
        <p:xfrm>
          <a:off x="395536" y="1916832"/>
          <a:ext cx="8424936" cy="4284887"/>
        </p:xfrm>
        <a:graphic>
          <a:graphicData uri="http://schemas.openxmlformats.org/drawingml/2006/table">
            <a:tbl>
              <a:tblPr/>
              <a:tblGrid>
                <a:gridCol w="1282878"/>
                <a:gridCol w="793562"/>
                <a:gridCol w="793562"/>
                <a:gridCol w="793562"/>
                <a:gridCol w="793562"/>
                <a:gridCol w="793562"/>
                <a:gridCol w="793562"/>
                <a:gridCol w="793562"/>
                <a:gridCol w="793562"/>
                <a:gridCol w="793562"/>
              </a:tblGrid>
              <a:tr h="35489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Intra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LoCo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  <a:endParaRPr lang="en-US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ctr" fontAlgn="b"/>
                      <a:r>
                        <a:rPr lang="en-US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LoCo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LoCo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48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BD-</a:t>
                      </a: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BD-</a:t>
                      </a: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BD-</a:t>
                      </a: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BD-</a:t>
                      </a: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BD-</a:t>
                      </a: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BD-</a:t>
                      </a: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BD-</a:t>
                      </a: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BD-</a:t>
                      </a: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BD-</a:t>
                      </a: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rate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Time</a:t>
                      </a:r>
                    </a:p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[%]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489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Time</a:t>
                      </a:r>
                    </a:p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[%]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291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kern="1200" dirty="0" smtClean="0">
                <a:latin typeface="굴림" pitchFamily="50" charset="-127"/>
                <a:ea typeface="굴림" pitchFamily="50" charset="-127"/>
              </a:rPr>
              <a:t>The proposed run-level coding scheme considers large block sizes to obtain coding performance improvement. </a:t>
            </a:r>
          </a:p>
          <a:p>
            <a:r>
              <a:rPr lang="en-US" altLang="ko-KR" kern="1200" dirty="0" smtClean="0">
                <a:latin typeface="굴림" pitchFamily="50" charset="-127"/>
                <a:ea typeface="굴림" pitchFamily="50" charset="-127"/>
              </a:rPr>
              <a:t>We need more consideration in terms of table parameters and table size.</a:t>
            </a:r>
          </a:p>
          <a:p>
            <a:pPr lvl="1"/>
            <a:r>
              <a:rPr lang="en-US" altLang="ko-KR" b="1" kern="1200" dirty="0" smtClean="0">
                <a:latin typeface="굴림" pitchFamily="50" charset="-127"/>
                <a:ea typeface="굴림" pitchFamily="50" charset="-127"/>
              </a:rPr>
              <a:t>Overall table size increment is 563 Bytes</a:t>
            </a:r>
          </a:p>
          <a:p>
            <a:pPr lvl="1"/>
            <a:r>
              <a:rPr lang="en-US" altLang="ko-KR" b="1" kern="1200" dirty="0" smtClean="0">
                <a:latin typeface="굴림" pitchFamily="50" charset="-127"/>
                <a:ea typeface="굴림" pitchFamily="50" charset="-127"/>
              </a:rPr>
              <a:t>421 Bytes for intra case, 142 Bytes for inter case.</a:t>
            </a:r>
          </a:p>
          <a:p>
            <a:r>
              <a:rPr lang="en-US" altLang="ko-KR" kern="1200" dirty="0" smtClean="0">
                <a:latin typeface="굴림" pitchFamily="50" charset="-127"/>
                <a:ea typeface="굴림" pitchFamily="50" charset="-127"/>
              </a:rPr>
              <a:t>Therefore, we recommend the proposed method to CE for further experiments. </a:t>
            </a:r>
          </a:p>
          <a:p>
            <a:endParaRPr lang="en-US" altLang="ko-KR" kern="1200" dirty="0">
              <a:latin typeface="굴림" pitchFamily="50" charset="-127"/>
              <a:ea typeface="굴림" pitchFamily="50" charset="-127"/>
            </a:endParaRPr>
          </a:p>
          <a:p>
            <a:r>
              <a:rPr lang="en-US" altLang="ko-KR" kern="1200" dirty="0">
                <a:latin typeface="굴림" pitchFamily="50" charset="-127"/>
                <a:ea typeface="굴림" pitchFamily="50" charset="-127"/>
              </a:rPr>
              <a:t>The proposed  method is cross-verified by SAMSUNG (JCTVC-E479)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149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- Thank you !</a:t>
            </a: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END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9102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</p:tagLst>
</file>

<file path=ppt/theme/theme1.xml><?xml version="1.0" encoding="utf-8"?>
<a:theme xmlns:a="http://schemas.openxmlformats.org/drawingml/2006/main" name="defencemode">
  <a:themeElements>
    <a:clrScheme name="defencemod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encemode">
      <a:majorFont>
        <a:latin typeface="Tahoma"/>
        <a:ea typeface="HY헤드라인M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8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8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lnDef>
  </a:objectDefaults>
  <a:extraClrSchemeLst>
    <a:extraClrScheme>
      <a:clrScheme name="defencemod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encemod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cemod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cemod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cemod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cemod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cemod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63063</TotalTime>
  <Words>607</Words>
  <Application>Microsoft Office PowerPoint</Application>
  <PresentationFormat>화면 슬라이드 쇼(4:3)</PresentationFormat>
  <Paragraphs>182</Paragraphs>
  <Slides>9</Slides>
  <Notes>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defencemode</vt:lpstr>
      <vt:lpstr>Coefficient coding table improvement in LCEC  (JCTVC-E446)</vt:lpstr>
      <vt:lpstr>Introduction</vt:lpstr>
      <vt:lpstr>LCEC Intra</vt:lpstr>
      <vt:lpstr>LCEC - Intra coding</vt:lpstr>
      <vt:lpstr>LCEC Inter</vt:lpstr>
      <vt:lpstr>LCEC Inter</vt:lpstr>
      <vt:lpstr>Experimental Result</vt:lpstr>
      <vt:lpstr>Conclusion</vt:lpstr>
      <vt:lpstr>END</vt:lpstr>
    </vt:vector>
  </TitlesOfParts>
  <Company>정보통신연구실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JCTVC-E446</dc:title>
  <dc:creator>Yonsei Unisersity</dc:creator>
  <cp:keywords>LCEC</cp:keywords>
  <cp:lastModifiedBy>MVPlab</cp:lastModifiedBy>
  <cp:revision>4426</cp:revision>
  <cp:lastPrinted>2011-01-31T04:22:27Z</cp:lastPrinted>
  <dcterms:created xsi:type="dcterms:W3CDTF">2001-04-18T04:46:08Z</dcterms:created>
  <dcterms:modified xsi:type="dcterms:W3CDTF">2011-03-19T13:50:15Z</dcterms:modified>
</cp:coreProperties>
</file>