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54" r:id="rId1"/>
  </p:sldMasterIdLst>
  <p:notesMasterIdLst>
    <p:notesMasterId r:id="rId15"/>
  </p:notesMasterIdLst>
  <p:handoutMasterIdLst>
    <p:handoutMasterId r:id="rId16"/>
  </p:handoutMasterIdLst>
  <p:sldIdLst>
    <p:sldId id="256" r:id="rId2"/>
    <p:sldId id="307" r:id="rId3"/>
    <p:sldId id="310" r:id="rId4"/>
    <p:sldId id="296" r:id="rId5"/>
    <p:sldId id="313" r:id="rId6"/>
    <p:sldId id="286" r:id="rId7"/>
    <p:sldId id="303" r:id="rId8"/>
    <p:sldId id="309" r:id="rId9"/>
    <p:sldId id="298" r:id="rId10"/>
    <p:sldId id="306" r:id="rId11"/>
    <p:sldId id="299" r:id="rId12"/>
    <p:sldId id="314" r:id="rId13"/>
    <p:sldId id="305" r:id="rId14"/>
  </p:sldIdLst>
  <p:sldSz cx="9144000" cy="6858000" type="screen4x3"/>
  <p:notesSz cx="6797675" cy="9874250"/>
  <p:custDataLst>
    <p:tags r:id="rId17"/>
  </p:custDataLst>
  <p:defaultTextStyle>
    <a:defPPr>
      <a:defRPr lang="ko-KR"/>
    </a:defPPr>
    <a:lvl1pPr algn="ctr" rtl="0" eaLnBrk="0" fontAlgn="base" hangingPunct="0">
      <a:spcBef>
        <a:spcPct val="50000"/>
      </a:spcBef>
      <a:spcAft>
        <a:spcPct val="0"/>
      </a:spcAft>
      <a:defRPr sz="2000" kern="1200">
        <a:solidFill>
          <a:schemeClr val="tx2"/>
        </a:solidFill>
        <a:latin typeface="Arial Black" pitchFamily="34" charset="0"/>
        <a:ea typeface="굴림" charset="-127"/>
        <a:cs typeface="+mn-cs"/>
      </a:defRPr>
    </a:lvl1pPr>
    <a:lvl2pPr marL="457200" algn="ctr" rtl="0" eaLnBrk="0" fontAlgn="base" hangingPunct="0">
      <a:spcBef>
        <a:spcPct val="50000"/>
      </a:spcBef>
      <a:spcAft>
        <a:spcPct val="0"/>
      </a:spcAft>
      <a:defRPr sz="2000" kern="1200">
        <a:solidFill>
          <a:schemeClr val="tx2"/>
        </a:solidFill>
        <a:latin typeface="Arial Black" pitchFamily="34" charset="0"/>
        <a:ea typeface="굴림" charset="-127"/>
        <a:cs typeface="+mn-cs"/>
      </a:defRPr>
    </a:lvl2pPr>
    <a:lvl3pPr marL="914400" algn="ctr" rtl="0" eaLnBrk="0" fontAlgn="base" hangingPunct="0">
      <a:spcBef>
        <a:spcPct val="50000"/>
      </a:spcBef>
      <a:spcAft>
        <a:spcPct val="0"/>
      </a:spcAft>
      <a:defRPr sz="2000" kern="1200">
        <a:solidFill>
          <a:schemeClr val="tx2"/>
        </a:solidFill>
        <a:latin typeface="Arial Black" pitchFamily="34" charset="0"/>
        <a:ea typeface="굴림" charset="-127"/>
        <a:cs typeface="+mn-cs"/>
      </a:defRPr>
    </a:lvl3pPr>
    <a:lvl4pPr marL="1371600" algn="ctr" rtl="0" eaLnBrk="0" fontAlgn="base" hangingPunct="0">
      <a:spcBef>
        <a:spcPct val="50000"/>
      </a:spcBef>
      <a:spcAft>
        <a:spcPct val="0"/>
      </a:spcAft>
      <a:defRPr sz="2000" kern="1200">
        <a:solidFill>
          <a:schemeClr val="tx2"/>
        </a:solidFill>
        <a:latin typeface="Arial Black" pitchFamily="34" charset="0"/>
        <a:ea typeface="굴림" charset="-127"/>
        <a:cs typeface="+mn-cs"/>
      </a:defRPr>
    </a:lvl4pPr>
    <a:lvl5pPr marL="1828800" algn="ctr" rtl="0" eaLnBrk="0" fontAlgn="base" hangingPunct="0">
      <a:spcBef>
        <a:spcPct val="50000"/>
      </a:spcBef>
      <a:spcAft>
        <a:spcPct val="0"/>
      </a:spcAft>
      <a:defRPr sz="2000" kern="1200">
        <a:solidFill>
          <a:schemeClr val="tx2"/>
        </a:solidFill>
        <a:latin typeface="Arial Black" pitchFamily="34" charset="0"/>
        <a:ea typeface="굴림" charset="-127"/>
        <a:cs typeface="+mn-cs"/>
      </a:defRPr>
    </a:lvl5pPr>
    <a:lvl6pPr marL="2286000" algn="l" defTabSz="914400" rtl="0" eaLnBrk="1" latinLnBrk="1" hangingPunct="1">
      <a:defRPr sz="2000" kern="1200">
        <a:solidFill>
          <a:schemeClr val="tx2"/>
        </a:solidFill>
        <a:latin typeface="Arial Black" pitchFamily="34" charset="0"/>
        <a:ea typeface="굴림" charset="-127"/>
        <a:cs typeface="+mn-cs"/>
      </a:defRPr>
    </a:lvl6pPr>
    <a:lvl7pPr marL="2743200" algn="l" defTabSz="914400" rtl="0" eaLnBrk="1" latinLnBrk="1" hangingPunct="1">
      <a:defRPr sz="2000" kern="1200">
        <a:solidFill>
          <a:schemeClr val="tx2"/>
        </a:solidFill>
        <a:latin typeface="Arial Black" pitchFamily="34" charset="0"/>
        <a:ea typeface="굴림" charset="-127"/>
        <a:cs typeface="+mn-cs"/>
      </a:defRPr>
    </a:lvl7pPr>
    <a:lvl8pPr marL="3200400" algn="l" defTabSz="914400" rtl="0" eaLnBrk="1" latinLnBrk="1" hangingPunct="1">
      <a:defRPr sz="2000" kern="1200">
        <a:solidFill>
          <a:schemeClr val="tx2"/>
        </a:solidFill>
        <a:latin typeface="Arial Black" pitchFamily="34" charset="0"/>
        <a:ea typeface="굴림" charset="-127"/>
        <a:cs typeface="+mn-cs"/>
      </a:defRPr>
    </a:lvl8pPr>
    <a:lvl9pPr marL="3657600" algn="l" defTabSz="914400" rtl="0" eaLnBrk="1" latinLnBrk="1" hangingPunct="1">
      <a:defRPr sz="2000" kern="1200">
        <a:solidFill>
          <a:schemeClr val="tx2"/>
        </a:solidFill>
        <a:latin typeface="Arial Black" pitchFamily="34" charset="0"/>
        <a:ea typeface="굴림" charset="-127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3399FF"/>
    <a:srgbClr val="FF0000"/>
    <a:srgbClr val="FF66FF"/>
    <a:srgbClr val="0033CC"/>
    <a:srgbClr val="FF99FF"/>
    <a:srgbClr val="008000"/>
    <a:srgbClr val="9933FF"/>
    <a:srgbClr val="FFCC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보통 스타일 2 - 강조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1E4AEA4-8DFA-4A89-87EB-49C32662AFE0}" styleName="보통 스타일 2 - 강조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5DA37D80-6434-44D0-A028-1B22A696006F}" styleName="밝은 스타일 3 - 강조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10A1B5D5-9B99-4C35-A422-299274C87663}" styleName="보통 스타일 1 - 강조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E8B1032C-EA38-4F05-BA0D-38AFFFC7BED3}" styleName="밝은 스타일 3 - 강조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0E3FDE45-AF77-4B5C-9715-49D594BDF05E}" styleName="밝은 스타일 1 - 강조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189" autoAdjust="0"/>
    <p:restoredTop sz="85159" autoAdjust="0"/>
  </p:normalViewPr>
  <p:slideViewPr>
    <p:cSldViewPr>
      <p:cViewPr varScale="1">
        <p:scale>
          <a:sx n="63" d="100"/>
          <a:sy n="63" d="100"/>
        </p:scale>
        <p:origin x="-1518" y="-96"/>
      </p:cViewPr>
      <p:guideLst>
        <p:guide orient="horz" pos="1253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2" d="100"/>
          <a:sy n="52" d="100"/>
        </p:scale>
        <p:origin x="-2970" y="-96"/>
      </p:cViewPr>
      <p:guideLst>
        <p:guide orient="horz" pos="3110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4813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243" tIns="47620" rIns="95243" bIns="47620" numCol="1" anchor="t" anchorCtr="0" compatLnSpc="1">
            <a:prstTxWarp prst="textNoShape">
              <a:avLst/>
            </a:prstTxWarp>
          </a:bodyPr>
          <a:lstStyle>
            <a:lvl1pPr algn="l" defTabSz="952500" eaLnBrk="1" latinLnBrk="1" hangingPunct="1">
              <a:spcBef>
                <a:spcPct val="0"/>
              </a:spcBef>
              <a:defRPr kumimoji="1" sz="1200" b="1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5734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2863" y="0"/>
            <a:ext cx="2944812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243" tIns="47620" rIns="95243" bIns="47620" numCol="1" anchor="t" anchorCtr="0" compatLnSpc="1">
            <a:prstTxWarp prst="textNoShape">
              <a:avLst/>
            </a:prstTxWarp>
          </a:bodyPr>
          <a:lstStyle>
            <a:lvl1pPr algn="r" defTabSz="952500" eaLnBrk="1" latinLnBrk="1" hangingPunct="1">
              <a:spcBef>
                <a:spcPct val="0"/>
              </a:spcBef>
              <a:defRPr kumimoji="1" sz="1200" b="1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5734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80538"/>
            <a:ext cx="2944813" cy="493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243" tIns="47620" rIns="95243" bIns="47620" numCol="1" anchor="b" anchorCtr="0" compatLnSpc="1">
            <a:prstTxWarp prst="textNoShape">
              <a:avLst/>
            </a:prstTxWarp>
          </a:bodyPr>
          <a:lstStyle>
            <a:lvl1pPr algn="l" defTabSz="952500" eaLnBrk="1" latinLnBrk="1" hangingPunct="1">
              <a:spcBef>
                <a:spcPct val="0"/>
              </a:spcBef>
              <a:defRPr kumimoji="1" sz="1200" b="1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5734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2863" y="9380538"/>
            <a:ext cx="2944812" cy="493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243" tIns="47620" rIns="95243" bIns="47620" numCol="1" anchor="b" anchorCtr="0" compatLnSpc="1">
            <a:prstTxWarp prst="textNoShape">
              <a:avLst/>
            </a:prstTxWarp>
          </a:bodyPr>
          <a:lstStyle>
            <a:lvl1pPr algn="r" defTabSz="952500" eaLnBrk="1" latinLnBrk="1" hangingPunct="1">
              <a:spcBef>
                <a:spcPct val="0"/>
              </a:spcBef>
              <a:defRPr kumimoji="1" sz="1200" b="1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fld id="{A61ED892-1B64-4DC4-A7F5-1687BC106A14}" type="slidenum">
              <a:rPr lang="en-US" altLang="ko-KR"/>
              <a:pPr>
                <a:defRPr/>
              </a:pPr>
              <a:t>‹#›</a:t>
            </a:fld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95995172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4813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243" tIns="47620" rIns="95243" bIns="47620" numCol="1" anchor="t" anchorCtr="0" compatLnSpc="1">
            <a:prstTxWarp prst="textNoShape">
              <a:avLst/>
            </a:prstTxWarp>
          </a:bodyPr>
          <a:lstStyle>
            <a:lvl1pPr algn="l" defTabSz="952500" eaLnBrk="1" latinLnBrk="1" hangingPunct="1">
              <a:spcBef>
                <a:spcPct val="0"/>
              </a:spcBef>
              <a:defRPr kumimoji="1" sz="1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2863" y="0"/>
            <a:ext cx="2944812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243" tIns="47620" rIns="95243" bIns="47620" numCol="1" anchor="t" anchorCtr="0" compatLnSpc="1">
            <a:prstTxWarp prst="textNoShape">
              <a:avLst/>
            </a:prstTxWarp>
          </a:bodyPr>
          <a:lstStyle>
            <a:lvl1pPr algn="r" defTabSz="952500" eaLnBrk="1" latinLnBrk="1" hangingPunct="1">
              <a:spcBef>
                <a:spcPct val="0"/>
              </a:spcBef>
              <a:defRPr kumimoji="1" sz="1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33450" y="739775"/>
            <a:ext cx="4937125" cy="370363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689475"/>
            <a:ext cx="4984750" cy="444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243" tIns="47620" rIns="95243" bIns="476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noProof="0" smtClean="0"/>
              <a:t>마스터 텍스트 스타일을 편집합니다</a:t>
            </a:r>
          </a:p>
          <a:p>
            <a:pPr lvl="1"/>
            <a:r>
              <a:rPr lang="ko-KR" altLang="en-US" noProof="0" smtClean="0"/>
              <a:t>둘째 수준</a:t>
            </a:r>
          </a:p>
          <a:p>
            <a:pPr lvl="2"/>
            <a:r>
              <a:rPr lang="ko-KR" altLang="en-US" noProof="0" smtClean="0"/>
              <a:t>셋째 수준</a:t>
            </a:r>
          </a:p>
          <a:p>
            <a:pPr lvl="3"/>
            <a:r>
              <a:rPr lang="ko-KR" altLang="en-US" noProof="0" smtClean="0"/>
              <a:t>넷째 수준</a:t>
            </a:r>
          </a:p>
          <a:p>
            <a:pPr lvl="4"/>
            <a:r>
              <a:rPr lang="ko-KR" altLang="en-US" noProof="0" smtClean="0"/>
              <a:t>다섯째 수준</a:t>
            </a:r>
          </a:p>
        </p:txBody>
      </p:sp>
      <p:sp>
        <p:nvSpPr>
          <p:cNvPr id="615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380538"/>
            <a:ext cx="2944813" cy="493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243" tIns="47620" rIns="95243" bIns="47620" numCol="1" anchor="b" anchorCtr="0" compatLnSpc="1">
            <a:prstTxWarp prst="textNoShape">
              <a:avLst/>
            </a:prstTxWarp>
          </a:bodyPr>
          <a:lstStyle>
            <a:lvl1pPr algn="l" defTabSz="952500" eaLnBrk="1" latinLnBrk="1" hangingPunct="1">
              <a:spcBef>
                <a:spcPct val="0"/>
              </a:spcBef>
              <a:defRPr kumimoji="1" sz="1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615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2863" y="9380538"/>
            <a:ext cx="2944812" cy="493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243" tIns="47620" rIns="95243" bIns="47620" numCol="1" anchor="b" anchorCtr="0" compatLnSpc="1">
            <a:prstTxWarp prst="textNoShape">
              <a:avLst/>
            </a:prstTxWarp>
          </a:bodyPr>
          <a:lstStyle>
            <a:lvl1pPr algn="r" defTabSz="952500" eaLnBrk="1" latinLnBrk="1" hangingPunct="1">
              <a:spcBef>
                <a:spcPct val="0"/>
              </a:spcBef>
              <a:defRPr kumimoji="1" sz="120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fld id="{3A8220E2-2A9E-442C-ADBA-FEC78BCF5830}" type="slidenum">
              <a:rPr lang="en-US" altLang="ko-KR"/>
              <a:pPr>
                <a:defRPr/>
              </a:pPr>
              <a:t>‹#›</a:t>
            </a:fld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386357360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1pPr>
    <a:lvl2pPr marL="457200"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2pPr>
    <a:lvl3pPr marL="914400"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3pPr>
    <a:lvl4pPr marL="1371600"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4pPr>
    <a:lvl5pPr marL="1828800"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A8220E2-2A9E-442C-ADBA-FEC78BCF5830}" type="slidenum">
              <a:rPr lang="en-US" altLang="ko-KR" smtClean="0"/>
              <a:pPr>
                <a:defRPr/>
              </a:pPr>
              <a:t>1</a:t>
            </a:fld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35061456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atinLnBrk="1"/>
            <a:endParaRPr kumimoji="1" lang="en-US" altLang="ko-KR" sz="1200" kern="1200" baseline="0" dirty="0" smtClean="0">
              <a:solidFill>
                <a:schemeClr val="tx1"/>
              </a:solidFill>
              <a:latin typeface="굴림" pitchFamily="50" charset="-127"/>
              <a:ea typeface="굴림" pitchFamily="50" charset="-127"/>
              <a:cs typeface="+mn-cs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EDEA50-F66F-4CC6-9902-92B6FCF72EDF}" type="slidenum">
              <a:rPr lang="ko-KR" altLang="en-US" smtClean="0"/>
              <a:pPr/>
              <a:t>2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65238542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0" fontAlgn="base" latinLnBrk="1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ko-KR" altLang="en-US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A8220E2-2A9E-442C-ADBA-FEC78BCF5830}" type="slidenum">
              <a:rPr lang="en-US" altLang="ko-KR" smtClean="0"/>
              <a:pPr>
                <a:defRPr/>
              </a:pPr>
              <a:t>3</a:t>
            </a:fld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245953360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0" fontAlgn="base" latinLnBrk="1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ko-KR" altLang="ko-KR" sz="1200" kern="1200" dirty="0" smtClean="0">
              <a:solidFill>
                <a:schemeClr val="tx1"/>
              </a:solidFill>
              <a:effectLst/>
              <a:latin typeface="굴림" pitchFamily="50" charset="-127"/>
              <a:ea typeface="굴림" pitchFamily="50" charset="-127"/>
              <a:cs typeface="+mn-cs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A8220E2-2A9E-442C-ADBA-FEC78BCF5830}" type="slidenum">
              <a:rPr lang="en-US" altLang="ko-KR" smtClean="0"/>
              <a:pPr>
                <a:defRPr/>
              </a:pPr>
              <a:t>4</a:t>
            </a:fld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28713680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0483" name="슬라이드 노트 개체 틀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ko-KR" altLang="en-US" dirty="0" smtClean="0">
              <a:latin typeface="굴림" charset="-127"/>
              <a:ea typeface="굴림" charset="-127"/>
            </a:endParaRPr>
          </a:p>
        </p:txBody>
      </p:sp>
      <p:sp>
        <p:nvSpPr>
          <p:cNvPr id="20484" name="슬라이드 번호 개체 틀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52500">
              <a:defRPr sz="2000">
                <a:solidFill>
                  <a:schemeClr val="tx2"/>
                </a:solidFill>
                <a:latin typeface="Arial Black" pitchFamily="34" charset="0"/>
                <a:ea typeface="굴림" charset="-127"/>
              </a:defRPr>
            </a:lvl1pPr>
            <a:lvl2pPr marL="742950" indent="-285750" defTabSz="952500">
              <a:defRPr sz="2000">
                <a:solidFill>
                  <a:schemeClr val="tx2"/>
                </a:solidFill>
                <a:latin typeface="Arial Black" pitchFamily="34" charset="0"/>
                <a:ea typeface="굴림" charset="-127"/>
              </a:defRPr>
            </a:lvl2pPr>
            <a:lvl3pPr marL="1143000" indent="-228600" defTabSz="952500">
              <a:defRPr sz="2000">
                <a:solidFill>
                  <a:schemeClr val="tx2"/>
                </a:solidFill>
                <a:latin typeface="Arial Black" pitchFamily="34" charset="0"/>
                <a:ea typeface="굴림" charset="-127"/>
              </a:defRPr>
            </a:lvl3pPr>
            <a:lvl4pPr marL="1600200" indent="-228600" defTabSz="952500">
              <a:defRPr sz="2000">
                <a:solidFill>
                  <a:schemeClr val="tx2"/>
                </a:solidFill>
                <a:latin typeface="Arial Black" pitchFamily="34" charset="0"/>
                <a:ea typeface="굴림" charset="-127"/>
              </a:defRPr>
            </a:lvl4pPr>
            <a:lvl5pPr marL="2057400" indent="-228600" defTabSz="952500">
              <a:defRPr sz="2000">
                <a:solidFill>
                  <a:schemeClr val="tx2"/>
                </a:solidFill>
                <a:latin typeface="Arial Black" pitchFamily="34" charset="0"/>
                <a:ea typeface="굴림" charset="-127"/>
              </a:defRPr>
            </a:lvl5pPr>
            <a:lvl6pPr marL="2514600" indent="-228600" algn="ctr" defTabSz="9525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2"/>
                </a:solidFill>
                <a:latin typeface="Arial Black" pitchFamily="34" charset="0"/>
                <a:ea typeface="굴림" charset="-127"/>
              </a:defRPr>
            </a:lvl6pPr>
            <a:lvl7pPr marL="2971800" indent="-228600" algn="ctr" defTabSz="9525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2"/>
                </a:solidFill>
                <a:latin typeface="Arial Black" pitchFamily="34" charset="0"/>
                <a:ea typeface="굴림" charset="-127"/>
              </a:defRPr>
            </a:lvl7pPr>
            <a:lvl8pPr marL="3429000" indent="-228600" algn="ctr" defTabSz="9525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2"/>
                </a:solidFill>
                <a:latin typeface="Arial Black" pitchFamily="34" charset="0"/>
                <a:ea typeface="굴림" charset="-127"/>
              </a:defRPr>
            </a:lvl8pPr>
            <a:lvl9pPr marL="3886200" indent="-228600" algn="ctr" defTabSz="9525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2"/>
                </a:solidFill>
                <a:latin typeface="Arial Black" pitchFamily="34" charset="0"/>
                <a:ea typeface="굴림" charset="-127"/>
              </a:defRPr>
            </a:lvl9pPr>
          </a:lstStyle>
          <a:p>
            <a:fld id="{55C94D18-03AB-4F09-9A6A-F77DB617E74D}" type="slidenum">
              <a:rPr lang="ko-KR" altLang="en-US" sz="1200" smtClean="0">
                <a:solidFill>
                  <a:schemeClr val="tx1"/>
                </a:solidFill>
                <a:latin typeface="굴림" charset="-127"/>
              </a:rPr>
              <a:pPr/>
              <a:t>5</a:t>
            </a:fld>
            <a:endParaRPr lang="ko-KR" altLang="en-US" sz="1200" smtClean="0">
              <a:solidFill>
                <a:schemeClr val="tx1"/>
              </a:solidFill>
              <a:latin typeface="굴림" charset="-127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0483" name="슬라이드 노트 개체 틀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ko-KR" altLang="en-US" dirty="0" smtClean="0">
              <a:latin typeface="굴림" charset="-127"/>
              <a:ea typeface="굴림" charset="-127"/>
            </a:endParaRPr>
          </a:p>
        </p:txBody>
      </p:sp>
      <p:sp>
        <p:nvSpPr>
          <p:cNvPr id="20484" name="슬라이드 번호 개체 틀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52500">
              <a:defRPr sz="2000">
                <a:solidFill>
                  <a:schemeClr val="tx2"/>
                </a:solidFill>
                <a:latin typeface="Arial Black" pitchFamily="34" charset="0"/>
                <a:ea typeface="굴림" charset="-127"/>
              </a:defRPr>
            </a:lvl1pPr>
            <a:lvl2pPr marL="742950" indent="-285750" defTabSz="952500">
              <a:defRPr sz="2000">
                <a:solidFill>
                  <a:schemeClr val="tx2"/>
                </a:solidFill>
                <a:latin typeface="Arial Black" pitchFamily="34" charset="0"/>
                <a:ea typeface="굴림" charset="-127"/>
              </a:defRPr>
            </a:lvl2pPr>
            <a:lvl3pPr marL="1143000" indent="-228600" defTabSz="952500">
              <a:defRPr sz="2000">
                <a:solidFill>
                  <a:schemeClr val="tx2"/>
                </a:solidFill>
                <a:latin typeface="Arial Black" pitchFamily="34" charset="0"/>
                <a:ea typeface="굴림" charset="-127"/>
              </a:defRPr>
            </a:lvl3pPr>
            <a:lvl4pPr marL="1600200" indent="-228600" defTabSz="952500">
              <a:defRPr sz="2000">
                <a:solidFill>
                  <a:schemeClr val="tx2"/>
                </a:solidFill>
                <a:latin typeface="Arial Black" pitchFamily="34" charset="0"/>
                <a:ea typeface="굴림" charset="-127"/>
              </a:defRPr>
            </a:lvl4pPr>
            <a:lvl5pPr marL="2057400" indent="-228600" defTabSz="952500">
              <a:defRPr sz="2000">
                <a:solidFill>
                  <a:schemeClr val="tx2"/>
                </a:solidFill>
                <a:latin typeface="Arial Black" pitchFamily="34" charset="0"/>
                <a:ea typeface="굴림" charset="-127"/>
              </a:defRPr>
            </a:lvl5pPr>
            <a:lvl6pPr marL="2514600" indent="-228600" algn="ctr" defTabSz="9525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2"/>
                </a:solidFill>
                <a:latin typeface="Arial Black" pitchFamily="34" charset="0"/>
                <a:ea typeface="굴림" charset="-127"/>
              </a:defRPr>
            </a:lvl6pPr>
            <a:lvl7pPr marL="2971800" indent="-228600" algn="ctr" defTabSz="9525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2"/>
                </a:solidFill>
                <a:latin typeface="Arial Black" pitchFamily="34" charset="0"/>
                <a:ea typeface="굴림" charset="-127"/>
              </a:defRPr>
            </a:lvl7pPr>
            <a:lvl8pPr marL="3429000" indent="-228600" algn="ctr" defTabSz="9525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2"/>
                </a:solidFill>
                <a:latin typeface="Arial Black" pitchFamily="34" charset="0"/>
                <a:ea typeface="굴림" charset="-127"/>
              </a:defRPr>
            </a:lvl8pPr>
            <a:lvl9pPr marL="3886200" indent="-228600" algn="ctr" defTabSz="9525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2"/>
                </a:solidFill>
                <a:latin typeface="Arial Black" pitchFamily="34" charset="0"/>
                <a:ea typeface="굴림" charset="-127"/>
              </a:defRPr>
            </a:lvl9pPr>
          </a:lstStyle>
          <a:p>
            <a:fld id="{55C94D18-03AB-4F09-9A6A-F77DB617E74D}" type="slidenum">
              <a:rPr lang="ko-KR" altLang="en-US" sz="1200" smtClean="0">
                <a:solidFill>
                  <a:schemeClr val="tx1"/>
                </a:solidFill>
                <a:latin typeface="굴림" charset="-127"/>
              </a:rPr>
              <a:pPr/>
              <a:t>6</a:t>
            </a:fld>
            <a:endParaRPr lang="ko-KR" altLang="en-US" sz="1200" smtClean="0">
              <a:solidFill>
                <a:schemeClr val="tx1"/>
              </a:solidFill>
              <a:latin typeface="굴림" charset="-127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A8220E2-2A9E-442C-ADBA-FEC78BCF5830}" type="slidenum">
              <a:rPr lang="en-US" altLang="ko-KR" smtClean="0"/>
              <a:pPr>
                <a:defRPr/>
              </a:pPr>
              <a:t>7</a:t>
            </a:fld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265613097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0" fontAlgn="base" latinLnBrk="1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ko-KR" sz="1200" kern="1200" dirty="0" smtClean="0">
                <a:solidFill>
                  <a:schemeClr val="tx1"/>
                </a:solidFill>
                <a:effectLst/>
                <a:latin typeface="굴림" pitchFamily="50" charset="-127"/>
                <a:ea typeface="굴림" pitchFamily="50" charset="-127"/>
                <a:cs typeface="+mn-cs"/>
              </a:rPr>
              <a:t>From the results, we confirm that run-level coding in LCEC considers large block sizes to obtain coding performance improvement. However, the proposed run-level coding scheme needs more consideration in terms of table parameters and table size. Therefore, we recommend the proposed method to CE for further experiments.    </a:t>
            </a:r>
            <a:endParaRPr kumimoji="1" lang="ko-KR" altLang="ko-KR" sz="1200" kern="1200" dirty="0" smtClean="0">
              <a:solidFill>
                <a:schemeClr val="tx1"/>
              </a:solidFill>
              <a:effectLst/>
              <a:latin typeface="굴림" pitchFamily="50" charset="-127"/>
              <a:ea typeface="굴림" pitchFamily="50" charset="-127"/>
              <a:cs typeface="+mn-cs"/>
            </a:endParaRPr>
          </a:p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A8220E2-2A9E-442C-ADBA-FEC78BCF5830}" type="slidenum">
              <a:rPr lang="en-US" altLang="ko-KR" smtClean="0"/>
              <a:pPr>
                <a:defRPr/>
              </a:pPr>
              <a:t>8</a:t>
            </a:fld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285549383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A8220E2-2A9E-442C-ADBA-FEC78BCF5830}" type="slidenum">
              <a:rPr lang="en-US" altLang="ko-KR" smtClean="0"/>
              <a:pPr>
                <a:defRPr/>
              </a:pPr>
              <a:t>13</a:t>
            </a:fld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28031032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</a:lstStyle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  <a:p>
            <a:pPr lvl="3"/>
            <a:r>
              <a:rPr lang="ko-KR" altLang="en-US" dirty="0" smtClean="0"/>
              <a:t>넷째 수준</a:t>
            </a:r>
          </a:p>
          <a:p>
            <a:pPr lvl="4"/>
            <a:r>
              <a:rPr lang="ko-KR" altLang="en-US" dirty="0" smtClean="0"/>
              <a:t>다섯째 수준</a:t>
            </a:r>
            <a:endParaRPr lang="ko-KR" altLang="en-US" dirty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2B6AE72-A718-43C7-A2FF-E60E713F9047}" type="slidenum">
              <a:rPr lang="en-US" altLang="ko-KR"/>
              <a:pPr>
                <a:defRPr/>
              </a:pPr>
              <a:t>‹#›</a:t>
            </a:fld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69188178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24E6A10-7FBA-4D89-A67A-5E8D27D063AE}" type="slidenum">
              <a:rPr lang="en-US" altLang="ko-KR"/>
              <a:pPr>
                <a:defRPr/>
              </a:pPr>
              <a:t>‹#›</a:t>
            </a:fld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140324353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제목, 텍스트 및 내용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533400" y="115888"/>
            <a:ext cx="8305800" cy="792162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sz="half" idx="1"/>
          </p:nvPr>
        </p:nvSpPr>
        <p:spPr>
          <a:xfrm>
            <a:off x="533400" y="1052513"/>
            <a:ext cx="4076700" cy="5319712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quarter" idx="2"/>
          </p:nvPr>
        </p:nvSpPr>
        <p:spPr>
          <a:xfrm>
            <a:off x="4762500" y="1052513"/>
            <a:ext cx="4076700" cy="2582862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내용 개체 틀 4"/>
          <p:cNvSpPr>
            <a:spLocks noGrp="1"/>
          </p:cNvSpPr>
          <p:nvPr>
            <p:ph sz="quarter" idx="3"/>
          </p:nvPr>
        </p:nvSpPr>
        <p:spPr>
          <a:xfrm>
            <a:off x="4762500" y="3787775"/>
            <a:ext cx="4076700" cy="2584450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EFEC588-1964-4942-97D9-65030EC51EA4}" type="slidenum">
              <a:rPr lang="en-US" altLang="ko-KR"/>
              <a:pPr>
                <a:defRPr/>
              </a:pPr>
              <a:t>‹#›</a:t>
            </a:fld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304879399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92" t="50810" r="45393" b="-591"/>
          <a:stretch>
            <a:fillRect/>
          </a:stretch>
        </p:blipFill>
        <p:spPr bwMode="auto">
          <a:xfrm>
            <a:off x="-14288" y="0"/>
            <a:ext cx="9158288" cy="5581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7"/>
          <p:cNvPicPr>
            <a:picLocks noChangeAspect="1"/>
          </p:cNvPicPr>
          <p:nvPr userDrawn="1"/>
        </p:nvPicPr>
        <p:blipFill rotWithShape="1">
          <a:blip r:embed="rId3" cstate="email">
            <a:extLst/>
          </a:blip>
          <a:srcRect/>
          <a:stretch/>
        </p:blipFill>
        <p:spPr>
          <a:xfrm>
            <a:off x="685800" y="1066799"/>
            <a:ext cx="1979920" cy="2013807"/>
          </a:xfrm>
          <a:prstGeom prst="ellipse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68304" y="1905000"/>
            <a:ext cx="5105400" cy="1143001"/>
          </a:xfrm>
        </p:spPr>
        <p:txBody>
          <a:bodyPr anchor="b">
            <a:normAutofit/>
          </a:bodyPr>
          <a:lstStyle>
            <a:lvl1pPr algn="l" eaLnBrk="1" latinLnBrk="0" hangingPunct="1">
              <a:defRPr kumimoji="0" lang="ko-KR" sz="3600" b="0" cap="none">
                <a:latin typeface="Georgia" pitchFamily="18" charset="0"/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ko-K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10000" y="3048000"/>
            <a:ext cx="5105400" cy="1500187"/>
          </a:xfrm>
        </p:spPr>
        <p:txBody>
          <a:bodyPr/>
          <a:lstStyle>
            <a:lvl1pPr marL="0" indent="0" eaLnBrk="1" latinLnBrk="0" hangingPunct="1">
              <a:buNone/>
              <a:defRPr kumimoji="0" lang="ko-KR" sz="2000">
                <a:solidFill>
                  <a:schemeClr val="tx1"/>
                </a:solidFill>
                <a:latin typeface="Georgia" pitchFamily="18" charset="0"/>
              </a:defRPr>
            </a:lvl1pPr>
            <a:lvl2pPr marL="457200" indent="0" eaLnBrk="1" latinLnBrk="0" hangingPunct="1">
              <a:buNone/>
              <a:defRPr kumimoji="0" lang="ko-KR"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 eaLnBrk="1" latinLnBrk="0" hangingPunct="1">
              <a:buNone/>
              <a:defRPr kumimoji="0" lang="ko-KR"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eaLnBrk="1" latinLnBrk="0" hangingPunct="1">
              <a:buNone/>
              <a:defRPr kumimoji="0" lang="ko-KR"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eaLnBrk="1" latinLnBrk="0" hangingPunct="1">
              <a:buNone/>
              <a:defRPr kumimoji="0" lang="ko-KR"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eaLnBrk="1" latinLnBrk="0" hangingPunct="1">
              <a:buNone/>
              <a:defRPr kumimoji="0" lang="ko-KR"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eaLnBrk="1" latinLnBrk="0" hangingPunct="1">
              <a:buNone/>
              <a:defRPr kumimoji="0" lang="ko-KR"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eaLnBrk="1" latinLnBrk="0" hangingPunct="1">
              <a:buNone/>
              <a:defRPr kumimoji="0" lang="ko-KR"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eaLnBrk="1" latinLnBrk="0" hangingPunct="1">
              <a:buNone/>
              <a:defRPr kumimoji="0" lang="ko-KR"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ea typeface="굴림" pitchFamily="50" charset="-127"/>
              </a:defRPr>
            </a:lvl1pPr>
          </a:lstStyle>
          <a:p>
            <a:pPr>
              <a:defRPr/>
            </a:pPr>
            <a:endParaRPr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>
                <a:ea typeface="굴림" pitchFamily="50" charset="-127"/>
              </a:defRPr>
            </a:lvl1pPr>
          </a:lstStyle>
          <a:p>
            <a:pPr>
              <a:defRPr/>
            </a:pPr>
            <a:endParaRPr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A1E73B-C34E-4B50-92C5-1CF352ADA3FC}" type="slidenum">
              <a:rPr lang="en-US" altLang="ko-KR"/>
              <a:pPr>
                <a:defRPr/>
              </a:pPr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616107659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2B4770B-1965-498C-AC89-5A674F4FDFA0}" type="slidenum">
              <a:rPr lang="en-US" altLang="ko-KR"/>
              <a:pPr>
                <a:defRPr/>
              </a:pPr>
              <a:t>‹#›</a:t>
            </a:fld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163046750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8875713" y="71438"/>
            <a:ext cx="269875" cy="6786562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rgbClr val="28238D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ot="10800000" vert="eaVert" wrap="none" anchor="ctr"/>
          <a:lstStyle/>
          <a:p>
            <a:pPr algn="l" eaLnBrk="1" latinLnBrk="1" hangingPunct="1">
              <a:spcBef>
                <a:spcPct val="0"/>
              </a:spcBef>
            </a:pPr>
            <a:r>
              <a:rPr kumimoji="1" lang="en-US" altLang="ko-KR" sz="1800" b="1" i="1">
                <a:solidFill>
                  <a:schemeClr val="bg1"/>
                </a:solidFill>
                <a:latin typeface="굴림" charset="-127"/>
              </a:rPr>
              <a:t>	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533400" y="115888"/>
            <a:ext cx="8305800" cy="792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smtClean="0"/>
              <a:t>마스터 제목 스타일 편집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533400" y="1052513"/>
            <a:ext cx="8305800" cy="531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</p:txBody>
      </p:sp>
      <p:sp>
        <p:nvSpPr>
          <p:cNvPr id="954373" name="Rectangle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3619500" y="6467475"/>
            <a:ext cx="19050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latinLnBrk="1" hangingPunct="1">
              <a:spcBef>
                <a:spcPct val="0"/>
              </a:spcBef>
              <a:defRPr kumimoji="1" sz="1400" b="1">
                <a:solidFill>
                  <a:srgbClr val="28238D"/>
                </a:solidFill>
                <a:latin typeface="Arial" charset="0"/>
                <a:ea typeface="굴림" pitchFamily="50" charset="-127"/>
              </a:defRPr>
            </a:lvl1pPr>
          </a:lstStyle>
          <a:p>
            <a:pPr>
              <a:defRPr/>
            </a:pPr>
            <a:fld id="{40471534-FD83-44E9-990E-174F666AF690}" type="slidenum">
              <a:rPr lang="en-US" altLang="ko-KR"/>
              <a:pPr>
                <a:defRPr/>
              </a:pPr>
              <a:t>‹#›</a:t>
            </a:fld>
            <a:endParaRPr lang="en-US" altLang="ko-KR" dirty="0"/>
          </a:p>
        </p:txBody>
      </p:sp>
      <p:sp>
        <p:nvSpPr>
          <p:cNvPr id="1030" name="Rectangle 6"/>
          <p:cNvSpPr>
            <a:spLocks noChangeArrowheads="1"/>
          </p:cNvSpPr>
          <p:nvPr/>
        </p:nvSpPr>
        <p:spPr bwMode="auto">
          <a:xfrm>
            <a:off x="1588" y="0"/>
            <a:ext cx="269875" cy="6786563"/>
          </a:xfrm>
          <a:prstGeom prst="rect">
            <a:avLst/>
          </a:prstGeom>
          <a:gradFill rotWithShape="0">
            <a:gsLst>
              <a:gs pos="0">
                <a:srgbClr val="28238D"/>
              </a:gs>
              <a:gs pos="100000">
                <a:schemeClr val="bg1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ot="10800000" vert="eaVert" wrap="none" anchor="ctr"/>
          <a:lstStyle/>
          <a:p>
            <a:pPr algn="l" eaLnBrk="1" latinLnBrk="1" hangingPunct="1">
              <a:spcBef>
                <a:spcPct val="0"/>
              </a:spcBef>
            </a:pPr>
            <a:r>
              <a:rPr kumimoji="1" lang="en-US" altLang="ko-KR" sz="1800" b="1" i="1">
                <a:solidFill>
                  <a:schemeClr val="bg1"/>
                </a:solidFill>
                <a:latin typeface="굴림" charset="-127"/>
              </a:rPr>
              <a:t>	</a:t>
            </a:r>
          </a:p>
        </p:txBody>
      </p:sp>
      <p:sp>
        <p:nvSpPr>
          <p:cNvPr id="1031" name="Rectangle 7"/>
          <p:cNvSpPr>
            <a:spLocks noChangeArrowheads="1"/>
          </p:cNvSpPr>
          <p:nvPr/>
        </p:nvSpPr>
        <p:spPr bwMode="auto">
          <a:xfrm>
            <a:off x="8896350" y="971550"/>
            <a:ext cx="36513" cy="5884863"/>
          </a:xfrm>
          <a:prstGeom prst="rect">
            <a:avLst/>
          </a:prstGeom>
          <a:gradFill rotWithShape="0">
            <a:gsLst>
              <a:gs pos="0">
                <a:srgbClr val="FFE161"/>
              </a:gs>
              <a:gs pos="100000">
                <a:srgbClr val="28238D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eaLnBrk="1" latinLnBrk="1" hangingPunct="1">
              <a:spcBef>
                <a:spcPct val="0"/>
              </a:spcBef>
            </a:pPr>
            <a:endParaRPr kumimoji="1" lang="ko-KR" altLang="en-US" sz="160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1032" name="Rectangle 8"/>
          <p:cNvSpPr>
            <a:spLocks noChangeArrowheads="1"/>
          </p:cNvSpPr>
          <p:nvPr/>
        </p:nvSpPr>
        <p:spPr bwMode="auto">
          <a:xfrm>
            <a:off x="390525" y="971550"/>
            <a:ext cx="8532813" cy="36513"/>
          </a:xfrm>
          <a:prstGeom prst="rect">
            <a:avLst/>
          </a:prstGeom>
          <a:gradFill rotWithShape="0">
            <a:gsLst>
              <a:gs pos="0">
                <a:srgbClr val="28238D"/>
              </a:gs>
              <a:gs pos="100000">
                <a:srgbClr val="FFE161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eaLnBrk="1" latinLnBrk="1" hangingPunct="1">
              <a:spcBef>
                <a:spcPct val="0"/>
              </a:spcBef>
            </a:pPr>
            <a:endParaRPr kumimoji="1" lang="ko-KR" altLang="en-US" sz="1600">
              <a:solidFill>
                <a:schemeClr val="tx1"/>
              </a:solidFill>
              <a:latin typeface="Arial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704" r:id="rId2"/>
    <p:sldLayoutId id="2147483706" r:id="rId3"/>
    <p:sldLayoutId id="2147483707" r:id="rId4"/>
    <p:sldLayoutId id="2147483708" r:id="rId5"/>
  </p:sldLayoutIdLst>
  <p:timing>
    <p:tnLst>
      <p:par>
        <p:cTn id="1" dur="indefinite" restart="never" nodeType="tmRoot"/>
      </p:par>
    </p:tnLst>
  </p:timing>
  <p:hf hdr="0" ftr="0" dt="0"/>
  <p:txStyles>
    <p:titleStyle>
      <a:lvl1pPr algn="l" rtl="0" eaLnBrk="0" fontAlgn="base" latinLnBrk="1" hangingPunct="0">
        <a:spcBef>
          <a:spcPct val="0"/>
        </a:spcBef>
        <a:spcAft>
          <a:spcPct val="0"/>
        </a:spcAft>
        <a:defRPr kumimoji="1" sz="32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latinLnBrk="1" hangingPunct="0">
        <a:spcBef>
          <a:spcPct val="0"/>
        </a:spcBef>
        <a:spcAft>
          <a:spcPct val="0"/>
        </a:spcAft>
        <a:defRPr kumimoji="1" sz="3200" b="1">
          <a:solidFill>
            <a:schemeClr val="tx2"/>
          </a:solidFill>
          <a:latin typeface="Tahoma" pitchFamily="34" charset="0"/>
          <a:ea typeface="HY헤드라인M" pitchFamily="18" charset="-127"/>
        </a:defRPr>
      </a:lvl2pPr>
      <a:lvl3pPr algn="l" rtl="0" eaLnBrk="0" fontAlgn="base" latinLnBrk="1" hangingPunct="0">
        <a:spcBef>
          <a:spcPct val="0"/>
        </a:spcBef>
        <a:spcAft>
          <a:spcPct val="0"/>
        </a:spcAft>
        <a:defRPr kumimoji="1" sz="3200" b="1">
          <a:solidFill>
            <a:schemeClr val="tx2"/>
          </a:solidFill>
          <a:latin typeface="Tahoma" pitchFamily="34" charset="0"/>
          <a:ea typeface="HY헤드라인M" pitchFamily="18" charset="-127"/>
        </a:defRPr>
      </a:lvl3pPr>
      <a:lvl4pPr algn="l" rtl="0" eaLnBrk="0" fontAlgn="base" latinLnBrk="1" hangingPunct="0">
        <a:spcBef>
          <a:spcPct val="0"/>
        </a:spcBef>
        <a:spcAft>
          <a:spcPct val="0"/>
        </a:spcAft>
        <a:defRPr kumimoji="1" sz="3200" b="1">
          <a:solidFill>
            <a:schemeClr val="tx2"/>
          </a:solidFill>
          <a:latin typeface="Tahoma" pitchFamily="34" charset="0"/>
          <a:ea typeface="HY헤드라인M" pitchFamily="18" charset="-127"/>
        </a:defRPr>
      </a:lvl4pPr>
      <a:lvl5pPr algn="l" rtl="0" eaLnBrk="0" fontAlgn="base" latinLnBrk="1" hangingPunct="0">
        <a:spcBef>
          <a:spcPct val="0"/>
        </a:spcBef>
        <a:spcAft>
          <a:spcPct val="0"/>
        </a:spcAft>
        <a:defRPr kumimoji="1" sz="3200" b="1">
          <a:solidFill>
            <a:schemeClr val="tx2"/>
          </a:solidFill>
          <a:latin typeface="Tahoma" pitchFamily="34" charset="0"/>
          <a:ea typeface="HY헤드라인M" pitchFamily="18" charset="-127"/>
        </a:defRPr>
      </a:lvl5pPr>
      <a:lvl6pPr marL="457200" algn="l" rtl="0" fontAlgn="base" latinLnBrk="1">
        <a:spcBef>
          <a:spcPct val="0"/>
        </a:spcBef>
        <a:spcAft>
          <a:spcPct val="0"/>
        </a:spcAft>
        <a:defRPr kumimoji="1" sz="3200" b="1">
          <a:solidFill>
            <a:schemeClr val="tx2"/>
          </a:solidFill>
          <a:latin typeface="Tahoma" pitchFamily="34" charset="0"/>
          <a:ea typeface="HY헤드라인M" pitchFamily="18" charset="-127"/>
        </a:defRPr>
      </a:lvl6pPr>
      <a:lvl7pPr marL="914400" algn="l" rtl="0" fontAlgn="base" latinLnBrk="1">
        <a:spcBef>
          <a:spcPct val="0"/>
        </a:spcBef>
        <a:spcAft>
          <a:spcPct val="0"/>
        </a:spcAft>
        <a:defRPr kumimoji="1" sz="3200" b="1">
          <a:solidFill>
            <a:schemeClr val="tx2"/>
          </a:solidFill>
          <a:latin typeface="Tahoma" pitchFamily="34" charset="0"/>
          <a:ea typeface="HY헤드라인M" pitchFamily="18" charset="-127"/>
        </a:defRPr>
      </a:lvl7pPr>
      <a:lvl8pPr marL="1371600" algn="l" rtl="0" fontAlgn="base" latinLnBrk="1">
        <a:spcBef>
          <a:spcPct val="0"/>
        </a:spcBef>
        <a:spcAft>
          <a:spcPct val="0"/>
        </a:spcAft>
        <a:defRPr kumimoji="1" sz="3200" b="1">
          <a:solidFill>
            <a:schemeClr val="tx2"/>
          </a:solidFill>
          <a:latin typeface="Tahoma" pitchFamily="34" charset="0"/>
          <a:ea typeface="HY헤드라인M" pitchFamily="18" charset="-127"/>
        </a:defRPr>
      </a:lvl8pPr>
      <a:lvl9pPr marL="1828800" algn="l" rtl="0" fontAlgn="base" latinLnBrk="1">
        <a:spcBef>
          <a:spcPct val="0"/>
        </a:spcBef>
        <a:spcAft>
          <a:spcPct val="0"/>
        </a:spcAft>
        <a:defRPr kumimoji="1" sz="3200" b="1">
          <a:solidFill>
            <a:schemeClr val="tx2"/>
          </a:solidFill>
          <a:latin typeface="Tahoma" pitchFamily="34" charset="0"/>
          <a:ea typeface="HY헤드라인M" pitchFamily="18" charset="-127"/>
        </a:defRPr>
      </a:lvl9pPr>
    </p:titleStyle>
    <p:bodyStyle>
      <a:lvl1pPr marL="342900" indent="-342900" algn="l" rtl="0" eaLnBrk="0" fontAlgn="base" latinLnBrk="1" hangingPunct="0">
        <a:lnSpc>
          <a:spcPct val="110000"/>
        </a:lnSpc>
        <a:spcBef>
          <a:spcPct val="20000"/>
        </a:spcBef>
        <a:spcAft>
          <a:spcPct val="0"/>
        </a:spcAft>
        <a:buClr>
          <a:srgbClr val="28238D"/>
        </a:buClr>
        <a:buSzPct val="105000"/>
        <a:buFont typeface="Wingdings" pitchFamily="2" charset="2"/>
        <a:buChar char="l"/>
        <a:defRPr kumimoji="1" sz="2400" b="1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latinLnBrk="1" hangingPunct="0">
        <a:lnSpc>
          <a:spcPct val="110000"/>
        </a:lnSpc>
        <a:spcBef>
          <a:spcPct val="20000"/>
        </a:spcBef>
        <a:spcAft>
          <a:spcPct val="0"/>
        </a:spcAft>
        <a:buClr>
          <a:srgbClr val="FF9933"/>
        </a:buClr>
        <a:buSzPct val="150000"/>
        <a:buFont typeface="Wingdings" pitchFamily="2" charset="2"/>
        <a:buChar char="§"/>
        <a:defRPr kumimoji="1" sz="20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latinLnBrk="1" hangingPunct="0">
        <a:lnSpc>
          <a:spcPct val="110000"/>
        </a:lnSpc>
        <a:spcBef>
          <a:spcPct val="20000"/>
        </a:spcBef>
        <a:spcAft>
          <a:spcPct val="0"/>
        </a:spcAft>
        <a:buClr>
          <a:srgbClr val="28238D"/>
        </a:buClr>
        <a:buSzPct val="135000"/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latinLnBrk="1" hangingPunct="0">
        <a:lnSpc>
          <a:spcPct val="110000"/>
        </a:lnSpc>
        <a:spcBef>
          <a:spcPct val="20000"/>
        </a:spcBef>
        <a:spcAft>
          <a:spcPct val="0"/>
        </a:spcAft>
        <a:buClr>
          <a:srgbClr val="FF9933"/>
        </a:buClr>
        <a:buSzPct val="120000"/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latinLnBrk="1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ea"/>
          <a:ea typeface="+mn-ea"/>
        </a:defRPr>
      </a:lvl5pPr>
      <a:lvl6pPr marL="2514600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ea"/>
          <a:ea typeface="+mn-ea"/>
        </a:defRPr>
      </a:lvl6pPr>
      <a:lvl7pPr marL="2971800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ea"/>
          <a:ea typeface="+mn-ea"/>
        </a:defRPr>
      </a:lvl7pPr>
      <a:lvl8pPr marL="3429000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ea"/>
          <a:ea typeface="+mn-ea"/>
        </a:defRPr>
      </a:lvl8pPr>
      <a:lvl9pPr marL="3886200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ea"/>
          <a:ea typeface="+mn-ea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4"/>
          <p:cNvSpPr>
            <a:spLocks noGrp="1" noChangeArrowheads="1"/>
          </p:cNvSpPr>
          <p:nvPr>
            <p:ph type="ctrTitle"/>
          </p:nvPr>
        </p:nvSpPr>
        <p:spPr>
          <a:xfrm>
            <a:off x="685800" y="1341438"/>
            <a:ext cx="7772400" cy="1844675"/>
          </a:xfrm>
        </p:spPr>
        <p:txBody>
          <a:bodyPr/>
          <a:lstStyle/>
          <a:p>
            <a:pPr>
              <a:defRPr/>
            </a:pPr>
            <a:r>
              <a:rPr lang="en-US" altLang="ko-KR" dirty="0" smtClean="0"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Coefficient </a:t>
            </a:r>
            <a:r>
              <a:rPr lang="en-US" altLang="ko-KR" dirty="0"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coding table improvement in LCEC </a:t>
            </a:r>
            <a:r>
              <a:rPr lang="en-US" altLang="ko-KR" dirty="0" smtClean="0"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altLang="ko-KR" dirty="0" smtClean="0"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altLang="ko-KR" dirty="0" smtClean="0"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(JCTVC-E446)</a:t>
            </a:r>
          </a:p>
        </p:txBody>
      </p:sp>
      <p:sp>
        <p:nvSpPr>
          <p:cNvPr id="3075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1576388" y="4365104"/>
            <a:ext cx="5976937" cy="1656285"/>
          </a:xfrm>
        </p:spPr>
        <p:txBody>
          <a:bodyPr/>
          <a:lstStyle/>
          <a:p>
            <a:pPr algn="r">
              <a:lnSpc>
                <a:spcPct val="100000"/>
              </a:lnSpc>
            </a:pPr>
            <a:r>
              <a:rPr lang="en-US" altLang="ko-KR" sz="2000" dirty="0" err="1" smtClean="0"/>
              <a:t>Seongwan</a:t>
            </a:r>
            <a:r>
              <a:rPr lang="en-US" altLang="ko-KR" sz="2000" dirty="0" smtClean="0"/>
              <a:t>, Kim</a:t>
            </a:r>
          </a:p>
          <a:p>
            <a:pPr algn="r">
              <a:lnSpc>
                <a:spcPct val="100000"/>
              </a:lnSpc>
            </a:pPr>
            <a:r>
              <a:rPr lang="en-US" altLang="ko-KR" sz="2000" dirty="0" err="1" smtClean="0"/>
              <a:t>Jaeho</a:t>
            </a:r>
            <a:r>
              <a:rPr lang="en-US" altLang="ko-KR" sz="2000" dirty="0" smtClean="0"/>
              <a:t>, Lee</a:t>
            </a:r>
          </a:p>
          <a:p>
            <a:pPr algn="r">
              <a:lnSpc>
                <a:spcPct val="100000"/>
              </a:lnSpc>
            </a:pPr>
            <a:r>
              <a:rPr lang="en-US" altLang="ko-KR" sz="2000" dirty="0" smtClean="0"/>
              <a:t>Sangyoun, Lee</a:t>
            </a:r>
          </a:p>
          <a:p>
            <a:pPr algn="r">
              <a:lnSpc>
                <a:spcPct val="100000"/>
              </a:lnSpc>
            </a:pPr>
            <a:r>
              <a:rPr lang="en-US" altLang="ko-KR" sz="2000" dirty="0" err="1" smtClean="0"/>
              <a:t>Yonsei</a:t>
            </a:r>
            <a:r>
              <a:rPr lang="en-US" altLang="ko-KR" sz="2000" dirty="0" smtClean="0"/>
              <a:t> University</a:t>
            </a:r>
            <a:endParaRPr lang="ko-KR" altLang="en-US" sz="2000" dirty="0" smtClean="0"/>
          </a:p>
        </p:txBody>
      </p:sp>
      <p:sp>
        <p:nvSpPr>
          <p:cNvPr id="2" name="TextBox 1"/>
          <p:cNvSpPr txBox="1"/>
          <p:nvPr/>
        </p:nvSpPr>
        <p:spPr>
          <a:xfrm>
            <a:off x="7063279" y="5661248"/>
            <a:ext cx="18473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ko-KR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5504919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텍스트 개체 틀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제목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Additional results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466567978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Chroma Coding Gain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 smtClean="0"/>
              <a:t> Tested 1seconds, intra </a:t>
            </a:r>
            <a:r>
              <a:rPr lang="en-US" altLang="ko-KR" dirty="0" err="1" smtClean="0"/>
              <a:t>LoCo</a:t>
            </a:r>
            <a:r>
              <a:rPr lang="en-US" altLang="ko-KR" dirty="0" smtClean="0"/>
              <a:t> profile</a:t>
            </a:r>
            <a:endParaRPr lang="ko-KR" altLang="en-US" dirty="0"/>
          </a:p>
        </p:txBody>
      </p:sp>
      <p:graphicFrame>
        <p:nvGraphicFramePr>
          <p:cNvPr id="5" name="표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57848704"/>
              </p:ext>
            </p:extLst>
          </p:nvPr>
        </p:nvGraphicFramePr>
        <p:xfrm>
          <a:off x="1835696" y="2132856"/>
          <a:ext cx="4968552" cy="2592290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242567"/>
                <a:gridCol w="1241995"/>
                <a:gridCol w="1241995"/>
                <a:gridCol w="1241995"/>
              </a:tblGrid>
              <a:tr h="338125">
                <a:tc rowSpan="2">
                  <a:txBody>
                    <a:bodyPr/>
                    <a:lstStyle/>
                    <a:p>
                      <a:pPr algn="ctr" fontAlgn="b"/>
                      <a:r>
                        <a:rPr lang="ko-KR" altLang="en-US" sz="1800" u="none" strike="noStrike" dirty="0">
                          <a:effectLst/>
                        </a:rPr>
                        <a:t>　</a:t>
                      </a:r>
                      <a:endParaRPr lang="ko-KR" altLang="en-US" sz="1800" b="0" i="0" u="none" strike="noStrike" dirty="0"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 dirty="0" smtClean="0">
                          <a:effectLst/>
                        </a:rPr>
                        <a:t>Intra </a:t>
                      </a:r>
                      <a:r>
                        <a:rPr lang="en-US" sz="1800" u="none" strike="noStrike" dirty="0" err="1" smtClean="0">
                          <a:effectLst/>
                        </a:rPr>
                        <a:t>LoCo</a:t>
                      </a:r>
                      <a:endParaRPr lang="en-US" sz="1800" b="0" i="0" u="none" strike="noStrike" dirty="0"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338125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</a:rPr>
                        <a:t>Y BD-rate</a:t>
                      </a:r>
                      <a:endParaRPr lang="en-US" sz="1800" b="0" i="0" u="none" strike="noStrike"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</a:rPr>
                        <a:t>U BD-rate</a:t>
                      </a:r>
                      <a:endParaRPr lang="en-US" sz="1800" b="0" i="0" u="none" strike="noStrike"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</a:rPr>
                        <a:t>V BD-rate</a:t>
                      </a:r>
                      <a:endParaRPr lang="en-US" sz="1800" b="0" i="0" u="none" strike="noStrike"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</a:tr>
              <a:tr h="319340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>
                          <a:effectLst/>
                        </a:rPr>
                        <a:t>Class A</a:t>
                      </a:r>
                      <a:endParaRPr lang="en-US" sz="1800" b="0" i="0" u="none" strike="noStrike"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800" u="none" strike="noStrike">
                          <a:effectLst/>
                        </a:rPr>
                        <a:t>-0.046 </a:t>
                      </a:r>
                      <a:endParaRPr lang="en-US" altLang="ko-KR" sz="1800" b="0" i="0" u="none" strike="noStrike"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800" u="none" strike="noStrike">
                          <a:effectLst/>
                        </a:rPr>
                        <a:t>-0.150 </a:t>
                      </a:r>
                      <a:endParaRPr lang="en-US" altLang="ko-KR" sz="1800" b="0" i="0" u="none" strike="noStrike"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800" u="none" strike="noStrike">
                          <a:effectLst/>
                        </a:rPr>
                        <a:t>-0.268 </a:t>
                      </a:r>
                      <a:endParaRPr lang="en-US" altLang="ko-KR" sz="1800" b="0" i="0" u="none" strike="noStrike"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</a:tr>
              <a:tr h="319340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 dirty="0">
                          <a:effectLst/>
                        </a:rPr>
                        <a:t>Class B</a:t>
                      </a:r>
                      <a:endParaRPr lang="en-US" sz="1800" b="0" i="0" u="none" strike="noStrike" dirty="0"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800" u="none" strike="noStrike">
                          <a:effectLst/>
                        </a:rPr>
                        <a:t>-0.047 </a:t>
                      </a:r>
                      <a:endParaRPr lang="en-US" altLang="ko-KR" sz="1800" b="0" i="0" u="none" strike="noStrike"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800" u="none" strike="noStrike">
                          <a:effectLst/>
                        </a:rPr>
                        <a:t>-0.406 </a:t>
                      </a:r>
                      <a:endParaRPr lang="en-US" altLang="ko-KR" sz="1800" b="0" i="0" u="none" strike="noStrike"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800" u="none" strike="noStrike">
                          <a:effectLst/>
                        </a:rPr>
                        <a:t>-0.118 </a:t>
                      </a:r>
                      <a:endParaRPr lang="en-US" altLang="ko-KR" sz="1800" b="0" i="0" u="none" strike="noStrike"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</a:tr>
              <a:tr h="319340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>
                          <a:effectLst/>
                        </a:rPr>
                        <a:t>Class C</a:t>
                      </a:r>
                      <a:endParaRPr lang="en-US" sz="1800" b="0" i="0" u="none" strike="noStrike"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800" u="none" strike="noStrike">
                          <a:effectLst/>
                        </a:rPr>
                        <a:t>-0.030 </a:t>
                      </a:r>
                      <a:endParaRPr lang="en-US" altLang="ko-KR" sz="1800" b="0" i="0" u="none" strike="noStrike"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800" u="none" strike="noStrike">
                          <a:effectLst/>
                        </a:rPr>
                        <a:t>-0.167 </a:t>
                      </a:r>
                      <a:endParaRPr lang="en-US" altLang="ko-KR" sz="1800" b="0" i="0" u="none" strike="noStrike"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800" u="none" strike="noStrike">
                          <a:effectLst/>
                        </a:rPr>
                        <a:t>-0.341 </a:t>
                      </a:r>
                      <a:endParaRPr lang="en-US" altLang="ko-KR" sz="1800" b="0" i="0" u="none" strike="noStrike"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</a:tr>
              <a:tr h="319340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>
                          <a:effectLst/>
                        </a:rPr>
                        <a:t>Class D</a:t>
                      </a:r>
                      <a:endParaRPr lang="en-US" sz="1800" b="0" i="0" u="none" strike="noStrike"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800" u="none" strike="noStrike">
                          <a:effectLst/>
                        </a:rPr>
                        <a:t>-0.023 </a:t>
                      </a:r>
                      <a:endParaRPr lang="en-US" altLang="ko-KR" sz="1800" b="0" i="0" u="none" strike="noStrike"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800" u="none" strike="noStrike">
                          <a:effectLst/>
                        </a:rPr>
                        <a:t>-0.074 </a:t>
                      </a:r>
                      <a:endParaRPr lang="en-US" altLang="ko-KR" sz="1800" b="0" i="0" u="none" strike="noStrike"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800" u="none" strike="noStrike">
                          <a:effectLst/>
                        </a:rPr>
                        <a:t>-0.163 </a:t>
                      </a:r>
                      <a:endParaRPr lang="en-US" altLang="ko-KR" sz="1800" b="0" i="0" u="none" strike="noStrike"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</a:tr>
              <a:tr h="319340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>
                          <a:effectLst/>
                        </a:rPr>
                        <a:t>Class E</a:t>
                      </a:r>
                      <a:endParaRPr lang="en-US" sz="1800" b="0" i="0" u="none" strike="noStrike"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800" u="none" strike="noStrike">
                          <a:effectLst/>
                        </a:rPr>
                        <a:t>-0.037 </a:t>
                      </a:r>
                      <a:endParaRPr lang="en-US" altLang="ko-KR" sz="1800" b="0" i="0" u="none" strike="noStrike"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800" u="none" strike="noStrike">
                          <a:effectLst/>
                        </a:rPr>
                        <a:t>0.355 </a:t>
                      </a:r>
                      <a:endParaRPr lang="en-US" altLang="ko-KR" sz="1800" b="0" i="0" u="none" strike="noStrike"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800" u="none" strike="noStrike">
                          <a:effectLst/>
                        </a:rPr>
                        <a:t>0.027 </a:t>
                      </a:r>
                      <a:endParaRPr lang="en-US" altLang="ko-KR" sz="1800" b="0" i="0" u="none" strike="noStrike"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</a:tr>
              <a:tr h="319340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>
                          <a:effectLst/>
                        </a:rPr>
                        <a:t>All</a:t>
                      </a:r>
                      <a:endParaRPr lang="en-US" sz="1800" b="0" i="0" u="none" strike="noStrike"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800" u="none" strike="noStrike">
                          <a:effectLst/>
                        </a:rPr>
                        <a:t>-0.037 </a:t>
                      </a:r>
                      <a:endParaRPr lang="en-US" altLang="ko-KR" sz="1800" b="0" i="0" u="none" strike="noStrike"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800" u="none" strike="noStrike">
                          <a:effectLst/>
                        </a:rPr>
                        <a:t>-0.127 </a:t>
                      </a:r>
                      <a:endParaRPr lang="en-US" altLang="ko-KR" sz="1800" b="0" i="0" u="none" strike="noStrike"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800" u="none" strike="noStrike" dirty="0">
                          <a:effectLst/>
                        </a:rPr>
                        <a:t>-0.180 </a:t>
                      </a:r>
                      <a:endParaRPr lang="en-US" altLang="ko-KR" sz="1800" b="0" i="0" u="none" strike="noStrike" dirty="0"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3635896" y="5210818"/>
            <a:ext cx="361926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 smtClean="0"/>
              <a:t>Gain of Chroma </a:t>
            </a:r>
            <a:r>
              <a:rPr lang="en-US" altLang="ko-KR" dirty="0" err="1" smtClean="0"/>
              <a:t>codeword</a:t>
            </a:r>
            <a:r>
              <a:rPr lang="en-US" altLang="ko-KR" dirty="0" smtClean="0"/>
              <a:t>.</a:t>
            </a:r>
            <a:br>
              <a:rPr lang="en-US" altLang="ko-KR" dirty="0" smtClean="0"/>
            </a:br>
            <a:r>
              <a:rPr lang="en-US" altLang="ko-KR" dirty="0" smtClean="0"/>
              <a:t>(Compared to </a:t>
            </a:r>
            <a:r>
              <a:rPr lang="en-US" altLang="ko-KR" dirty="0" err="1" smtClean="0"/>
              <a:t>Preposed</a:t>
            </a:r>
            <a:r>
              <a:rPr lang="en-US" altLang="ko-KR" dirty="0" smtClean="0"/>
              <a:t> Intra coding)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7729115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Intra Table</a:t>
            </a:r>
            <a:endParaRPr lang="ko-KR" altLang="en-US" dirty="0"/>
          </a:p>
        </p:txBody>
      </p:sp>
      <p:sp>
        <p:nvSpPr>
          <p:cNvPr id="4" name="내용 개체 틀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ko-KR" sz="1600" dirty="0" err="1"/>
              <a:t>const</a:t>
            </a:r>
            <a:r>
              <a:rPr lang="en-US" altLang="ko-KR" sz="1600" dirty="0"/>
              <a:t> </a:t>
            </a:r>
            <a:r>
              <a:rPr lang="en-US" altLang="ko-KR" sz="1600" dirty="0" err="1"/>
              <a:t>UInt</a:t>
            </a:r>
            <a:r>
              <a:rPr lang="en-US" altLang="ko-KR" sz="1600" dirty="0"/>
              <a:t> VlcTable4x4Intra[15] = {8,0,0,1,1,1,5,5,5,5,5,5,5,5,6};</a:t>
            </a:r>
          </a:p>
          <a:p>
            <a:pPr marL="0" indent="0">
              <a:buNone/>
            </a:pPr>
            <a:endParaRPr lang="en-US" altLang="ko-KR" sz="1600" dirty="0" smtClean="0"/>
          </a:p>
          <a:p>
            <a:pPr marL="0" indent="0">
              <a:buNone/>
            </a:pPr>
            <a:r>
              <a:rPr lang="en-US" altLang="ko-KR" sz="1600" dirty="0" err="1" smtClean="0"/>
              <a:t>const</a:t>
            </a:r>
            <a:r>
              <a:rPr lang="en-US" altLang="ko-KR" sz="1600" dirty="0" smtClean="0"/>
              <a:t> </a:t>
            </a:r>
            <a:r>
              <a:rPr lang="en-US" altLang="ko-KR" sz="1600" dirty="0" err="1"/>
              <a:t>UInt</a:t>
            </a:r>
            <a:r>
              <a:rPr lang="en-US" altLang="ko-KR" sz="1600" dirty="0"/>
              <a:t> VlcTable8x8Intra[5][29] = </a:t>
            </a:r>
            <a:r>
              <a:rPr lang="en-US" altLang="ko-KR" sz="1600" dirty="0" smtClean="0"/>
              <a:t>{</a:t>
            </a:r>
            <a:endParaRPr lang="en-US" altLang="ko-KR" sz="1600" dirty="0"/>
          </a:p>
          <a:p>
            <a:pPr marL="0" indent="0">
              <a:buNone/>
            </a:pPr>
            <a:r>
              <a:rPr lang="en-US" altLang="ko-KR" sz="1600" dirty="0"/>
              <a:t>{8,0,0,1,1,1,5,5,5,5,5,5,5,5,1,6,6,5,6,1,1,1,1,6,6,1,1,1,2},</a:t>
            </a:r>
          </a:p>
          <a:p>
            <a:pPr marL="0" indent="0">
              <a:buNone/>
            </a:pPr>
            <a:r>
              <a:rPr lang="en-US" altLang="ko-KR" sz="1600" dirty="0"/>
              <a:t>{8,0,0,1,1,1,5,5,5,5,2,2,2,6,6,6,6,6,10,6,6,10,6,6,10,10,10,6,7},</a:t>
            </a:r>
          </a:p>
          <a:p>
            <a:pPr marL="0" indent="0">
              <a:buNone/>
            </a:pPr>
            <a:r>
              <a:rPr lang="en-US" altLang="ko-KR" sz="1600" dirty="0"/>
              <a:t>{8,0,0,1,1,1,5,5,5,5,2,2,2,6,6,6,6,6,6,10,6,6,6,6,10,10,10,6,6},</a:t>
            </a:r>
          </a:p>
          <a:p>
            <a:pPr marL="0" indent="0">
              <a:buNone/>
            </a:pPr>
            <a:r>
              <a:rPr lang="en-US" altLang="ko-KR" sz="1600" dirty="0"/>
              <a:t>{8,0,0,1,1,1,5,5,5,5,2,2,2,6,6,6,6,6,6,6,6,6,6,6,10,10,6,6,2},</a:t>
            </a:r>
          </a:p>
          <a:p>
            <a:pPr marL="0" indent="0">
              <a:buNone/>
            </a:pPr>
            <a:r>
              <a:rPr lang="en-US" altLang="ko-KR" sz="1600" dirty="0"/>
              <a:t>{8,0,0,1,1,1,5,5,5,5,5,5,5,5,1,6,6,1,1,1,6,6,6,6,6,6,6,1,2</a:t>
            </a:r>
            <a:r>
              <a:rPr lang="en-US" altLang="ko-KR" sz="1600" dirty="0" smtClean="0"/>
              <a:t>}};</a:t>
            </a:r>
          </a:p>
          <a:p>
            <a:pPr marL="0" indent="0">
              <a:buNone/>
            </a:pPr>
            <a:endParaRPr lang="en-US" altLang="ko-KR" sz="1600" dirty="0"/>
          </a:p>
          <a:p>
            <a:pPr marL="0" indent="0">
              <a:buNone/>
            </a:pPr>
            <a:r>
              <a:rPr lang="en-US" altLang="ko-KR" sz="1600" dirty="0" err="1"/>
              <a:t>const</a:t>
            </a:r>
            <a:r>
              <a:rPr lang="en-US" altLang="ko-KR" sz="1600" dirty="0"/>
              <a:t> </a:t>
            </a:r>
            <a:r>
              <a:rPr lang="en-US" altLang="ko-KR" sz="1600" dirty="0" err="1"/>
              <a:t>UInt</a:t>
            </a:r>
            <a:r>
              <a:rPr lang="en-US" altLang="ko-KR" sz="1600" dirty="0"/>
              <a:t> VlcTable16x16Intra[5][29] = </a:t>
            </a:r>
            <a:r>
              <a:rPr lang="en-US" altLang="ko-KR" sz="1600" dirty="0" smtClean="0"/>
              <a:t>{</a:t>
            </a:r>
            <a:endParaRPr lang="en-US" altLang="ko-KR" sz="1600" dirty="0"/>
          </a:p>
          <a:p>
            <a:pPr marL="0" indent="0">
              <a:buNone/>
            </a:pPr>
            <a:r>
              <a:rPr lang="en-US" altLang="ko-KR" sz="1600" dirty="0"/>
              <a:t>{8,1,0,1,1,1,5,5,2,10,5,5,2,6,6,1,6,6,6,6,6,6,1,6,6,6,9,9,2},</a:t>
            </a:r>
          </a:p>
          <a:p>
            <a:pPr marL="0" indent="0">
              <a:buNone/>
            </a:pPr>
            <a:r>
              <a:rPr lang="en-US" altLang="ko-KR" sz="1600" dirty="0"/>
              <a:t>{8,0,0,1,1,1,5,5,5,10,2,2,2,6,10,6,6,6,6,6,10,10,1,6,6,6,6,10,6},</a:t>
            </a:r>
          </a:p>
          <a:p>
            <a:pPr marL="0" indent="0">
              <a:buNone/>
            </a:pPr>
            <a:r>
              <a:rPr lang="en-US" altLang="ko-KR" sz="1600" dirty="0"/>
              <a:t>{8,0,0,1,1,1,5,5,2,5,2,2,2,6,6,6,6,6,6,6,6,6,6,6,6,6,6,10,2},</a:t>
            </a:r>
          </a:p>
          <a:p>
            <a:pPr marL="0" indent="0">
              <a:buNone/>
            </a:pPr>
            <a:r>
              <a:rPr lang="en-US" altLang="ko-KR" sz="1600" dirty="0"/>
              <a:t>{8,0,0,1,1,1,5,5,5,5,5,2,2,6,6,6,6,6,6,6,6,6,6,6,6,6,6,10,2},</a:t>
            </a:r>
          </a:p>
          <a:p>
            <a:pPr marL="0" indent="0">
              <a:buNone/>
            </a:pPr>
            <a:r>
              <a:rPr lang="en-US" altLang="ko-KR" sz="1600" dirty="0"/>
              <a:t>{8,0,0,1,1,1,5,5,5,5,5,5,5,6,6,6,6,6,6,6,10,1,6,6,2,2,2,1,6</a:t>
            </a:r>
            <a:r>
              <a:rPr lang="en-US" altLang="ko-KR" sz="1600" dirty="0" smtClean="0"/>
              <a:t>}};</a:t>
            </a:r>
            <a:endParaRPr lang="en-US" altLang="ko-KR" sz="1600" dirty="0"/>
          </a:p>
        </p:txBody>
      </p:sp>
      <p:sp>
        <p:nvSpPr>
          <p:cNvPr id="2" name="슬라이드 번호 개체 틀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24E6A10-7FBA-4D89-A67A-5E8D27D063AE}" type="slidenum">
              <a:rPr lang="en-US" altLang="ko-KR" smtClean="0"/>
              <a:pPr>
                <a:defRPr/>
              </a:pPr>
              <a:t>12</a:t>
            </a:fld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222880922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HM2.0 sequence case</a:t>
            </a:r>
            <a:endParaRPr lang="ko-KR" altLang="en-US" dirty="0"/>
          </a:p>
        </p:txBody>
      </p:sp>
      <p:graphicFrame>
        <p:nvGraphicFramePr>
          <p:cNvPr id="5" name="내용 개체 틀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633422636"/>
              </p:ext>
            </p:extLst>
          </p:nvPr>
        </p:nvGraphicFramePr>
        <p:xfrm>
          <a:off x="467544" y="1772816"/>
          <a:ext cx="8229599" cy="2707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90464"/>
                <a:gridCol w="1260850"/>
                <a:gridCol w="1175657"/>
                <a:gridCol w="1175657"/>
                <a:gridCol w="1175657"/>
                <a:gridCol w="1175657"/>
                <a:gridCol w="1175657"/>
              </a:tblGrid>
              <a:tr h="370840">
                <a:tc gridSpan="2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 anchor="ctr" anchorCtr="1"/>
                </a:tc>
                <a:tc hMerge="1">
                  <a:txBody>
                    <a:bodyPr/>
                    <a:lstStyle/>
                    <a:p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 smtClean="0"/>
                        <a:t>Y BDR</a:t>
                      </a:r>
                      <a:endParaRPr lang="ko-KR" altLang="en-US" dirty="0"/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 smtClean="0"/>
                        <a:t>U BDR</a:t>
                      </a:r>
                      <a:endParaRPr lang="ko-KR" altLang="en-US" dirty="0"/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 smtClean="0"/>
                        <a:t>V BDR</a:t>
                      </a:r>
                      <a:endParaRPr lang="ko-KR" altLang="en-US" dirty="0"/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 err="1" smtClean="0"/>
                        <a:t>Enc</a:t>
                      </a:r>
                      <a:r>
                        <a:rPr lang="en-US" altLang="ko-KR" dirty="0" smtClean="0"/>
                        <a:t> Time</a:t>
                      </a:r>
                      <a:endParaRPr lang="ko-KR" altLang="en-US" dirty="0"/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 smtClean="0"/>
                        <a:t>Dec Time</a:t>
                      </a:r>
                      <a:endParaRPr lang="ko-KR" altLang="en-US" dirty="0"/>
                    </a:p>
                  </a:txBody>
                  <a:tcPr anchor="ctr" anchorCtr="1"/>
                </a:tc>
              </a:tr>
              <a:tr h="593864">
                <a:tc rowSpan="2">
                  <a:txBody>
                    <a:bodyPr/>
                    <a:lstStyle/>
                    <a:p>
                      <a:pPr latinLnBrk="1"/>
                      <a:r>
                        <a:rPr lang="en-US" altLang="ko-KR" dirty="0" smtClean="0"/>
                        <a:t>Intra</a:t>
                      </a:r>
                      <a:endParaRPr lang="ko-KR" altLang="en-US" dirty="0"/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 err="1" smtClean="0"/>
                        <a:t>Nebuta</a:t>
                      </a:r>
                      <a:endParaRPr lang="ko-KR" altLang="en-US" dirty="0"/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2000" dirty="0" smtClean="0"/>
                        <a:t>-1.5</a:t>
                      </a:r>
                      <a:endParaRPr lang="ko-KR" altLang="en-US" sz="2000" dirty="0"/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2000" dirty="0" smtClean="0"/>
                        <a:t>-0.9</a:t>
                      </a:r>
                      <a:endParaRPr lang="ko-KR" altLang="en-US" sz="2000" dirty="0"/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2000" dirty="0" smtClean="0"/>
                        <a:t>-0.9</a:t>
                      </a:r>
                      <a:endParaRPr lang="ko-KR" altLang="en-US" sz="2000" dirty="0"/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2000" u="none" strike="noStrike" dirty="0">
                          <a:effectLst/>
                        </a:rPr>
                        <a:t>95.9%</a:t>
                      </a:r>
                      <a:endParaRPr lang="en-US" altLang="ko-KR" sz="2000" b="0" i="0" u="none" strike="noStrike" dirty="0">
                        <a:effectLst/>
                        <a:latin typeface="Arial"/>
                      </a:endParaRP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2000" u="none" strike="noStrike" dirty="0">
                          <a:effectLst/>
                        </a:rPr>
                        <a:t>95.3%</a:t>
                      </a:r>
                      <a:endParaRPr lang="en-US" altLang="ko-KR" sz="2000" b="0" i="0" u="none" strike="noStrike" dirty="0">
                        <a:effectLst/>
                        <a:latin typeface="Arial"/>
                      </a:endParaRPr>
                    </a:p>
                  </a:txBody>
                  <a:tcPr marL="9525" marR="9525" marT="9525" marB="0" anchor="ctr" anchorCtr="1"/>
                </a:tc>
              </a:tr>
              <a:tr h="370840"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600" dirty="0" smtClean="0"/>
                        <a:t>Steam</a:t>
                      </a:r>
                      <a:br>
                        <a:rPr lang="en-US" altLang="ko-KR" sz="1600" dirty="0" smtClean="0"/>
                      </a:br>
                      <a:r>
                        <a:rPr lang="en-US" altLang="ko-KR" sz="1600" dirty="0" smtClean="0"/>
                        <a:t>Locomotive</a:t>
                      </a:r>
                      <a:endParaRPr lang="ko-KR" altLang="en-US" sz="1600" dirty="0"/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2000" dirty="0" smtClean="0"/>
                        <a:t>-0.8</a:t>
                      </a:r>
                      <a:endParaRPr lang="ko-KR" altLang="en-US" sz="2000" dirty="0"/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2000" dirty="0" smtClean="0"/>
                        <a:t>0.4</a:t>
                      </a:r>
                      <a:endParaRPr lang="ko-KR" altLang="en-US" sz="2000" dirty="0"/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2000" dirty="0" smtClean="0"/>
                        <a:t>0.0</a:t>
                      </a:r>
                      <a:endParaRPr lang="ko-KR" altLang="en-US" sz="2000" dirty="0"/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2000" dirty="0" smtClean="0"/>
                        <a:t>99.7%</a:t>
                      </a:r>
                      <a:endParaRPr lang="ko-KR" altLang="en-US" sz="2000" dirty="0"/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2000" dirty="0" smtClean="0"/>
                        <a:t>100.5%</a:t>
                      </a:r>
                      <a:endParaRPr lang="ko-KR" altLang="en-US" sz="2000" dirty="0"/>
                    </a:p>
                  </a:txBody>
                  <a:tcPr anchor="ctr" anchorCtr="1"/>
                </a:tc>
              </a:tr>
              <a:tr h="584056">
                <a:tc rowSpan="2">
                  <a:txBody>
                    <a:bodyPr/>
                    <a:lstStyle/>
                    <a:p>
                      <a:pPr latinLnBrk="1"/>
                      <a:r>
                        <a:rPr lang="en-US" altLang="ko-KR" dirty="0" smtClean="0"/>
                        <a:t>Random Access</a:t>
                      </a:r>
                      <a:endParaRPr lang="ko-KR" altLang="en-US" dirty="0"/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 err="1" smtClean="0"/>
                        <a:t>Nebuta</a:t>
                      </a:r>
                      <a:endParaRPr lang="ko-KR" altLang="en-US" dirty="0"/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2000" u="none" strike="noStrike" dirty="0">
                          <a:effectLst/>
                        </a:rPr>
                        <a:t>-1.8</a:t>
                      </a:r>
                      <a:endParaRPr lang="en-US" altLang="ko-KR" sz="2000" b="0" i="0" u="none" strike="noStrike" dirty="0">
                        <a:effectLst/>
                        <a:latin typeface="Arial"/>
                      </a:endParaRP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2000" u="none" strike="noStrike">
                          <a:effectLst/>
                        </a:rPr>
                        <a:t>1.7</a:t>
                      </a:r>
                      <a:endParaRPr lang="en-US" altLang="ko-KR" sz="2000" b="0" i="0" u="none" strike="noStrike">
                        <a:effectLst/>
                        <a:latin typeface="Arial"/>
                      </a:endParaRP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2000" u="none" strike="noStrike" dirty="0">
                          <a:effectLst/>
                        </a:rPr>
                        <a:t>1.6</a:t>
                      </a:r>
                      <a:endParaRPr lang="en-US" altLang="ko-KR" sz="2000" b="0" i="0" u="none" strike="noStrike" dirty="0">
                        <a:effectLst/>
                        <a:latin typeface="Arial"/>
                      </a:endParaRP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2000" u="none" strike="noStrike" dirty="0">
                          <a:effectLst/>
                        </a:rPr>
                        <a:t>94.3%</a:t>
                      </a:r>
                      <a:endParaRPr lang="en-US" altLang="ko-KR" sz="2000" b="0" i="0" u="none" strike="noStrike" dirty="0">
                        <a:effectLst/>
                        <a:latin typeface="Arial"/>
                      </a:endParaRP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2000" u="none" strike="noStrike" dirty="0">
                          <a:effectLst/>
                        </a:rPr>
                        <a:t>97.7%</a:t>
                      </a:r>
                      <a:endParaRPr lang="en-US" altLang="ko-KR" sz="2000" b="0" i="0" u="none" strike="noStrike" dirty="0">
                        <a:effectLst/>
                        <a:latin typeface="Arial"/>
                      </a:endParaRPr>
                    </a:p>
                  </a:txBody>
                  <a:tcPr marL="9525" marR="9525" marT="9525" marB="0" anchor="ctr" anchorCtr="1"/>
                </a:tc>
              </a:tr>
              <a:tr h="370840"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600" dirty="0" smtClean="0"/>
                        <a:t>Steam</a:t>
                      </a:r>
                      <a:br>
                        <a:rPr lang="en-US" altLang="ko-KR" sz="1600" dirty="0" smtClean="0"/>
                      </a:br>
                      <a:r>
                        <a:rPr lang="en-US" altLang="ko-KR" sz="1600" dirty="0" smtClean="0"/>
                        <a:t>Locomotive</a:t>
                      </a:r>
                      <a:endParaRPr lang="ko-KR" altLang="en-US" sz="1600" dirty="0"/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2000" u="none" strike="noStrike" dirty="0">
                          <a:effectLst/>
                        </a:rPr>
                        <a:t>-0.5</a:t>
                      </a:r>
                      <a:endParaRPr lang="en-US" altLang="ko-KR" sz="2000" b="0" i="0" u="none" strike="noStrike" dirty="0">
                        <a:effectLst/>
                        <a:latin typeface="Arial"/>
                      </a:endParaRP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2000" u="none" strike="noStrike" dirty="0">
                          <a:effectLst/>
                        </a:rPr>
                        <a:t>1.1</a:t>
                      </a:r>
                      <a:endParaRPr lang="en-US" altLang="ko-KR" sz="2000" b="0" i="0" u="none" strike="noStrike" dirty="0">
                        <a:effectLst/>
                        <a:latin typeface="Arial"/>
                      </a:endParaRP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2000" u="none" strike="noStrike" dirty="0">
                          <a:effectLst/>
                        </a:rPr>
                        <a:t>0.9</a:t>
                      </a:r>
                      <a:endParaRPr lang="en-US" altLang="ko-KR" sz="2000" b="0" i="0" u="none" strike="noStrike" dirty="0">
                        <a:effectLst/>
                        <a:latin typeface="Arial"/>
                      </a:endParaRP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2000" u="none" strike="noStrike" dirty="0">
                          <a:effectLst/>
                        </a:rPr>
                        <a:t>94.8%</a:t>
                      </a:r>
                      <a:endParaRPr lang="en-US" altLang="ko-KR" sz="2000" b="0" i="0" u="none" strike="noStrike" dirty="0">
                        <a:effectLst/>
                        <a:latin typeface="Arial"/>
                      </a:endParaRP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2000" u="none" strike="noStrike" dirty="0">
                          <a:effectLst/>
                        </a:rPr>
                        <a:t>94.2%</a:t>
                      </a:r>
                      <a:endParaRPr lang="en-US" altLang="ko-KR" sz="2000" b="0" i="0" u="none" strike="noStrike" dirty="0">
                        <a:effectLst/>
                        <a:latin typeface="Arial"/>
                      </a:endParaRPr>
                    </a:p>
                  </a:txBody>
                  <a:tcPr marL="9525" marR="9525" marT="9525" marB="0" anchor="ctr" anchorCtr="1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834997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Introduction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sz="3200" dirty="0" smtClean="0"/>
              <a:t>Run-level coding in LCEC</a:t>
            </a:r>
          </a:p>
          <a:p>
            <a:pPr lvl="1"/>
            <a:r>
              <a:rPr lang="en-US" altLang="ko-KR" sz="2800" dirty="0" smtClean="0"/>
              <a:t>Inter</a:t>
            </a:r>
          </a:p>
          <a:p>
            <a:pPr lvl="1"/>
            <a:r>
              <a:rPr lang="en-US" altLang="ko-KR" sz="2800" dirty="0" smtClean="0"/>
              <a:t>Intra</a:t>
            </a:r>
          </a:p>
          <a:p>
            <a:r>
              <a:rPr lang="en-US" altLang="ko-KR" sz="3200" dirty="0" smtClean="0"/>
              <a:t>Motivation</a:t>
            </a:r>
          </a:p>
          <a:p>
            <a:pPr lvl="1"/>
            <a:r>
              <a:rPr lang="en-US" altLang="ko-KR" sz="2800" dirty="0" smtClean="0"/>
              <a:t>Larger block size</a:t>
            </a:r>
          </a:p>
          <a:p>
            <a:pPr lvl="1"/>
            <a:r>
              <a:rPr lang="en-US" altLang="ko-KR" sz="2800" dirty="0" smtClean="0"/>
              <a:t>(8x8, 16x16, 32x32) -&gt; (8x8 / 16x16, 32x32)</a:t>
            </a:r>
            <a:endParaRPr lang="ko-KR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9555753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LCEC Intra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sz="2800" dirty="0" smtClean="0"/>
              <a:t>Table division</a:t>
            </a:r>
          </a:p>
          <a:p>
            <a:pPr lvl="1"/>
            <a:r>
              <a:rPr lang="en-US" altLang="ko-KR" sz="2400" dirty="0" smtClean="0"/>
              <a:t>8x8 and 16x16 has different distribution in run-level code</a:t>
            </a:r>
          </a:p>
          <a:p>
            <a:pPr lvl="2"/>
            <a:r>
              <a:rPr lang="en-US" altLang="ko-KR" sz="2000" dirty="0" smtClean="0"/>
              <a:t>Make another  [Tr1][</a:t>
            </a:r>
            <a:r>
              <a:rPr lang="en-US" altLang="ko-KR" sz="2000" dirty="0" err="1" smtClean="0"/>
              <a:t>max_run</a:t>
            </a:r>
            <a:r>
              <a:rPr lang="en-US" altLang="ko-KR" sz="2000" dirty="0" smtClean="0"/>
              <a:t>] table for larger than 16x16 blocks</a:t>
            </a:r>
          </a:p>
          <a:p>
            <a:pPr lvl="2"/>
            <a:r>
              <a:rPr lang="en-US" altLang="ko-KR" sz="2000" dirty="0" smtClean="0"/>
              <a:t>Original table is trained again and changed contests</a:t>
            </a:r>
          </a:p>
          <a:p>
            <a:pPr lvl="2"/>
            <a:endParaRPr lang="en-US" altLang="ko-KR" sz="2000" dirty="0" smtClean="0"/>
          </a:p>
          <a:p>
            <a:r>
              <a:rPr lang="en-US" altLang="ko-KR" sz="2800" dirty="0" smtClean="0"/>
              <a:t>‘</a:t>
            </a:r>
            <a:r>
              <a:rPr lang="en-US" altLang="ko-KR" sz="2800" dirty="0" err="1" smtClean="0"/>
              <a:t>VlcTableNumber</a:t>
            </a:r>
            <a:r>
              <a:rPr lang="en-US" altLang="ko-KR" sz="2800" dirty="0"/>
              <a:t>’ allocation</a:t>
            </a:r>
          </a:p>
          <a:p>
            <a:pPr lvl="1"/>
            <a:r>
              <a:rPr lang="en-US" altLang="ko-KR" sz="2400" dirty="0"/>
              <a:t>Code Table mapping </a:t>
            </a:r>
            <a:r>
              <a:rPr lang="en-US" altLang="ko-KR" sz="2400" dirty="0" smtClean="0"/>
              <a:t>modification</a:t>
            </a:r>
          </a:p>
          <a:p>
            <a:pPr lvl="2"/>
            <a:r>
              <a:rPr lang="en-US" altLang="ko-KR" sz="2000" dirty="0" smtClean="0"/>
              <a:t>Divide for each coded tr1 and transform size.</a:t>
            </a:r>
            <a:endParaRPr lang="en-US" altLang="ko-KR" sz="2000" dirty="0"/>
          </a:p>
          <a:p>
            <a:endParaRPr lang="en-US" altLang="ko-KR" sz="3000" dirty="0" smtClean="0"/>
          </a:p>
        </p:txBody>
      </p:sp>
    </p:spTree>
    <p:extLst>
      <p:ext uri="{BB962C8B-B14F-4D97-AF65-F5344CB8AC3E}">
        <p14:creationId xmlns:p14="http://schemas.microsoft.com/office/powerpoint/2010/main" val="41811168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LCEC - Intra coding</a:t>
            </a:r>
            <a:endParaRPr lang="ko-KR" altLang="en-US" dirty="0" smtClean="0"/>
          </a:p>
        </p:txBody>
      </p:sp>
      <p:sp>
        <p:nvSpPr>
          <p:cNvPr id="19459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 smtClean="0"/>
              <a:t>Reference table size is increased </a:t>
            </a:r>
          </a:p>
        </p:txBody>
      </p:sp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62198208"/>
              </p:ext>
            </p:extLst>
          </p:nvPr>
        </p:nvGraphicFramePr>
        <p:xfrm>
          <a:off x="899592" y="1628800"/>
          <a:ext cx="7554401" cy="3451174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542862"/>
                <a:gridCol w="1542862"/>
                <a:gridCol w="1542862"/>
                <a:gridCol w="1542862"/>
                <a:gridCol w="1382953"/>
              </a:tblGrid>
              <a:tr h="419243">
                <a:tc rowSpan="2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b="1" dirty="0">
                          <a:effectLst/>
                        </a:rPr>
                        <a:t> </a:t>
                      </a:r>
                      <a:endParaRPr lang="ko-KR" sz="1400" b="1" dirty="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 anchor="ctr"/>
                </a:tc>
                <a:tc gridSpan="2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b="1" dirty="0">
                          <a:effectLst/>
                        </a:rPr>
                        <a:t>HM 2.0</a:t>
                      </a:r>
                      <a:endParaRPr lang="ko-KR" sz="1400" b="1" dirty="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b="1">
                          <a:effectLst/>
                        </a:rPr>
                        <a:t>Proposed</a:t>
                      </a:r>
                      <a:endParaRPr lang="ko-KR" sz="1400" b="1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540830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b="1" dirty="0" err="1">
                          <a:effectLst/>
                        </a:rPr>
                        <a:t>VlcTableNumber</a:t>
                      </a:r>
                      <a:endParaRPr lang="ko-KR" sz="1400" b="1" dirty="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 anchor="ctr">
                    <a:solidFill>
                      <a:schemeClr val="bg2">
                        <a:lumMod val="20000"/>
                        <a:lumOff val="80000"/>
                        <a:alpha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b="1" dirty="0" err="1">
                          <a:effectLst/>
                        </a:rPr>
                        <a:t>Param</a:t>
                      </a:r>
                      <a:r>
                        <a:rPr lang="en-US" sz="1400" b="1" dirty="0">
                          <a:effectLst/>
                        </a:rPr>
                        <a:t>. table</a:t>
                      </a:r>
                      <a:endParaRPr lang="ko-KR" sz="1400" b="1" dirty="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b="1" dirty="0" err="1">
                          <a:effectLst/>
                        </a:rPr>
                        <a:t>VlcTableNumber</a:t>
                      </a:r>
                      <a:endParaRPr lang="ko-KR" sz="1400" b="1" dirty="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 anchor="ctr">
                    <a:solidFill>
                      <a:schemeClr val="bg2">
                        <a:lumMod val="20000"/>
                        <a:lumOff val="80000"/>
                        <a:alpha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b="1">
                          <a:effectLst/>
                        </a:rPr>
                        <a:t>Param. table</a:t>
                      </a:r>
                      <a:endParaRPr lang="ko-KR" sz="1400" b="1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 anchor="ctr"/>
                </a:tc>
              </a:tr>
              <a:tr h="821489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b="1">
                          <a:effectLst/>
                        </a:rPr>
                        <a:t>4x4</a:t>
                      </a:r>
                      <a:endParaRPr lang="ko-KR" sz="1400" b="1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 anchor="ctr"/>
                </a:tc>
                <a:tc rowSpan="3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b="1" dirty="0">
                          <a:effectLst/>
                        </a:rPr>
                        <a:t>1x29</a:t>
                      </a:r>
                      <a:endParaRPr lang="ko-KR" sz="1400" b="1" dirty="0">
                        <a:effectLst/>
                      </a:endParaRPr>
                    </a:p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b="1" dirty="0">
                          <a:effectLst/>
                        </a:rPr>
                        <a:t>(unified)</a:t>
                      </a:r>
                      <a:endParaRPr lang="ko-KR" sz="1400" b="1" dirty="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 anchor="ctr">
                    <a:solidFill>
                      <a:schemeClr val="bg2">
                        <a:lumMod val="20000"/>
                        <a:lumOff val="80000"/>
                        <a:alpha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b="1" dirty="0">
                          <a:effectLst/>
                        </a:rPr>
                        <a:t>5x15</a:t>
                      </a:r>
                      <a:endParaRPr lang="ko-KR" sz="1400" b="1" dirty="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b="1" dirty="0">
                          <a:effectLst/>
                        </a:rPr>
                        <a:t>1x15</a:t>
                      </a:r>
                      <a:endParaRPr lang="ko-KR" sz="1400" b="1" dirty="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 anchor="ctr">
                    <a:solidFill>
                      <a:schemeClr val="bg2">
                        <a:lumMod val="20000"/>
                        <a:lumOff val="80000"/>
                        <a:alpha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b="1" dirty="0">
                          <a:effectLst/>
                        </a:rPr>
                        <a:t>5x15</a:t>
                      </a:r>
                      <a:endParaRPr lang="ko-KR" sz="1400" b="1" dirty="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 anchor="ctr"/>
                </a:tc>
              </a:tr>
              <a:tr h="821489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b="1">
                          <a:effectLst/>
                        </a:rPr>
                        <a:t>8x8</a:t>
                      </a:r>
                      <a:endParaRPr lang="ko-KR" sz="1400" b="1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 anchor="ctr"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b="1" dirty="0">
                          <a:effectLst/>
                        </a:rPr>
                        <a:t>5x29</a:t>
                      </a:r>
                      <a:br>
                        <a:rPr lang="en-US" sz="1400" b="1" dirty="0">
                          <a:effectLst/>
                        </a:rPr>
                      </a:br>
                      <a:r>
                        <a:rPr lang="en-US" sz="1400" b="1" dirty="0">
                          <a:effectLst/>
                        </a:rPr>
                        <a:t>(same table)</a:t>
                      </a:r>
                      <a:endParaRPr lang="ko-KR" sz="1400" b="1" dirty="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b="1" dirty="0">
                          <a:effectLst/>
                        </a:rPr>
                        <a:t>5x29</a:t>
                      </a:r>
                      <a:endParaRPr lang="ko-KR" sz="1400" b="1" dirty="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 anchor="ctr">
                    <a:solidFill>
                      <a:schemeClr val="bg2">
                        <a:lumMod val="20000"/>
                        <a:lumOff val="80000"/>
                        <a:alpha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b="1" dirty="0">
                          <a:effectLst/>
                        </a:rPr>
                        <a:t>5x29</a:t>
                      </a:r>
                      <a:endParaRPr lang="ko-KR" sz="1400" b="1" dirty="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 anchor="ctr"/>
                </a:tc>
              </a:tr>
              <a:tr h="848123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ko-KR" altLang="en-US" sz="1400" b="1" dirty="0" smtClean="0">
                          <a:effectLst/>
                        </a:rPr>
                        <a:t>≥</a:t>
                      </a:r>
                      <a:r>
                        <a:rPr lang="en-US" sz="1400" b="1" dirty="0" smtClean="0">
                          <a:effectLst/>
                        </a:rPr>
                        <a:t> </a:t>
                      </a:r>
                      <a:r>
                        <a:rPr lang="en-US" sz="1400" b="1" dirty="0">
                          <a:effectLst/>
                        </a:rPr>
                        <a:t>16x16</a:t>
                      </a:r>
                      <a:endParaRPr lang="ko-KR" sz="1400" b="1" dirty="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 anchor="ctr"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b="1" dirty="0">
                          <a:effectLst/>
                        </a:rPr>
                        <a:t>5x29</a:t>
                      </a:r>
                      <a:endParaRPr lang="ko-KR" sz="1400" b="1" dirty="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 anchor="ctr">
                    <a:solidFill>
                      <a:schemeClr val="bg2">
                        <a:lumMod val="20000"/>
                        <a:lumOff val="80000"/>
                        <a:alpha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b="1" dirty="0">
                          <a:effectLst/>
                        </a:rPr>
                        <a:t>5x29</a:t>
                      </a:r>
                      <a:endParaRPr lang="ko-KR" sz="1400" b="1" dirty="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2932441" y="5092141"/>
            <a:ext cx="208262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 smtClean="0"/>
              <a:t>249 elements</a:t>
            </a:r>
            <a:endParaRPr lang="ko-KR" alt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6102729" y="5085184"/>
            <a:ext cx="199766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 smtClean="0"/>
              <a:t>670elements</a:t>
            </a:r>
            <a:endParaRPr lang="ko-KR" altLang="en-US" dirty="0"/>
          </a:p>
        </p:txBody>
      </p:sp>
      <p:sp>
        <p:nvSpPr>
          <p:cNvPr id="6" name="위로 구부러진 화살표 5"/>
          <p:cNvSpPr/>
          <p:nvPr/>
        </p:nvSpPr>
        <p:spPr bwMode="auto">
          <a:xfrm>
            <a:off x="4211960" y="5492251"/>
            <a:ext cx="3024336" cy="457029"/>
          </a:xfrm>
          <a:prstGeom prst="curvedUpArrow">
            <a:avLst/>
          </a:prstGeom>
          <a:solidFill>
            <a:srgbClr val="FF0000"/>
          </a:solidFill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ko-KR" altLang="en-US" sz="16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굴림" pitchFamily="50" charset="-127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473622" y="5996524"/>
            <a:ext cx="250100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 smtClean="0"/>
              <a:t>421 Bytes larger</a:t>
            </a:r>
          </a:p>
        </p:txBody>
      </p:sp>
    </p:spTree>
    <p:extLst>
      <p:ext uri="{BB962C8B-B14F-4D97-AF65-F5344CB8AC3E}">
        <p14:creationId xmlns:p14="http://schemas.microsoft.com/office/powerpoint/2010/main" val="10168774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LCEC Inter</a:t>
            </a:r>
            <a:endParaRPr lang="ko-KR" altLang="en-US" dirty="0" smtClean="0"/>
          </a:p>
        </p:txBody>
      </p:sp>
      <p:sp>
        <p:nvSpPr>
          <p:cNvPr id="4099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sz="2000" dirty="0" smtClean="0"/>
              <a:t>Motivation</a:t>
            </a:r>
          </a:p>
          <a:p>
            <a:pPr lvl="1"/>
            <a:r>
              <a:rPr lang="en-US" altLang="ko-KR" sz="1800" dirty="0" smtClean="0"/>
              <a:t>run-level table is NOT OPTIMIZED for large block size, when maxrun is 0 ~ 27.</a:t>
            </a:r>
          </a:p>
          <a:p>
            <a:pPr lvl="1"/>
            <a:r>
              <a:rPr lang="en-US" altLang="ko-KR" sz="1800" dirty="0" smtClean="0"/>
              <a:t>Especially, the distributions for ( lev = 0 &amp; run = maxrun+1 ) &amp; (lev = 1 &amp; run = 0)  are</a:t>
            </a:r>
            <a:r>
              <a:rPr lang="ko-KR" altLang="en-US" sz="1800" dirty="0" smtClean="0"/>
              <a:t> </a:t>
            </a:r>
            <a:r>
              <a:rPr lang="en-US" altLang="ko-KR" sz="1800" dirty="0" smtClean="0"/>
              <a:t>different, according to block size.</a:t>
            </a:r>
          </a:p>
          <a:p>
            <a:r>
              <a:rPr lang="en-US" altLang="ko-KR" sz="2000" dirty="0" smtClean="0"/>
              <a:t>Approach</a:t>
            </a:r>
          </a:p>
          <a:p>
            <a:pPr lvl="1"/>
            <a:r>
              <a:rPr lang="en-US" altLang="ko-KR" sz="1800" dirty="0" smtClean="0"/>
              <a:t>Add table for " code number switch “.</a:t>
            </a:r>
          </a:p>
          <a:p>
            <a:pPr lvl="1"/>
            <a:r>
              <a:rPr lang="en-US" altLang="ko-KR" sz="1800" dirty="0" smtClean="0"/>
              <a:t>Code numbers for ( lev = 0 &amp; run = maxrun+1 ) &amp; (lev = 1 &amp; run = 0) are changed with code numbers indicated by additional index tables, when 4x4, 8x8, 16x16 and 32x32.</a:t>
            </a:r>
          </a:p>
          <a:p>
            <a:pPr lvl="1"/>
            <a:endParaRPr lang="ko-KR" altLang="en-US" dirty="0" smtClean="0"/>
          </a:p>
        </p:txBody>
      </p:sp>
      <p:graphicFrame>
        <p:nvGraphicFramePr>
          <p:cNvPr id="8" name="표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83935580"/>
              </p:ext>
            </p:extLst>
          </p:nvPr>
        </p:nvGraphicFramePr>
        <p:xfrm>
          <a:off x="3354800" y="4849787"/>
          <a:ext cx="2783634" cy="7416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97662"/>
                <a:gridCol w="397662"/>
                <a:gridCol w="397662"/>
                <a:gridCol w="397662"/>
                <a:gridCol w="397662"/>
                <a:gridCol w="397662"/>
                <a:gridCol w="397662"/>
              </a:tblGrid>
              <a:tr h="370840"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solidFill>
                      <a:schemeClr val="accent2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latinLnBrk="1"/>
                      <a:endParaRPr lang="ko-KR" altLang="en-US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x</a:t>
                      </a:r>
                      <a:endParaRPr lang="ko-KR" alt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2346688" y="4864650"/>
            <a:ext cx="79208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dirty="0" smtClean="0"/>
              <a:t>Lev = 0</a:t>
            </a:r>
            <a:endParaRPr lang="ko-KR" altLang="en-US" sz="1200" dirty="0"/>
          </a:p>
        </p:txBody>
      </p:sp>
      <p:sp>
        <p:nvSpPr>
          <p:cNvPr id="10" name="TextBox 9"/>
          <p:cNvSpPr txBox="1"/>
          <p:nvPr/>
        </p:nvSpPr>
        <p:spPr>
          <a:xfrm>
            <a:off x="2361440" y="5213690"/>
            <a:ext cx="79208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dirty="0" smtClean="0"/>
              <a:t>Lev = 1</a:t>
            </a:r>
            <a:endParaRPr lang="ko-KR" altLang="en-US" sz="1200" dirty="0"/>
          </a:p>
        </p:txBody>
      </p:sp>
      <p:sp>
        <p:nvSpPr>
          <p:cNvPr id="11" name="TextBox 10"/>
          <p:cNvSpPr txBox="1"/>
          <p:nvPr/>
        </p:nvSpPr>
        <p:spPr>
          <a:xfrm>
            <a:off x="2483768" y="6093296"/>
            <a:ext cx="396044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00" dirty="0" smtClean="0"/>
              <a:t>Figure. Approach in </a:t>
            </a:r>
            <a:r>
              <a:rPr lang="en-US" altLang="ko-KR" sz="1000" dirty="0" err="1" smtClean="0"/>
              <a:t>maxrun</a:t>
            </a:r>
            <a:r>
              <a:rPr lang="en-US" altLang="ko-KR" sz="1000" dirty="0" smtClean="0"/>
              <a:t> = 5 </a:t>
            </a:r>
            <a:endParaRPr lang="ko-KR" altLang="en-US" sz="1000" dirty="0"/>
          </a:p>
        </p:txBody>
      </p:sp>
      <p:sp>
        <p:nvSpPr>
          <p:cNvPr id="20" name="자유형 19"/>
          <p:cNvSpPr/>
          <p:nvPr/>
        </p:nvSpPr>
        <p:spPr>
          <a:xfrm>
            <a:off x="4788024" y="4437112"/>
            <a:ext cx="1164547" cy="566037"/>
          </a:xfrm>
          <a:custGeom>
            <a:avLst/>
            <a:gdLst>
              <a:gd name="connsiteX0" fmla="*/ 0 w 1889760"/>
              <a:gd name="connsiteY0" fmla="*/ 811245 h 872205"/>
              <a:gd name="connsiteX1" fmla="*/ 716280 w 1889760"/>
              <a:gd name="connsiteY1" fmla="*/ 110205 h 872205"/>
              <a:gd name="connsiteX2" fmla="*/ 1600200 w 1889760"/>
              <a:gd name="connsiteY2" fmla="*/ 79725 h 872205"/>
              <a:gd name="connsiteX3" fmla="*/ 1889760 w 1889760"/>
              <a:gd name="connsiteY3" fmla="*/ 872205 h 872205"/>
              <a:gd name="connsiteX4" fmla="*/ 1889760 w 1889760"/>
              <a:gd name="connsiteY4" fmla="*/ 872205 h 872205"/>
              <a:gd name="connsiteX0" fmla="*/ 0 w 1889760"/>
              <a:gd name="connsiteY0" fmla="*/ 811245 h 872205"/>
              <a:gd name="connsiteX1" fmla="*/ 548640 w 1889760"/>
              <a:gd name="connsiteY1" fmla="*/ 110205 h 872205"/>
              <a:gd name="connsiteX2" fmla="*/ 1600200 w 1889760"/>
              <a:gd name="connsiteY2" fmla="*/ 79725 h 872205"/>
              <a:gd name="connsiteX3" fmla="*/ 1889760 w 1889760"/>
              <a:gd name="connsiteY3" fmla="*/ 872205 h 872205"/>
              <a:gd name="connsiteX4" fmla="*/ 1889760 w 1889760"/>
              <a:gd name="connsiteY4" fmla="*/ 872205 h 872205"/>
              <a:gd name="connsiteX0" fmla="*/ 0 w 1889760"/>
              <a:gd name="connsiteY0" fmla="*/ 784031 h 844991"/>
              <a:gd name="connsiteX1" fmla="*/ 548640 w 1889760"/>
              <a:gd name="connsiteY1" fmla="*/ 82991 h 844991"/>
              <a:gd name="connsiteX2" fmla="*/ 1447800 w 1889760"/>
              <a:gd name="connsiteY2" fmla="*/ 98231 h 844991"/>
              <a:gd name="connsiteX3" fmla="*/ 1889760 w 1889760"/>
              <a:gd name="connsiteY3" fmla="*/ 844991 h 844991"/>
              <a:gd name="connsiteX4" fmla="*/ 1889760 w 1889760"/>
              <a:gd name="connsiteY4" fmla="*/ 844991 h 844991"/>
              <a:gd name="connsiteX0" fmla="*/ 0 w 1889760"/>
              <a:gd name="connsiteY0" fmla="*/ 824285 h 885245"/>
              <a:gd name="connsiteX1" fmla="*/ 533400 w 1889760"/>
              <a:gd name="connsiteY1" fmla="*/ 62285 h 885245"/>
              <a:gd name="connsiteX2" fmla="*/ 1447800 w 1889760"/>
              <a:gd name="connsiteY2" fmla="*/ 138485 h 885245"/>
              <a:gd name="connsiteX3" fmla="*/ 1889760 w 1889760"/>
              <a:gd name="connsiteY3" fmla="*/ 885245 h 885245"/>
              <a:gd name="connsiteX4" fmla="*/ 1889760 w 1889760"/>
              <a:gd name="connsiteY4" fmla="*/ 885245 h 885245"/>
              <a:gd name="connsiteX0" fmla="*/ 0 w 1889760"/>
              <a:gd name="connsiteY0" fmla="*/ 824285 h 885245"/>
              <a:gd name="connsiteX1" fmla="*/ 533400 w 1889760"/>
              <a:gd name="connsiteY1" fmla="*/ 62285 h 885245"/>
              <a:gd name="connsiteX2" fmla="*/ 1478280 w 1889760"/>
              <a:gd name="connsiteY2" fmla="*/ 138485 h 885245"/>
              <a:gd name="connsiteX3" fmla="*/ 1889760 w 1889760"/>
              <a:gd name="connsiteY3" fmla="*/ 885245 h 885245"/>
              <a:gd name="connsiteX4" fmla="*/ 1889760 w 1889760"/>
              <a:gd name="connsiteY4" fmla="*/ 885245 h 885245"/>
              <a:gd name="connsiteX0" fmla="*/ 0 w 1676400"/>
              <a:gd name="connsiteY0" fmla="*/ 922425 h 922425"/>
              <a:gd name="connsiteX1" fmla="*/ 320040 w 1676400"/>
              <a:gd name="connsiteY1" fmla="*/ 68985 h 922425"/>
              <a:gd name="connsiteX2" fmla="*/ 1264920 w 1676400"/>
              <a:gd name="connsiteY2" fmla="*/ 145185 h 922425"/>
              <a:gd name="connsiteX3" fmla="*/ 1676400 w 1676400"/>
              <a:gd name="connsiteY3" fmla="*/ 891945 h 922425"/>
              <a:gd name="connsiteX4" fmla="*/ 1676400 w 1676400"/>
              <a:gd name="connsiteY4" fmla="*/ 891945 h 922425"/>
              <a:gd name="connsiteX0" fmla="*/ 0 w 1676400"/>
              <a:gd name="connsiteY0" fmla="*/ 922425 h 922425"/>
              <a:gd name="connsiteX1" fmla="*/ 320040 w 1676400"/>
              <a:gd name="connsiteY1" fmla="*/ 68985 h 922425"/>
              <a:gd name="connsiteX2" fmla="*/ 1264920 w 1676400"/>
              <a:gd name="connsiteY2" fmla="*/ 145185 h 922425"/>
              <a:gd name="connsiteX3" fmla="*/ 1676400 w 1676400"/>
              <a:gd name="connsiteY3" fmla="*/ 891945 h 922425"/>
              <a:gd name="connsiteX4" fmla="*/ 1676400 w 1676400"/>
              <a:gd name="connsiteY4" fmla="*/ 891945 h 922425"/>
              <a:gd name="connsiteX0" fmla="*/ 0 w 1677125"/>
              <a:gd name="connsiteY0" fmla="*/ 922425 h 939934"/>
              <a:gd name="connsiteX1" fmla="*/ 320040 w 1677125"/>
              <a:gd name="connsiteY1" fmla="*/ 68985 h 939934"/>
              <a:gd name="connsiteX2" fmla="*/ 1264920 w 1677125"/>
              <a:gd name="connsiteY2" fmla="*/ 145185 h 939934"/>
              <a:gd name="connsiteX3" fmla="*/ 1676400 w 1677125"/>
              <a:gd name="connsiteY3" fmla="*/ 891945 h 939934"/>
              <a:gd name="connsiteX4" fmla="*/ 1356360 w 1677125"/>
              <a:gd name="connsiteY4" fmla="*/ 861465 h 939934"/>
              <a:gd name="connsiteX0" fmla="*/ 0 w 1710945"/>
              <a:gd name="connsiteY0" fmla="*/ 922425 h 1182074"/>
              <a:gd name="connsiteX1" fmla="*/ 320040 w 1710945"/>
              <a:gd name="connsiteY1" fmla="*/ 68985 h 1182074"/>
              <a:gd name="connsiteX2" fmla="*/ 1264920 w 1710945"/>
              <a:gd name="connsiteY2" fmla="*/ 145185 h 1182074"/>
              <a:gd name="connsiteX3" fmla="*/ 1676400 w 1710945"/>
              <a:gd name="connsiteY3" fmla="*/ 891945 h 1182074"/>
              <a:gd name="connsiteX4" fmla="*/ 1615440 w 1710945"/>
              <a:gd name="connsiteY4" fmla="*/ 1181505 h 1182074"/>
              <a:gd name="connsiteX0" fmla="*/ 0 w 1660367"/>
              <a:gd name="connsiteY0" fmla="*/ 913275 h 1172568"/>
              <a:gd name="connsiteX1" fmla="*/ 320040 w 1660367"/>
              <a:gd name="connsiteY1" fmla="*/ 59835 h 1172568"/>
              <a:gd name="connsiteX2" fmla="*/ 1264920 w 1660367"/>
              <a:gd name="connsiteY2" fmla="*/ 136035 h 1172568"/>
              <a:gd name="connsiteX3" fmla="*/ 1554480 w 1660367"/>
              <a:gd name="connsiteY3" fmla="*/ 654195 h 1172568"/>
              <a:gd name="connsiteX4" fmla="*/ 1615440 w 1660367"/>
              <a:gd name="connsiteY4" fmla="*/ 1172355 h 1172568"/>
              <a:gd name="connsiteX0" fmla="*/ 0 w 1604563"/>
              <a:gd name="connsiteY0" fmla="*/ 913275 h 959411"/>
              <a:gd name="connsiteX1" fmla="*/ 320040 w 1604563"/>
              <a:gd name="connsiteY1" fmla="*/ 59835 h 959411"/>
              <a:gd name="connsiteX2" fmla="*/ 1264920 w 1604563"/>
              <a:gd name="connsiteY2" fmla="*/ 136035 h 959411"/>
              <a:gd name="connsiteX3" fmla="*/ 1554480 w 1604563"/>
              <a:gd name="connsiteY3" fmla="*/ 654195 h 959411"/>
              <a:gd name="connsiteX4" fmla="*/ 1539240 w 1604563"/>
              <a:gd name="connsiteY4" fmla="*/ 958995 h 959411"/>
              <a:gd name="connsiteX0" fmla="*/ 0 w 1604563"/>
              <a:gd name="connsiteY0" fmla="*/ 800821 h 846957"/>
              <a:gd name="connsiteX1" fmla="*/ 411480 w 1604563"/>
              <a:gd name="connsiteY1" fmla="*/ 160741 h 846957"/>
              <a:gd name="connsiteX2" fmla="*/ 1264920 w 1604563"/>
              <a:gd name="connsiteY2" fmla="*/ 23581 h 846957"/>
              <a:gd name="connsiteX3" fmla="*/ 1554480 w 1604563"/>
              <a:gd name="connsiteY3" fmla="*/ 541741 h 846957"/>
              <a:gd name="connsiteX4" fmla="*/ 1539240 w 1604563"/>
              <a:gd name="connsiteY4" fmla="*/ 846541 h 846957"/>
              <a:gd name="connsiteX0" fmla="*/ 0 w 1608949"/>
              <a:gd name="connsiteY0" fmla="*/ 686370 h 732448"/>
              <a:gd name="connsiteX1" fmla="*/ 411480 w 1608949"/>
              <a:gd name="connsiteY1" fmla="*/ 46290 h 732448"/>
              <a:gd name="connsiteX2" fmla="*/ 1188720 w 1608949"/>
              <a:gd name="connsiteY2" fmla="*/ 92010 h 732448"/>
              <a:gd name="connsiteX3" fmla="*/ 1554480 w 1608949"/>
              <a:gd name="connsiteY3" fmla="*/ 427290 h 732448"/>
              <a:gd name="connsiteX4" fmla="*/ 1539240 w 1608949"/>
              <a:gd name="connsiteY4" fmla="*/ 732090 h 732448"/>
              <a:gd name="connsiteX0" fmla="*/ 0 w 1639615"/>
              <a:gd name="connsiteY0" fmla="*/ 686370 h 762890"/>
              <a:gd name="connsiteX1" fmla="*/ 411480 w 1639615"/>
              <a:gd name="connsiteY1" fmla="*/ 46290 h 762890"/>
              <a:gd name="connsiteX2" fmla="*/ 1188720 w 1639615"/>
              <a:gd name="connsiteY2" fmla="*/ 92010 h 762890"/>
              <a:gd name="connsiteX3" fmla="*/ 1554480 w 1639615"/>
              <a:gd name="connsiteY3" fmla="*/ 427290 h 762890"/>
              <a:gd name="connsiteX4" fmla="*/ 1584960 w 1639615"/>
              <a:gd name="connsiteY4" fmla="*/ 762570 h 762890"/>
              <a:gd name="connsiteX0" fmla="*/ 0 w 1631212"/>
              <a:gd name="connsiteY0" fmla="*/ 691841 h 768365"/>
              <a:gd name="connsiteX1" fmla="*/ 411480 w 1631212"/>
              <a:gd name="connsiteY1" fmla="*/ 51761 h 768365"/>
              <a:gd name="connsiteX2" fmla="*/ 1405104 w 1631212"/>
              <a:gd name="connsiteY2" fmla="*/ 82241 h 768365"/>
              <a:gd name="connsiteX3" fmla="*/ 1554480 w 1631212"/>
              <a:gd name="connsiteY3" fmla="*/ 432761 h 768365"/>
              <a:gd name="connsiteX4" fmla="*/ 1584960 w 1631212"/>
              <a:gd name="connsiteY4" fmla="*/ 768041 h 768365"/>
              <a:gd name="connsiteX0" fmla="*/ 0 w 1653465"/>
              <a:gd name="connsiteY0" fmla="*/ 708497 h 837831"/>
              <a:gd name="connsiteX1" fmla="*/ 411480 w 1653465"/>
              <a:gd name="connsiteY1" fmla="*/ 68417 h 837831"/>
              <a:gd name="connsiteX2" fmla="*/ 1405104 w 1653465"/>
              <a:gd name="connsiteY2" fmla="*/ 98897 h 837831"/>
              <a:gd name="connsiteX3" fmla="*/ 1619395 w 1653465"/>
              <a:gd name="connsiteY3" fmla="*/ 784697 h 837831"/>
              <a:gd name="connsiteX4" fmla="*/ 1584960 w 1653465"/>
              <a:gd name="connsiteY4" fmla="*/ 784697 h 8378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53465" h="837831">
                <a:moveTo>
                  <a:pt x="0" y="708497"/>
                </a:moveTo>
                <a:cubicBezTo>
                  <a:pt x="133350" y="373217"/>
                  <a:pt x="177296" y="170017"/>
                  <a:pt x="411480" y="68417"/>
                </a:cubicBezTo>
                <a:cubicBezTo>
                  <a:pt x="645664" y="-33183"/>
                  <a:pt x="1203785" y="-20483"/>
                  <a:pt x="1405104" y="98897"/>
                </a:cubicBezTo>
                <a:cubicBezTo>
                  <a:pt x="1606423" y="218277"/>
                  <a:pt x="1589419" y="670397"/>
                  <a:pt x="1619395" y="784697"/>
                </a:cubicBezTo>
                <a:cubicBezTo>
                  <a:pt x="1649371" y="898997"/>
                  <a:pt x="1691640" y="794857"/>
                  <a:pt x="1584960" y="784697"/>
                </a:cubicBezTo>
              </a:path>
            </a:pathLst>
          </a:custGeom>
          <a:ln w="63500">
            <a:solidFill>
              <a:schemeClr val="tx1"/>
            </a:solidFill>
            <a:headEnd type="stealth" w="lg" len="lg"/>
            <a:tailEnd type="stealth" w="lg" len="lg"/>
          </a:ln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ko-KR" altLang="en-US" sz="16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굴림" pitchFamily="50" charset="-127"/>
            </a:endParaRPr>
          </a:p>
        </p:txBody>
      </p:sp>
      <p:sp>
        <p:nvSpPr>
          <p:cNvPr id="24" name="자유형 23"/>
          <p:cNvSpPr/>
          <p:nvPr/>
        </p:nvSpPr>
        <p:spPr>
          <a:xfrm rot="10800000">
            <a:off x="3604124" y="5490687"/>
            <a:ext cx="859864" cy="386583"/>
          </a:xfrm>
          <a:custGeom>
            <a:avLst/>
            <a:gdLst>
              <a:gd name="connsiteX0" fmla="*/ 0 w 1889760"/>
              <a:gd name="connsiteY0" fmla="*/ 811245 h 872205"/>
              <a:gd name="connsiteX1" fmla="*/ 716280 w 1889760"/>
              <a:gd name="connsiteY1" fmla="*/ 110205 h 872205"/>
              <a:gd name="connsiteX2" fmla="*/ 1600200 w 1889760"/>
              <a:gd name="connsiteY2" fmla="*/ 79725 h 872205"/>
              <a:gd name="connsiteX3" fmla="*/ 1889760 w 1889760"/>
              <a:gd name="connsiteY3" fmla="*/ 872205 h 872205"/>
              <a:gd name="connsiteX4" fmla="*/ 1889760 w 1889760"/>
              <a:gd name="connsiteY4" fmla="*/ 872205 h 872205"/>
              <a:gd name="connsiteX0" fmla="*/ 0 w 1889760"/>
              <a:gd name="connsiteY0" fmla="*/ 811245 h 872205"/>
              <a:gd name="connsiteX1" fmla="*/ 548640 w 1889760"/>
              <a:gd name="connsiteY1" fmla="*/ 110205 h 872205"/>
              <a:gd name="connsiteX2" fmla="*/ 1600200 w 1889760"/>
              <a:gd name="connsiteY2" fmla="*/ 79725 h 872205"/>
              <a:gd name="connsiteX3" fmla="*/ 1889760 w 1889760"/>
              <a:gd name="connsiteY3" fmla="*/ 872205 h 872205"/>
              <a:gd name="connsiteX4" fmla="*/ 1889760 w 1889760"/>
              <a:gd name="connsiteY4" fmla="*/ 872205 h 872205"/>
              <a:gd name="connsiteX0" fmla="*/ 0 w 1889760"/>
              <a:gd name="connsiteY0" fmla="*/ 784031 h 844991"/>
              <a:gd name="connsiteX1" fmla="*/ 548640 w 1889760"/>
              <a:gd name="connsiteY1" fmla="*/ 82991 h 844991"/>
              <a:gd name="connsiteX2" fmla="*/ 1447800 w 1889760"/>
              <a:gd name="connsiteY2" fmla="*/ 98231 h 844991"/>
              <a:gd name="connsiteX3" fmla="*/ 1889760 w 1889760"/>
              <a:gd name="connsiteY3" fmla="*/ 844991 h 844991"/>
              <a:gd name="connsiteX4" fmla="*/ 1889760 w 1889760"/>
              <a:gd name="connsiteY4" fmla="*/ 844991 h 844991"/>
              <a:gd name="connsiteX0" fmla="*/ 0 w 1889760"/>
              <a:gd name="connsiteY0" fmla="*/ 824285 h 885245"/>
              <a:gd name="connsiteX1" fmla="*/ 533400 w 1889760"/>
              <a:gd name="connsiteY1" fmla="*/ 62285 h 885245"/>
              <a:gd name="connsiteX2" fmla="*/ 1447800 w 1889760"/>
              <a:gd name="connsiteY2" fmla="*/ 138485 h 885245"/>
              <a:gd name="connsiteX3" fmla="*/ 1889760 w 1889760"/>
              <a:gd name="connsiteY3" fmla="*/ 885245 h 885245"/>
              <a:gd name="connsiteX4" fmla="*/ 1889760 w 1889760"/>
              <a:gd name="connsiteY4" fmla="*/ 885245 h 885245"/>
              <a:gd name="connsiteX0" fmla="*/ 0 w 1889760"/>
              <a:gd name="connsiteY0" fmla="*/ 824285 h 885245"/>
              <a:gd name="connsiteX1" fmla="*/ 533400 w 1889760"/>
              <a:gd name="connsiteY1" fmla="*/ 62285 h 885245"/>
              <a:gd name="connsiteX2" fmla="*/ 1478280 w 1889760"/>
              <a:gd name="connsiteY2" fmla="*/ 138485 h 885245"/>
              <a:gd name="connsiteX3" fmla="*/ 1889760 w 1889760"/>
              <a:gd name="connsiteY3" fmla="*/ 885245 h 885245"/>
              <a:gd name="connsiteX4" fmla="*/ 1889760 w 1889760"/>
              <a:gd name="connsiteY4" fmla="*/ 885245 h 885245"/>
              <a:gd name="connsiteX0" fmla="*/ 0 w 1676400"/>
              <a:gd name="connsiteY0" fmla="*/ 922425 h 922425"/>
              <a:gd name="connsiteX1" fmla="*/ 320040 w 1676400"/>
              <a:gd name="connsiteY1" fmla="*/ 68985 h 922425"/>
              <a:gd name="connsiteX2" fmla="*/ 1264920 w 1676400"/>
              <a:gd name="connsiteY2" fmla="*/ 145185 h 922425"/>
              <a:gd name="connsiteX3" fmla="*/ 1676400 w 1676400"/>
              <a:gd name="connsiteY3" fmla="*/ 891945 h 922425"/>
              <a:gd name="connsiteX4" fmla="*/ 1676400 w 1676400"/>
              <a:gd name="connsiteY4" fmla="*/ 891945 h 922425"/>
              <a:gd name="connsiteX0" fmla="*/ 0 w 1676400"/>
              <a:gd name="connsiteY0" fmla="*/ 922425 h 922425"/>
              <a:gd name="connsiteX1" fmla="*/ 320040 w 1676400"/>
              <a:gd name="connsiteY1" fmla="*/ 68985 h 922425"/>
              <a:gd name="connsiteX2" fmla="*/ 1264920 w 1676400"/>
              <a:gd name="connsiteY2" fmla="*/ 145185 h 922425"/>
              <a:gd name="connsiteX3" fmla="*/ 1676400 w 1676400"/>
              <a:gd name="connsiteY3" fmla="*/ 891945 h 922425"/>
              <a:gd name="connsiteX4" fmla="*/ 1676400 w 1676400"/>
              <a:gd name="connsiteY4" fmla="*/ 891945 h 922425"/>
              <a:gd name="connsiteX0" fmla="*/ 0 w 1677125"/>
              <a:gd name="connsiteY0" fmla="*/ 922425 h 939934"/>
              <a:gd name="connsiteX1" fmla="*/ 320040 w 1677125"/>
              <a:gd name="connsiteY1" fmla="*/ 68985 h 939934"/>
              <a:gd name="connsiteX2" fmla="*/ 1264920 w 1677125"/>
              <a:gd name="connsiteY2" fmla="*/ 145185 h 939934"/>
              <a:gd name="connsiteX3" fmla="*/ 1676400 w 1677125"/>
              <a:gd name="connsiteY3" fmla="*/ 891945 h 939934"/>
              <a:gd name="connsiteX4" fmla="*/ 1356360 w 1677125"/>
              <a:gd name="connsiteY4" fmla="*/ 861465 h 939934"/>
              <a:gd name="connsiteX0" fmla="*/ 0 w 1710945"/>
              <a:gd name="connsiteY0" fmla="*/ 922425 h 1182074"/>
              <a:gd name="connsiteX1" fmla="*/ 320040 w 1710945"/>
              <a:gd name="connsiteY1" fmla="*/ 68985 h 1182074"/>
              <a:gd name="connsiteX2" fmla="*/ 1264920 w 1710945"/>
              <a:gd name="connsiteY2" fmla="*/ 145185 h 1182074"/>
              <a:gd name="connsiteX3" fmla="*/ 1676400 w 1710945"/>
              <a:gd name="connsiteY3" fmla="*/ 891945 h 1182074"/>
              <a:gd name="connsiteX4" fmla="*/ 1615440 w 1710945"/>
              <a:gd name="connsiteY4" fmla="*/ 1181505 h 1182074"/>
              <a:gd name="connsiteX0" fmla="*/ 0 w 1660367"/>
              <a:gd name="connsiteY0" fmla="*/ 913275 h 1172568"/>
              <a:gd name="connsiteX1" fmla="*/ 320040 w 1660367"/>
              <a:gd name="connsiteY1" fmla="*/ 59835 h 1172568"/>
              <a:gd name="connsiteX2" fmla="*/ 1264920 w 1660367"/>
              <a:gd name="connsiteY2" fmla="*/ 136035 h 1172568"/>
              <a:gd name="connsiteX3" fmla="*/ 1554480 w 1660367"/>
              <a:gd name="connsiteY3" fmla="*/ 654195 h 1172568"/>
              <a:gd name="connsiteX4" fmla="*/ 1615440 w 1660367"/>
              <a:gd name="connsiteY4" fmla="*/ 1172355 h 1172568"/>
              <a:gd name="connsiteX0" fmla="*/ 0 w 1604563"/>
              <a:gd name="connsiteY0" fmla="*/ 913275 h 959411"/>
              <a:gd name="connsiteX1" fmla="*/ 320040 w 1604563"/>
              <a:gd name="connsiteY1" fmla="*/ 59835 h 959411"/>
              <a:gd name="connsiteX2" fmla="*/ 1264920 w 1604563"/>
              <a:gd name="connsiteY2" fmla="*/ 136035 h 959411"/>
              <a:gd name="connsiteX3" fmla="*/ 1554480 w 1604563"/>
              <a:gd name="connsiteY3" fmla="*/ 654195 h 959411"/>
              <a:gd name="connsiteX4" fmla="*/ 1539240 w 1604563"/>
              <a:gd name="connsiteY4" fmla="*/ 958995 h 959411"/>
              <a:gd name="connsiteX0" fmla="*/ 0 w 1604563"/>
              <a:gd name="connsiteY0" fmla="*/ 800821 h 846957"/>
              <a:gd name="connsiteX1" fmla="*/ 411480 w 1604563"/>
              <a:gd name="connsiteY1" fmla="*/ 160741 h 846957"/>
              <a:gd name="connsiteX2" fmla="*/ 1264920 w 1604563"/>
              <a:gd name="connsiteY2" fmla="*/ 23581 h 846957"/>
              <a:gd name="connsiteX3" fmla="*/ 1554480 w 1604563"/>
              <a:gd name="connsiteY3" fmla="*/ 541741 h 846957"/>
              <a:gd name="connsiteX4" fmla="*/ 1539240 w 1604563"/>
              <a:gd name="connsiteY4" fmla="*/ 846541 h 846957"/>
              <a:gd name="connsiteX0" fmla="*/ 0 w 1608949"/>
              <a:gd name="connsiteY0" fmla="*/ 686370 h 732448"/>
              <a:gd name="connsiteX1" fmla="*/ 411480 w 1608949"/>
              <a:gd name="connsiteY1" fmla="*/ 46290 h 732448"/>
              <a:gd name="connsiteX2" fmla="*/ 1188720 w 1608949"/>
              <a:gd name="connsiteY2" fmla="*/ 92010 h 732448"/>
              <a:gd name="connsiteX3" fmla="*/ 1554480 w 1608949"/>
              <a:gd name="connsiteY3" fmla="*/ 427290 h 732448"/>
              <a:gd name="connsiteX4" fmla="*/ 1539240 w 1608949"/>
              <a:gd name="connsiteY4" fmla="*/ 732090 h 732448"/>
              <a:gd name="connsiteX0" fmla="*/ 0 w 1639615"/>
              <a:gd name="connsiteY0" fmla="*/ 686370 h 762890"/>
              <a:gd name="connsiteX1" fmla="*/ 411480 w 1639615"/>
              <a:gd name="connsiteY1" fmla="*/ 46290 h 762890"/>
              <a:gd name="connsiteX2" fmla="*/ 1188720 w 1639615"/>
              <a:gd name="connsiteY2" fmla="*/ 92010 h 762890"/>
              <a:gd name="connsiteX3" fmla="*/ 1554480 w 1639615"/>
              <a:gd name="connsiteY3" fmla="*/ 427290 h 762890"/>
              <a:gd name="connsiteX4" fmla="*/ 1584960 w 1639615"/>
              <a:gd name="connsiteY4" fmla="*/ 762570 h 762890"/>
              <a:gd name="connsiteX0" fmla="*/ 0 w 1631212"/>
              <a:gd name="connsiteY0" fmla="*/ 691841 h 768365"/>
              <a:gd name="connsiteX1" fmla="*/ 411480 w 1631212"/>
              <a:gd name="connsiteY1" fmla="*/ 51761 h 768365"/>
              <a:gd name="connsiteX2" fmla="*/ 1405104 w 1631212"/>
              <a:gd name="connsiteY2" fmla="*/ 82241 h 768365"/>
              <a:gd name="connsiteX3" fmla="*/ 1554480 w 1631212"/>
              <a:gd name="connsiteY3" fmla="*/ 432761 h 768365"/>
              <a:gd name="connsiteX4" fmla="*/ 1584960 w 1631212"/>
              <a:gd name="connsiteY4" fmla="*/ 768041 h 768365"/>
              <a:gd name="connsiteX0" fmla="*/ 0 w 1653465"/>
              <a:gd name="connsiteY0" fmla="*/ 708497 h 837831"/>
              <a:gd name="connsiteX1" fmla="*/ 411480 w 1653465"/>
              <a:gd name="connsiteY1" fmla="*/ 68417 h 837831"/>
              <a:gd name="connsiteX2" fmla="*/ 1405104 w 1653465"/>
              <a:gd name="connsiteY2" fmla="*/ 98897 h 837831"/>
              <a:gd name="connsiteX3" fmla="*/ 1619395 w 1653465"/>
              <a:gd name="connsiteY3" fmla="*/ 784697 h 837831"/>
              <a:gd name="connsiteX4" fmla="*/ 1584960 w 1653465"/>
              <a:gd name="connsiteY4" fmla="*/ 784697 h 8378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53465" h="837831">
                <a:moveTo>
                  <a:pt x="0" y="708497"/>
                </a:moveTo>
                <a:cubicBezTo>
                  <a:pt x="133350" y="373217"/>
                  <a:pt x="177296" y="170017"/>
                  <a:pt x="411480" y="68417"/>
                </a:cubicBezTo>
                <a:cubicBezTo>
                  <a:pt x="645664" y="-33183"/>
                  <a:pt x="1203785" y="-20483"/>
                  <a:pt x="1405104" y="98897"/>
                </a:cubicBezTo>
                <a:cubicBezTo>
                  <a:pt x="1606423" y="218277"/>
                  <a:pt x="1589419" y="670397"/>
                  <a:pt x="1619395" y="784697"/>
                </a:cubicBezTo>
                <a:cubicBezTo>
                  <a:pt x="1649371" y="898997"/>
                  <a:pt x="1691640" y="794857"/>
                  <a:pt x="1584960" y="784697"/>
                </a:cubicBezTo>
              </a:path>
            </a:pathLst>
          </a:custGeom>
          <a:ln w="63500">
            <a:solidFill>
              <a:schemeClr val="tx1"/>
            </a:solidFill>
            <a:headEnd type="stealth" w="lg" len="lg"/>
            <a:tailEnd type="stealth" w="lg" len="lg"/>
          </a:ln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ko-KR" altLang="en-US" sz="16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굴림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7532933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LCEC Inter</a:t>
            </a:r>
            <a:endParaRPr lang="ko-KR" altLang="en-US" dirty="0" smtClean="0"/>
          </a:p>
        </p:txBody>
      </p:sp>
      <p:sp>
        <p:nvSpPr>
          <p:cNvPr id="4099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/>
              <a:t>Run-level table </a:t>
            </a:r>
            <a:r>
              <a:rPr lang="en-US" altLang="ko-KR" dirty="0" smtClean="0"/>
              <a:t>re-design</a:t>
            </a:r>
            <a:r>
              <a:rPr lang="ko-KR" altLang="en-US" dirty="0" smtClean="0"/>
              <a:t> </a:t>
            </a:r>
            <a:endParaRPr lang="en-US" altLang="ko-KR" dirty="0"/>
          </a:p>
          <a:p>
            <a:pPr lvl="1"/>
            <a:r>
              <a:rPr lang="en-US" altLang="ko-KR" dirty="0"/>
              <a:t>In </a:t>
            </a:r>
            <a:r>
              <a:rPr lang="en-US" altLang="ko-KR" dirty="0" err="1"/>
              <a:t>maxrun</a:t>
            </a:r>
            <a:r>
              <a:rPr lang="en-US" altLang="ko-KR" dirty="0"/>
              <a:t> = 0 ~ 14, run-level table is designed using 4x4 transform </a:t>
            </a:r>
            <a:r>
              <a:rPr lang="en-US" altLang="ko-KR" dirty="0" smtClean="0"/>
              <a:t>size </a:t>
            </a:r>
            <a:r>
              <a:rPr lang="en-US" altLang="ko-KR" dirty="0"/>
              <a:t>training data.</a:t>
            </a:r>
          </a:p>
          <a:p>
            <a:pPr lvl="1"/>
            <a:r>
              <a:rPr lang="en-US" altLang="ko-KR" dirty="0"/>
              <a:t>In </a:t>
            </a:r>
            <a:r>
              <a:rPr lang="en-US" altLang="ko-KR" dirty="0" err="1"/>
              <a:t>maxrun</a:t>
            </a:r>
            <a:r>
              <a:rPr lang="en-US" altLang="ko-KR" dirty="0"/>
              <a:t> = 15 ~ 27, run-level table is designed using 8x8 transform </a:t>
            </a:r>
            <a:r>
              <a:rPr lang="en-US" altLang="ko-KR" dirty="0" smtClean="0"/>
              <a:t>size </a:t>
            </a:r>
            <a:r>
              <a:rPr lang="en-US" altLang="ko-KR" dirty="0"/>
              <a:t>training data.</a:t>
            </a:r>
          </a:p>
          <a:p>
            <a:pPr marL="0" indent="0">
              <a:buNone/>
            </a:pPr>
            <a:endParaRPr lang="en-US" altLang="ko-KR" dirty="0" smtClean="0"/>
          </a:p>
          <a:p>
            <a:r>
              <a:rPr lang="en-US" altLang="ko-KR" dirty="0" smtClean="0"/>
              <a:t>Code number switching table</a:t>
            </a:r>
          </a:p>
          <a:p>
            <a:pPr lvl="1"/>
            <a:r>
              <a:rPr lang="en-US" altLang="ko-KR" dirty="0" smtClean="0"/>
              <a:t>For approach, 3 tables are added. </a:t>
            </a:r>
          </a:p>
          <a:p>
            <a:pPr lvl="1"/>
            <a:r>
              <a:rPr lang="en-US" altLang="ko-KR" dirty="0" err="1" smtClean="0"/>
              <a:t>Switch_table</a:t>
            </a:r>
            <a:r>
              <a:rPr lang="en-US" altLang="ko-KR" dirty="0" smtClean="0"/>
              <a:t>[</a:t>
            </a:r>
            <a:r>
              <a:rPr lang="en-US" altLang="ko-KR" dirty="0" err="1" smtClean="0"/>
              <a:t>max_run</a:t>
            </a:r>
            <a:r>
              <a:rPr lang="en-US" altLang="ko-KR" dirty="0" smtClean="0"/>
              <a:t>][</a:t>
            </a:r>
            <a:r>
              <a:rPr lang="en-US" altLang="ko-KR" dirty="0" err="1" smtClean="0"/>
              <a:t>lev</a:t>
            </a:r>
            <a:r>
              <a:rPr lang="en-US" altLang="ko-KR" dirty="0" smtClean="0"/>
              <a:t>]</a:t>
            </a:r>
          </a:p>
          <a:p>
            <a:pPr lvl="2"/>
            <a:r>
              <a:rPr lang="en-US" altLang="ko-KR" dirty="0" smtClean="0"/>
              <a:t>For 8x8, (15x2) size table – only operates 4x4-optimized area</a:t>
            </a:r>
          </a:p>
          <a:p>
            <a:pPr lvl="2"/>
            <a:r>
              <a:rPr lang="en-US" altLang="ko-KR" dirty="0" smtClean="0"/>
              <a:t>For 16x16 and 32x32, (28x2) </a:t>
            </a:r>
            <a:r>
              <a:rPr lang="en-US" altLang="ko-KR" dirty="0"/>
              <a:t>size table</a:t>
            </a:r>
            <a:endParaRPr lang="en-US" altLang="ko-KR" dirty="0" smtClean="0"/>
          </a:p>
          <a:p>
            <a:pPr lvl="2"/>
            <a:r>
              <a:rPr lang="en-US" altLang="ko-KR" dirty="0" smtClean="0"/>
              <a:t>For Chroma, (28x2) </a:t>
            </a:r>
            <a:r>
              <a:rPr lang="en-US" altLang="ko-KR" dirty="0"/>
              <a:t>size table</a:t>
            </a:r>
            <a:endParaRPr lang="en-US" altLang="ko-KR" dirty="0" smtClean="0"/>
          </a:p>
          <a:p>
            <a:pPr lvl="1"/>
            <a:endParaRPr lang="en-US" altLang="ko-KR" dirty="0" smtClean="0"/>
          </a:p>
          <a:p>
            <a:pPr lvl="1"/>
            <a:endParaRPr lang="ko-KR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10298295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Experimental Result</a:t>
            </a:r>
            <a:endParaRPr lang="ko-KR" altLang="en-US" dirty="0"/>
          </a:p>
        </p:txBody>
      </p:sp>
      <p:graphicFrame>
        <p:nvGraphicFramePr>
          <p:cNvPr id="7" name="표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47620836"/>
              </p:ext>
            </p:extLst>
          </p:nvPr>
        </p:nvGraphicFramePr>
        <p:xfrm>
          <a:off x="683568" y="2204864"/>
          <a:ext cx="7753669" cy="3008882"/>
        </p:xfrm>
        <a:graphic>
          <a:graphicData uri="http://schemas.openxmlformats.org/drawingml/2006/table">
            <a:tbl>
              <a:tblPr/>
              <a:tblGrid>
                <a:gridCol w="1180663"/>
                <a:gridCol w="730334"/>
                <a:gridCol w="730334"/>
                <a:gridCol w="730334"/>
                <a:gridCol w="730334"/>
                <a:gridCol w="730334"/>
                <a:gridCol w="730334"/>
                <a:gridCol w="730334"/>
                <a:gridCol w="730334"/>
                <a:gridCol w="730334"/>
              </a:tblGrid>
              <a:tr h="308948">
                <a:tc rowSpan="2">
                  <a:txBody>
                    <a:bodyPr/>
                    <a:lstStyle/>
                    <a:p>
                      <a:pPr algn="ctr" fontAlgn="b"/>
                      <a:r>
                        <a:rPr lang="ko-KR" alt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　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Intra </a:t>
                      </a:r>
                      <a:r>
                        <a:rPr lang="en-US" sz="12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LoCo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Random access LoCo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Low delay </a:t>
                      </a:r>
                      <a:r>
                        <a:rPr lang="en-US" sz="12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LoCo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308948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Y BD-rate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U BD-rate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V BD-rate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Y BD-rate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U BD-rate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V BD-rate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Y BD-rate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U BD-rate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V BD-rate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5515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A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-0.9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-0.3 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-0.4 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2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-0.8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2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0.7 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2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0.7 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ko-KR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　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ko-KR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ko-KR" alt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0C0C0"/>
                    </a:solidFill>
                  </a:tcPr>
                </a:tc>
              </a:tr>
              <a:tr h="295515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-0.6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-0.6 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-0.5 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2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-0.4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2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0.1 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2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 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2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-0.1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2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1.1 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1.2 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95515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2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-0.4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-0.5 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-0.5 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-0.2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2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-0.1 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2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-0.2 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2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-0.1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2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0.7 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0.4 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95515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2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-0.4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-0.4 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-0.5 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-0.3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2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 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2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-0.3 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2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2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0.5 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0.5 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95515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2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-0.5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2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 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-0.2 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ko-KR" alt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　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ko-KR" alt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ko-KR" alt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2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0.1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2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0.8 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2.1 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8948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All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2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-0.6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2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-0.4 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-0.4 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-0.4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0.2 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 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2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0.8 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ko-KR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1.0 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5515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Enc Time[%]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altLang="ko-KR" sz="12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altLang="ko-KR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altLang="ko-KR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308948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Dec Time[%]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altLang="ko-KR" sz="12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altLang="ko-KR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altLang="ko-KR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829134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Conclusion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kern="1200" dirty="0" smtClean="0">
                <a:latin typeface="굴림" pitchFamily="50" charset="-127"/>
                <a:ea typeface="굴림" pitchFamily="50" charset="-127"/>
              </a:rPr>
              <a:t>The proposed run-level coding scheme considers large block sizes to obtain coding performance improvement. </a:t>
            </a:r>
          </a:p>
          <a:p>
            <a:r>
              <a:rPr lang="en-US" altLang="ko-KR" kern="1200" dirty="0" smtClean="0">
                <a:latin typeface="굴림" pitchFamily="50" charset="-127"/>
                <a:ea typeface="굴림" pitchFamily="50" charset="-127"/>
              </a:rPr>
              <a:t>We need more consideration in terms of table parameters and table size.</a:t>
            </a:r>
          </a:p>
          <a:p>
            <a:pPr lvl="1"/>
            <a:r>
              <a:rPr lang="en-US" altLang="ko-KR" b="1" kern="1200" dirty="0" smtClean="0">
                <a:latin typeface="굴림" pitchFamily="50" charset="-127"/>
                <a:ea typeface="굴림" pitchFamily="50" charset="-127"/>
              </a:rPr>
              <a:t>Overall table size increment is 563 Bytes</a:t>
            </a:r>
          </a:p>
          <a:p>
            <a:pPr lvl="1"/>
            <a:r>
              <a:rPr lang="en-US" altLang="ko-KR" b="1" kern="1200" dirty="0" smtClean="0">
                <a:latin typeface="굴림" pitchFamily="50" charset="-127"/>
                <a:ea typeface="굴림" pitchFamily="50" charset="-127"/>
              </a:rPr>
              <a:t>421 Bytes for intra case, 142 Bytes for inter case.</a:t>
            </a:r>
          </a:p>
          <a:p>
            <a:r>
              <a:rPr lang="en-US" altLang="ko-KR" kern="1200" dirty="0" smtClean="0">
                <a:latin typeface="굴림" pitchFamily="50" charset="-127"/>
                <a:ea typeface="굴림" pitchFamily="50" charset="-127"/>
              </a:rPr>
              <a:t>Therefore, we recommend the proposed method to CE for further experiments. </a:t>
            </a:r>
          </a:p>
          <a:p>
            <a:endParaRPr lang="en-US" altLang="ko-KR" kern="1200" dirty="0">
              <a:latin typeface="굴림" pitchFamily="50" charset="-127"/>
              <a:ea typeface="굴림" pitchFamily="50" charset="-127"/>
            </a:endParaRPr>
          </a:p>
          <a:p>
            <a:r>
              <a:rPr lang="en-US" altLang="ko-KR" kern="1200" dirty="0">
                <a:latin typeface="굴림" pitchFamily="50" charset="-127"/>
                <a:ea typeface="굴림" pitchFamily="50" charset="-127"/>
              </a:rPr>
              <a:t>The proposed  method is cross-verified by SAMSUNG (JCTVC-E479)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6014977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텍스트 개체 틀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ko-KR" dirty="0" smtClean="0"/>
              <a:t>- Thank you !</a:t>
            </a:r>
            <a:endParaRPr lang="ko-KR" altLang="en-US" dirty="0"/>
          </a:p>
        </p:txBody>
      </p:sp>
      <p:sp>
        <p:nvSpPr>
          <p:cNvPr id="4" name="제목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END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934910210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EFAULTFONTSIZE" val="10"/>
</p:tagLst>
</file>

<file path=ppt/theme/theme1.xml><?xml version="1.0" encoding="utf-8"?>
<a:theme xmlns:a="http://schemas.openxmlformats.org/drawingml/2006/main" name="defencemode">
  <a:themeElements>
    <a:clrScheme name="defencemode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encemode">
      <a:majorFont>
        <a:latin typeface="Tahoma"/>
        <a:ea typeface="HY헤드라인M"/>
        <a:cs typeface=""/>
      </a:majorFont>
      <a:minorFont>
        <a:latin typeface="Arial"/>
        <a:ea typeface="굴림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38100" cap="flat" cmpd="sng" algn="ctr">
          <a:solidFill>
            <a:srgbClr val="8000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1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ko-KR" altLang="en-US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굴림" pitchFamily="50" charset="-127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38100" cap="flat" cmpd="sng" algn="ctr">
          <a:solidFill>
            <a:srgbClr val="8000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1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ko-KR" altLang="en-US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굴림" pitchFamily="50" charset="-127"/>
          </a:defRPr>
        </a:defPPr>
      </a:lstStyle>
    </a:lnDef>
  </a:objectDefaults>
  <a:extraClrSchemeLst>
    <a:extraClrScheme>
      <a:clrScheme name="defencemode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encemode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encemode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encemode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encemod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encemod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encemod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테마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테마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62875</TotalTime>
  <Words>792</Words>
  <Application>Microsoft Office PowerPoint</Application>
  <PresentationFormat>화면 슬라이드 쇼(4:3)</PresentationFormat>
  <Paragraphs>252</Paragraphs>
  <Slides>13</Slides>
  <Notes>9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13</vt:i4>
      </vt:variant>
    </vt:vector>
  </HeadingPairs>
  <TitlesOfParts>
    <vt:vector size="14" baseType="lpstr">
      <vt:lpstr>defencemode</vt:lpstr>
      <vt:lpstr>Coefficient coding table improvement in LCEC  (JCTVC-E446)</vt:lpstr>
      <vt:lpstr>Introduction</vt:lpstr>
      <vt:lpstr>LCEC Intra</vt:lpstr>
      <vt:lpstr>LCEC - Intra coding</vt:lpstr>
      <vt:lpstr>LCEC Inter</vt:lpstr>
      <vt:lpstr>LCEC Inter</vt:lpstr>
      <vt:lpstr>Experimental Result</vt:lpstr>
      <vt:lpstr>Conclusion</vt:lpstr>
      <vt:lpstr>END</vt:lpstr>
      <vt:lpstr>Additional results</vt:lpstr>
      <vt:lpstr>Chroma Coding Gain</vt:lpstr>
      <vt:lpstr>Intra Table</vt:lpstr>
      <vt:lpstr>HM2.0 sequence case</vt:lpstr>
    </vt:vector>
  </TitlesOfParts>
  <Company>정보통신연구실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JCTVC-E446</dc:title>
  <dc:creator>Yonsei Unisersity</dc:creator>
  <cp:keywords>LCEC</cp:keywords>
  <cp:lastModifiedBy>MVPlab</cp:lastModifiedBy>
  <cp:revision>4409</cp:revision>
  <cp:lastPrinted>2011-01-31T04:22:27Z</cp:lastPrinted>
  <dcterms:created xsi:type="dcterms:W3CDTF">2001-04-18T04:46:08Z</dcterms:created>
  <dcterms:modified xsi:type="dcterms:W3CDTF">2011-03-19T08:38:43Z</dcterms:modified>
</cp:coreProperties>
</file>