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129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dirty="0" smtClean="0"/>
              <a:t>JCTVC-E436 </a:t>
            </a:r>
            <a:r>
              <a:rPr lang="en-US" sz="3200" dirty="0" smtClean="0"/>
              <a:t>Sub-LCU QP representation</a:t>
            </a:r>
            <a:endParaRPr lang="en-US" sz="3200" dirty="0"/>
          </a:p>
        </p:txBody>
      </p:sp>
      <p:sp>
        <p:nvSpPr>
          <p:cNvPr id="3" name="Subtitle 2"/>
          <p:cNvSpPr>
            <a:spLocks noGrp="1"/>
          </p:cNvSpPr>
          <p:nvPr>
            <p:ph type="subTitle" idx="1"/>
          </p:nvPr>
        </p:nvSpPr>
        <p:spPr/>
        <p:txBody>
          <a:bodyPr/>
          <a:lstStyle/>
          <a:p>
            <a:r>
              <a:rPr lang="en-US" dirty="0" smtClean="0"/>
              <a:t>HKUST</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smtClean="0"/>
              <a:t>References</a:t>
            </a:r>
            <a:endParaRPr lang="en-US" sz="3200" dirty="0"/>
          </a:p>
        </p:txBody>
      </p:sp>
      <p:sp>
        <p:nvSpPr>
          <p:cNvPr id="3" name="Content Placeholder 2"/>
          <p:cNvSpPr>
            <a:spLocks noGrp="1"/>
          </p:cNvSpPr>
          <p:nvPr>
            <p:ph idx="1"/>
          </p:nvPr>
        </p:nvSpPr>
        <p:spPr/>
        <p:txBody>
          <a:bodyPr/>
          <a:lstStyle/>
          <a:p>
            <a:pPr hangingPunct="0"/>
            <a:r>
              <a:rPr lang="en-US" sz="2000" dirty="0" smtClean="0"/>
              <a:t>[1] JCT-VC, CU adaptive quantization syntax change for better decoder pipelining, JCTVC-D258, 4</a:t>
            </a:r>
            <a:r>
              <a:rPr lang="en-US" sz="2000" baseline="30000" dirty="0" smtClean="0"/>
              <a:t>th</a:t>
            </a:r>
            <a:r>
              <a:rPr lang="en-US" sz="2000" dirty="0" smtClean="0"/>
              <a:t> JCTVC meeting, </a:t>
            </a:r>
            <a:r>
              <a:rPr lang="en-US" sz="2000" dirty="0" err="1" smtClean="0"/>
              <a:t>Daegu</a:t>
            </a:r>
            <a:r>
              <a:rPr lang="en-US" sz="2000" dirty="0" smtClean="0"/>
              <a:t>, Jan. 2011</a:t>
            </a:r>
          </a:p>
          <a:p>
            <a:pPr hangingPunct="0"/>
            <a:r>
              <a:rPr lang="en-US" sz="2000" dirty="0" smtClean="0"/>
              <a:t>[2] JCT-VC, Delta QP signaling at sub-LCU level, JCTVC-D038, 4</a:t>
            </a:r>
            <a:r>
              <a:rPr lang="en-US" sz="2000" baseline="30000" dirty="0" smtClean="0"/>
              <a:t>th</a:t>
            </a:r>
            <a:r>
              <a:rPr lang="en-US" sz="2000" dirty="0" smtClean="0"/>
              <a:t> JCTVC meeting, </a:t>
            </a:r>
            <a:r>
              <a:rPr lang="en-US" sz="2000" dirty="0" err="1" smtClean="0"/>
              <a:t>Daegu</a:t>
            </a:r>
            <a:r>
              <a:rPr lang="en-US" sz="2000" dirty="0" smtClean="0"/>
              <a:t>, Jan. 2011</a:t>
            </a:r>
          </a:p>
          <a:p>
            <a:pPr>
              <a:buNone/>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endParaRPr lang="en-US" dirty="0" smtClean="0"/>
          </a:p>
          <a:p>
            <a:pPr>
              <a:buNone/>
            </a:pPr>
            <a:endParaRPr lang="en-US" dirty="0" smtClean="0"/>
          </a:p>
          <a:p>
            <a:pPr>
              <a:buNone/>
            </a:pPr>
            <a:endParaRPr lang="en-US" dirty="0" smtClean="0"/>
          </a:p>
          <a:p>
            <a:pPr>
              <a:buNone/>
            </a:pPr>
            <a:r>
              <a:rPr lang="en-US" dirty="0" smtClean="0"/>
              <a:t>	</a:t>
            </a:r>
            <a:r>
              <a:rPr lang="en-US" dirty="0" smtClean="0"/>
              <a:t>			  Thank you!</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3200" dirty="0" smtClean="0"/>
              <a:t>Introduction</a:t>
            </a:r>
            <a:endParaRPr lang="en-US" sz="3200" dirty="0"/>
          </a:p>
        </p:txBody>
      </p:sp>
      <p:sp>
        <p:nvSpPr>
          <p:cNvPr id="3" name="Content Placeholder 2"/>
          <p:cNvSpPr>
            <a:spLocks noGrp="1"/>
          </p:cNvSpPr>
          <p:nvPr>
            <p:ph idx="1"/>
          </p:nvPr>
        </p:nvSpPr>
        <p:spPr/>
        <p:txBody>
          <a:bodyPr>
            <a:normAutofit/>
          </a:bodyPr>
          <a:lstStyle/>
          <a:p>
            <a:pPr>
              <a:buNone/>
            </a:pPr>
            <a:r>
              <a:rPr lang="en-US" dirty="0" smtClean="0"/>
              <a:t>	</a:t>
            </a:r>
            <a:r>
              <a:rPr lang="en-US" sz="2000" dirty="0" smtClean="0"/>
              <a:t>In current HM, the delta-QP can be specified only at LCU-level. In last meeting, experts expressed that it is a bit too coarse for both subjective quality improvement and future rate control design. Therefore, one flexible approach of signaling the spatial granularity of QP change is necessary. In last meeting, it is suggested that the </a:t>
            </a:r>
            <a:r>
              <a:rPr lang="en-US" sz="2000" dirty="0" err="1" smtClean="0"/>
              <a:t>dQP</a:t>
            </a:r>
            <a:r>
              <a:rPr lang="en-US" sz="2000" dirty="0" smtClean="0"/>
              <a:t> information could be specified for each CU in [1]. In [2], by signaling </a:t>
            </a:r>
            <a:r>
              <a:rPr lang="en-US" sz="2000" dirty="0" err="1" smtClean="0"/>
              <a:t>minCUSizeDQP</a:t>
            </a:r>
            <a:r>
              <a:rPr lang="en-US" sz="2000" dirty="0" smtClean="0"/>
              <a:t> at SPS/PPS/Slice level to indicate the spatial granularity of QP change.</a:t>
            </a:r>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smtClean="0"/>
              <a:t>Signaling the spatial granularity of </a:t>
            </a:r>
            <a:r>
              <a:rPr lang="en-US" sz="3200" dirty="0" err="1" smtClean="0"/>
              <a:t>dQP</a:t>
            </a:r>
            <a:endParaRPr lang="en-US" sz="3200" dirty="0"/>
          </a:p>
        </p:txBody>
      </p:sp>
      <p:sp>
        <p:nvSpPr>
          <p:cNvPr id="3" name="Content Placeholder 2"/>
          <p:cNvSpPr>
            <a:spLocks noGrp="1"/>
          </p:cNvSpPr>
          <p:nvPr>
            <p:ph idx="1"/>
          </p:nvPr>
        </p:nvSpPr>
        <p:spPr>
          <a:xfrm>
            <a:off x="457200" y="1295400"/>
            <a:ext cx="8229600" cy="4830763"/>
          </a:xfrm>
        </p:spPr>
        <p:txBody>
          <a:bodyPr>
            <a:normAutofit lnSpcReduction="10000"/>
          </a:bodyPr>
          <a:lstStyle/>
          <a:p>
            <a:r>
              <a:rPr lang="en-US" sz="2000" b="1" dirty="0" smtClean="0"/>
              <a:t>High-level signaling of the spatial granularity of </a:t>
            </a:r>
            <a:r>
              <a:rPr lang="en-US" sz="2000" b="1" dirty="0" err="1" smtClean="0"/>
              <a:t>dQP</a:t>
            </a:r>
            <a:r>
              <a:rPr lang="en-US" sz="2000" b="1" dirty="0" smtClean="0"/>
              <a:t> </a:t>
            </a:r>
            <a:endParaRPr lang="en-US" sz="2000" b="1" dirty="0" smtClean="0"/>
          </a:p>
          <a:p>
            <a:pPr hangingPunct="0">
              <a:buNone/>
            </a:pPr>
            <a:r>
              <a:rPr lang="en-US" sz="2200" dirty="0" smtClean="0"/>
              <a:t>	</a:t>
            </a:r>
            <a:r>
              <a:rPr lang="en-US" sz="2000" dirty="0" smtClean="0"/>
              <a:t>Let </a:t>
            </a:r>
            <a:r>
              <a:rPr lang="en-US" sz="2000" dirty="0" err="1" smtClean="0"/>
              <a:t>max_coding_unit_size</a:t>
            </a:r>
            <a:r>
              <a:rPr lang="en-US" sz="2000" dirty="0" smtClean="0"/>
              <a:t> be the LCU size. Given the value of </a:t>
            </a:r>
            <a:r>
              <a:rPr lang="en-US" sz="2000" dirty="0" err="1" smtClean="0"/>
              <a:t>lcu_qp_depth</a:t>
            </a:r>
            <a:r>
              <a:rPr lang="en-US" sz="2000" dirty="0" smtClean="0"/>
              <a:t>, each LCU can be divided into (2^lcu_qp_depth)^2 non-overlapped blocks. Let </a:t>
            </a:r>
            <a:r>
              <a:rPr lang="en-US" sz="2000" dirty="0" err="1" smtClean="0"/>
              <a:t>QPBlk_size</a:t>
            </a:r>
            <a:r>
              <a:rPr lang="en-US" sz="2000" dirty="0" smtClean="0"/>
              <a:t> denote the size of each block, then </a:t>
            </a:r>
          </a:p>
          <a:p>
            <a:pPr hangingPunct="0">
              <a:buNone/>
            </a:pPr>
            <a:r>
              <a:rPr lang="en-US" sz="2000" dirty="0" smtClean="0"/>
              <a:t>	</a:t>
            </a:r>
          </a:p>
          <a:p>
            <a:pPr hangingPunct="0">
              <a:buNone/>
            </a:pPr>
            <a:r>
              <a:rPr lang="en-US" sz="2000" dirty="0" smtClean="0"/>
              <a:t> </a:t>
            </a:r>
            <a:r>
              <a:rPr lang="en-US" sz="2000" dirty="0" smtClean="0"/>
              <a:t>     </a:t>
            </a:r>
            <a:r>
              <a:rPr lang="en-US" sz="2000" dirty="0" err="1" smtClean="0"/>
              <a:t>QPBlk_size</a:t>
            </a:r>
            <a:r>
              <a:rPr lang="en-US" sz="2000" dirty="0" smtClean="0"/>
              <a:t> </a:t>
            </a:r>
            <a:r>
              <a:rPr lang="en-US" sz="2000" dirty="0" smtClean="0"/>
              <a:t>= </a:t>
            </a:r>
            <a:r>
              <a:rPr lang="en-US" sz="2000" dirty="0" err="1" smtClean="0"/>
              <a:t>max_coding_unit_size</a:t>
            </a:r>
            <a:r>
              <a:rPr lang="en-US" sz="2000" dirty="0" smtClean="0"/>
              <a:t>&gt;&gt; </a:t>
            </a:r>
            <a:r>
              <a:rPr lang="en-US" sz="2000" dirty="0" err="1" smtClean="0"/>
              <a:t>lcu_qp_depth</a:t>
            </a:r>
            <a:r>
              <a:rPr lang="en-US" sz="2000" dirty="0" smtClean="0"/>
              <a:t> </a:t>
            </a:r>
          </a:p>
          <a:p>
            <a:pPr hangingPunct="0">
              <a:buNone/>
            </a:pPr>
            <a:r>
              <a:rPr lang="en-US" sz="2000" dirty="0" smtClean="0"/>
              <a:t>	</a:t>
            </a:r>
          </a:p>
          <a:p>
            <a:pPr hangingPunct="0">
              <a:buNone/>
            </a:pPr>
            <a:r>
              <a:rPr lang="en-US" sz="2000" dirty="0" smtClean="0"/>
              <a:t> </a:t>
            </a:r>
            <a:r>
              <a:rPr lang="en-US" sz="2000" dirty="0" smtClean="0"/>
              <a:t>     All </a:t>
            </a:r>
            <a:r>
              <a:rPr lang="en-US" sz="2000" dirty="0" smtClean="0"/>
              <a:t>the CUs within one block use the same quantization parameter. Hence, one </a:t>
            </a:r>
            <a:r>
              <a:rPr lang="en-US" sz="2000" dirty="0" err="1" smtClean="0"/>
              <a:t>dQP</a:t>
            </a:r>
            <a:r>
              <a:rPr lang="en-US" sz="2000" dirty="0" smtClean="0"/>
              <a:t> parameter is needed for each block to indicate the quantization parameter used. </a:t>
            </a:r>
            <a:endParaRPr lang="en-US" sz="2000" dirty="0" smtClean="0"/>
          </a:p>
          <a:p>
            <a:pPr hangingPunct="0">
              <a:buNone/>
            </a:pPr>
            <a:r>
              <a:rPr lang="en-US" sz="2000" dirty="0" smtClean="0"/>
              <a:t> </a:t>
            </a:r>
            <a:r>
              <a:rPr lang="en-US" sz="2000" dirty="0" smtClean="0"/>
              <a:t>     </a:t>
            </a:r>
          </a:p>
          <a:p>
            <a:pPr hangingPunct="0">
              <a:buNone/>
            </a:pPr>
            <a:r>
              <a:rPr lang="en-US" sz="2000" dirty="0" smtClean="0"/>
              <a:t> </a:t>
            </a:r>
            <a:r>
              <a:rPr lang="en-US" sz="2000" dirty="0" smtClean="0"/>
              <a:t>     </a:t>
            </a:r>
            <a:r>
              <a:rPr lang="en-US" sz="2000" dirty="0" smtClean="0"/>
              <a:t>To avoid decoding delay, the </a:t>
            </a:r>
            <a:r>
              <a:rPr lang="en-US" sz="2000" dirty="0" err="1" smtClean="0"/>
              <a:t>dQP</a:t>
            </a:r>
            <a:r>
              <a:rPr lang="en-US" sz="2000" dirty="0" smtClean="0"/>
              <a:t> is sent after </a:t>
            </a:r>
            <a:r>
              <a:rPr lang="en-US" sz="2000" dirty="0" err="1" smtClean="0"/>
              <a:t>cbf</a:t>
            </a:r>
            <a:r>
              <a:rPr lang="en-US" sz="2000" dirty="0" smtClean="0"/>
              <a:t> information in the first non-skip CU included in each block as specified in [1].</a:t>
            </a:r>
          </a:p>
          <a:p>
            <a:pPr hangingPunct="0">
              <a:buNone/>
            </a:pPr>
            <a:endParaRPr lang="en-US" sz="2000" dirty="0" smtClean="0"/>
          </a:p>
          <a:p>
            <a:pPr hangingPunct="0">
              <a:buNone/>
            </a:pPr>
            <a:r>
              <a:rPr lang="en-US" sz="2200" dirty="0" smtClean="0"/>
              <a:t>	</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dirty="0" smtClean="0"/>
              <a:t>    </a:t>
            </a:r>
            <a:r>
              <a:rPr lang="en-US" sz="2000" dirty="0" smtClean="0"/>
              <a:t>Note </a:t>
            </a:r>
            <a:r>
              <a:rPr lang="en-US" sz="2000" dirty="0" smtClean="0"/>
              <a:t>that the proposed method is very similar to the method proposed in [2], </a:t>
            </a:r>
            <a:r>
              <a:rPr lang="en-US" sz="2000" dirty="0" err="1" smtClean="0"/>
              <a:t>QPBlk_size</a:t>
            </a:r>
            <a:r>
              <a:rPr lang="en-US" sz="2000" dirty="0" smtClean="0"/>
              <a:t> has the same meaning with </a:t>
            </a:r>
            <a:r>
              <a:rPr lang="en-US" sz="2000" dirty="0" err="1" smtClean="0"/>
              <a:t>minCUSizeDQP</a:t>
            </a:r>
            <a:r>
              <a:rPr lang="en-US" sz="2000" dirty="0" smtClean="0"/>
              <a:t> in [2]. However, the </a:t>
            </a:r>
            <a:r>
              <a:rPr lang="en-US" sz="2000" dirty="0" err="1" smtClean="0"/>
              <a:t>lcu_qu_depth</a:t>
            </a:r>
            <a:r>
              <a:rPr lang="en-US" sz="2000" dirty="0" smtClean="0"/>
              <a:t> indicates the </a:t>
            </a:r>
            <a:r>
              <a:rPr lang="en-US" sz="2000" dirty="0" err="1" smtClean="0"/>
              <a:t>QPBlk_size</a:t>
            </a:r>
            <a:r>
              <a:rPr lang="en-US" sz="2000" dirty="0" smtClean="0"/>
              <a:t> by the depth of the block size with respect to the LCU size, which we consider is an efficient representation of the </a:t>
            </a:r>
            <a:r>
              <a:rPr lang="en-US" sz="2000" dirty="0" err="1" smtClean="0"/>
              <a:t>minCUSizeDQP</a:t>
            </a:r>
            <a:r>
              <a:rPr lang="en-US" sz="2000" dirty="0" smtClean="0"/>
              <a:t>. Given the </a:t>
            </a:r>
            <a:r>
              <a:rPr lang="en-US" sz="2000" dirty="0" err="1" smtClean="0"/>
              <a:t>lcu_qu_depth</a:t>
            </a:r>
            <a:r>
              <a:rPr lang="en-US" sz="2000" dirty="0" smtClean="0"/>
              <a:t>, the </a:t>
            </a:r>
            <a:r>
              <a:rPr lang="en-US" sz="2000" dirty="0" err="1" smtClean="0"/>
              <a:t>minCUSizeDQP</a:t>
            </a:r>
            <a:r>
              <a:rPr lang="en-US" sz="2000" dirty="0" smtClean="0"/>
              <a:t> can be calculated by shift operation</a:t>
            </a:r>
            <a:r>
              <a:rPr lang="en-US" sz="2000" dirty="0" smtClean="0"/>
              <a:t>.</a:t>
            </a:r>
          </a:p>
          <a:p>
            <a:pPr>
              <a:buNone/>
            </a:pPr>
            <a:endParaRPr lang="en-US" sz="2000" dirty="0" smtClean="0"/>
          </a:p>
          <a:p>
            <a:pPr>
              <a:buNone/>
            </a:pPr>
            <a:endParaRPr lang="en-US" sz="2000" dirty="0" smtClean="0"/>
          </a:p>
          <a:p>
            <a:pPr>
              <a:buNone/>
            </a:pPr>
            <a:endParaRPr lang="en-US" sz="2000" dirty="0" smtClean="0"/>
          </a:p>
          <a:p>
            <a:pPr>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sz="2000" b="1" dirty="0" smtClean="0"/>
              <a:t>LCU-level signaling of the spatial granularity of </a:t>
            </a:r>
            <a:r>
              <a:rPr lang="en-US" sz="2000" b="1" dirty="0" err="1" smtClean="0"/>
              <a:t>dQP</a:t>
            </a:r>
            <a:r>
              <a:rPr lang="en-US" sz="2000" b="1" dirty="0" smtClean="0"/>
              <a:t> </a:t>
            </a:r>
          </a:p>
          <a:p>
            <a:pPr>
              <a:buNone/>
            </a:pPr>
            <a:r>
              <a:rPr lang="en-US" sz="2000" b="1" dirty="0" smtClean="0"/>
              <a:t>	</a:t>
            </a:r>
            <a:r>
              <a:rPr lang="en-US" sz="2000" dirty="0" smtClean="0"/>
              <a:t>Different from the previous high-level signaling </a:t>
            </a:r>
            <a:r>
              <a:rPr lang="en-US" sz="2000" dirty="0" err="1" smtClean="0"/>
              <a:t>methodwhere</a:t>
            </a:r>
            <a:r>
              <a:rPr lang="en-US" sz="2000" dirty="0" smtClean="0"/>
              <a:t> all the LCUs have the same spatial granularity of QP change, in this approach, the </a:t>
            </a:r>
            <a:r>
              <a:rPr lang="en-US" sz="2000" dirty="0" err="1" smtClean="0"/>
              <a:t>lcu_qp_depth</a:t>
            </a:r>
            <a:r>
              <a:rPr lang="en-US" sz="2000" dirty="0" smtClean="0"/>
              <a:t> is introduced at </a:t>
            </a:r>
            <a:r>
              <a:rPr lang="en-US" sz="2000" dirty="0" smtClean="0"/>
              <a:t>LCU-level.</a:t>
            </a:r>
          </a:p>
          <a:p>
            <a:pPr hangingPunct="0">
              <a:buNone/>
            </a:pPr>
            <a:r>
              <a:rPr lang="en-US" sz="2000" dirty="0" smtClean="0"/>
              <a:t>	</a:t>
            </a:r>
          </a:p>
          <a:p>
            <a:pPr hangingPunct="0">
              <a:buNone/>
            </a:pPr>
            <a:r>
              <a:rPr lang="en-US" sz="2000" dirty="0" smtClean="0"/>
              <a:t>	</a:t>
            </a:r>
            <a:r>
              <a:rPr lang="en-US" sz="2000" dirty="0" smtClean="0"/>
              <a:t>For </a:t>
            </a:r>
            <a:r>
              <a:rPr lang="en-US" sz="2000" dirty="0" smtClean="0"/>
              <a:t>each LCU, </a:t>
            </a:r>
            <a:r>
              <a:rPr lang="en-US" sz="2000" dirty="0" err="1" smtClean="0"/>
              <a:t>lcu_qp_depth</a:t>
            </a:r>
            <a:r>
              <a:rPr lang="en-US" sz="2000" dirty="0" smtClean="0"/>
              <a:t> is sent in the first non-skip CU in order to avoid extra bits incurred in case that all the CUs in the LCU are skip CUs.</a:t>
            </a:r>
          </a:p>
          <a:p>
            <a:pPr hangingPunct="0">
              <a:buNone/>
            </a:pPr>
            <a:r>
              <a:rPr lang="en-US" sz="2000" dirty="0" smtClean="0"/>
              <a:t>	</a:t>
            </a:r>
          </a:p>
          <a:p>
            <a:pPr hangingPunct="0">
              <a:buNone/>
            </a:pPr>
            <a:r>
              <a:rPr lang="en-US" sz="2000" dirty="0" smtClean="0"/>
              <a:t>	</a:t>
            </a:r>
            <a:r>
              <a:rPr lang="en-US" sz="2000" dirty="0" smtClean="0"/>
              <a:t>The </a:t>
            </a:r>
            <a:r>
              <a:rPr lang="en-US" sz="2000" dirty="0" smtClean="0"/>
              <a:t>calculation of </a:t>
            </a:r>
            <a:r>
              <a:rPr lang="en-US" sz="2000" dirty="0" err="1" smtClean="0"/>
              <a:t>QPBlkSize</a:t>
            </a:r>
            <a:r>
              <a:rPr lang="en-US" sz="2000" dirty="0" smtClean="0"/>
              <a:t> is the same as described in (1).</a:t>
            </a:r>
          </a:p>
          <a:p>
            <a:pPr>
              <a:buNone/>
            </a:pPr>
            <a:r>
              <a:rPr lang="en-US" sz="2000" dirty="0" smtClean="0"/>
              <a:t>	</a:t>
            </a:r>
          </a:p>
          <a:p>
            <a:pPr>
              <a:buNone/>
            </a:pPr>
            <a:r>
              <a:rPr lang="en-US" sz="2000" dirty="0" smtClean="0"/>
              <a:t>	</a:t>
            </a:r>
            <a:r>
              <a:rPr lang="en-US" sz="2000" dirty="0" smtClean="0"/>
              <a:t>The </a:t>
            </a:r>
            <a:r>
              <a:rPr lang="en-US" sz="2000" dirty="0" smtClean="0"/>
              <a:t>advantage of sending </a:t>
            </a:r>
            <a:r>
              <a:rPr lang="en-US" sz="2000" dirty="0" err="1" smtClean="0"/>
              <a:t>lcu_qp_depth</a:t>
            </a:r>
            <a:r>
              <a:rPr lang="en-US" sz="2000" dirty="0" smtClean="0"/>
              <a:t> at LCU level is that it can save the bits for </a:t>
            </a:r>
            <a:r>
              <a:rPr lang="en-US" sz="2000" dirty="0" err="1" smtClean="0"/>
              <a:t>dQP</a:t>
            </a:r>
            <a:r>
              <a:rPr lang="en-US" sz="2000" dirty="0" smtClean="0"/>
              <a:t> information for some LCUs. For example, if all the CUs in one LCU use the same QP, then we can just set the value of </a:t>
            </a:r>
            <a:r>
              <a:rPr lang="en-US" sz="2000" dirty="0" err="1" smtClean="0"/>
              <a:t>lcu_qp_depth</a:t>
            </a:r>
            <a:r>
              <a:rPr lang="en-US" sz="2000" dirty="0" smtClean="0"/>
              <a:t> for this LCU to 0, and only 1 </a:t>
            </a:r>
            <a:r>
              <a:rPr lang="en-US" sz="2000" dirty="0" err="1" smtClean="0"/>
              <a:t>dQP</a:t>
            </a:r>
            <a:r>
              <a:rPr lang="en-US" sz="2000" dirty="0" smtClean="0"/>
              <a:t> is sent.</a:t>
            </a:r>
            <a:endParaRPr lang="en-US" sz="2000" b="1"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000" b="1" dirty="0" smtClean="0"/>
              <a:t>Examples</a:t>
            </a:r>
          </a:p>
          <a:p>
            <a:pPr>
              <a:buNone/>
            </a:pPr>
            <a:r>
              <a:rPr lang="en-US" sz="2000" dirty="0" smtClean="0"/>
              <a:t>	One LCU structure is as follows, with </a:t>
            </a:r>
            <a:r>
              <a:rPr lang="en-US" sz="2000" dirty="0" err="1" smtClean="0"/>
              <a:t>max_coding_block_size</a:t>
            </a:r>
            <a:r>
              <a:rPr lang="en-US" sz="2000" dirty="0" smtClean="0"/>
              <a:t> equals to 64 and </a:t>
            </a:r>
            <a:r>
              <a:rPr lang="en-US" sz="2000" dirty="0" err="1" smtClean="0"/>
              <a:t>lcu_qp_depth</a:t>
            </a:r>
            <a:r>
              <a:rPr lang="en-US" sz="2000" dirty="0" smtClean="0"/>
              <a:t> equals to 2.</a:t>
            </a:r>
          </a:p>
          <a:p>
            <a:pPr>
              <a:buNone/>
            </a:pPr>
            <a:endParaRPr lang="en-US" sz="2000" dirty="0"/>
          </a:p>
        </p:txBody>
      </p:sp>
      <p:pic>
        <p:nvPicPr>
          <p:cNvPr id="1026" name="Picture 2" descr="LCU"/>
          <p:cNvPicPr>
            <a:picLocks noChangeAspect="1" noChangeArrowheads="1"/>
          </p:cNvPicPr>
          <p:nvPr/>
        </p:nvPicPr>
        <p:blipFill>
          <a:blip r:embed="rId2" cstate="print"/>
          <a:srcRect/>
          <a:stretch>
            <a:fillRect/>
          </a:stretch>
        </p:blipFill>
        <p:spPr bwMode="auto">
          <a:xfrm>
            <a:off x="4343400" y="2514600"/>
            <a:ext cx="3200400" cy="421697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endParaRPr lang="en-US" sz="2000" dirty="0" smtClean="0"/>
          </a:p>
          <a:p>
            <a:pPr>
              <a:buNone/>
            </a:pPr>
            <a:endParaRPr lang="en-US" sz="2000" dirty="0" smtClean="0"/>
          </a:p>
          <a:p>
            <a:pPr>
              <a:buNone/>
            </a:pPr>
            <a:endParaRPr lang="en-US" sz="2000" dirty="0" smtClean="0"/>
          </a:p>
          <a:p>
            <a:pPr>
              <a:buNone/>
            </a:pPr>
            <a:endParaRPr lang="en-US" sz="2000" dirty="0" smtClean="0"/>
          </a:p>
          <a:p>
            <a:pPr>
              <a:buNone/>
            </a:pPr>
            <a:endParaRPr lang="en-US" sz="2000" dirty="0" smtClean="0"/>
          </a:p>
          <a:p>
            <a:pPr>
              <a:buNone/>
            </a:pPr>
            <a:endParaRPr lang="en-US" sz="2000" dirty="0" smtClean="0"/>
          </a:p>
          <a:p>
            <a:pPr>
              <a:buNone/>
            </a:pPr>
            <a:r>
              <a:rPr lang="en-US" sz="2000" dirty="0" smtClean="0"/>
              <a:t>				</a:t>
            </a:r>
          </a:p>
          <a:p>
            <a:pPr>
              <a:buNone/>
            </a:pPr>
            <a:r>
              <a:rPr lang="en-US" sz="2000" dirty="0" smtClean="0"/>
              <a:t>	</a:t>
            </a:r>
            <a:r>
              <a:rPr lang="en-US" sz="2000" dirty="0" smtClean="0"/>
              <a:t>			High-level signaling</a:t>
            </a:r>
            <a:endParaRPr lang="en-US" sz="2000" dirty="0"/>
          </a:p>
        </p:txBody>
      </p:sp>
      <p:pic>
        <p:nvPicPr>
          <p:cNvPr id="2050" name="Picture 2" descr="sps"/>
          <p:cNvPicPr>
            <a:picLocks noChangeAspect="1" noChangeArrowheads="1"/>
          </p:cNvPicPr>
          <p:nvPr/>
        </p:nvPicPr>
        <p:blipFill>
          <a:blip r:embed="rId2" cstate="print"/>
          <a:srcRect/>
          <a:stretch>
            <a:fillRect/>
          </a:stretch>
        </p:blipFill>
        <p:spPr bwMode="auto">
          <a:xfrm>
            <a:off x="762000" y="1676399"/>
            <a:ext cx="7315200" cy="2150061"/>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endParaRPr lang="en-US" sz="2000" dirty="0" smtClean="0"/>
          </a:p>
          <a:p>
            <a:pPr>
              <a:buNone/>
            </a:pPr>
            <a:endParaRPr lang="en-US" sz="2000" dirty="0" smtClean="0"/>
          </a:p>
          <a:p>
            <a:pPr>
              <a:buNone/>
            </a:pPr>
            <a:endParaRPr lang="en-US" sz="2000" dirty="0" smtClean="0"/>
          </a:p>
          <a:p>
            <a:pPr>
              <a:buNone/>
            </a:pPr>
            <a:endParaRPr lang="en-US" sz="2000" dirty="0" smtClean="0"/>
          </a:p>
          <a:p>
            <a:pPr>
              <a:buNone/>
            </a:pPr>
            <a:endParaRPr lang="en-US" sz="2000" dirty="0" smtClean="0"/>
          </a:p>
          <a:p>
            <a:pPr>
              <a:buNone/>
            </a:pPr>
            <a:endParaRPr lang="en-US" sz="2000" dirty="0" smtClean="0"/>
          </a:p>
          <a:p>
            <a:pPr>
              <a:buNone/>
            </a:pPr>
            <a:r>
              <a:rPr lang="en-US" sz="2000" dirty="0" smtClean="0"/>
              <a:t>	</a:t>
            </a:r>
            <a:r>
              <a:rPr lang="en-US" sz="2000" dirty="0" smtClean="0"/>
              <a:t>			  </a:t>
            </a:r>
          </a:p>
          <a:p>
            <a:pPr>
              <a:buNone/>
            </a:pPr>
            <a:r>
              <a:rPr lang="en-US" sz="2000" dirty="0" smtClean="0"/>
              <a:t> </a:t>
            </a:r>
            <a:r>
              <a:rPr lang="en-US" sz="2000" dirty="0" smtClean="0"/>
              <a:t>                                                       LCU-level signaling</a:t>
            </a:r>
            <a:endParaRPr lang="en-US" sz="2000" dirty="0"/>
          </a:p>
        </p:txBody>
      </p:sp>
      <p:pic>
        <p:nvPicPr>
          <p:cNvPr id="3074" name="Picture 2" descr="dQPLCU"/>
          <p:cNvPicPr>
            <a:picLocks noChangeAspect="1" noChangeArrowheads="1"/>
          </p:cNvPicPr>
          <p:nvPr/>
        </p:nvPicPr>
        <p:blipFill>
          <a:blip r:embed="rId2" cstate="print"/>
          <a:srcRect/>
          <a:stretch>
            <a:fillRect/>
          </a:stretch>
        </p:blipFill>
        <p:spPr bwMode="auto">
          <a:xfrm>
            <a:off x="838200" y="1770030"/>
            <a:ext cx="7452231" cy="219237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smtClean="0"/>
              <a:t>Conclusion</a:t>
            </a:r>
            <a:endParaRPr lang="en-US" sz="3200" dirty="0"/>
          </a:p>
        </p:txBody>
      </p:sp>
      <p:sp>
        <p:nvSpPr>
          <p:cNvPr id="3" name="Content Placeholder 2"/>
          <p:cNvSpPr>
            <a:spLocks noGrp="1"/>
          </p:cNvSpPr>
          <p:nvPr>
            <p:ph idx="1"/>
          </p:nvPr>
        </p:nvSpPr>
        <p:spPr/>
        <p:txBody>
          <a:bodyPr/>
          <a:lstStyle/>
          <a:p>
            <a:pPr>
              <a:buNone/>
            </a:pPr>
            <a:r>
              <a:rPr lang="en-US" dirty="0" smtClean="0"/>
              <a:t>	</a:t>
            </a:r>
            <a:r>
              <a:rPr lang="en-US" sz="2000" dirty="0" smtClean="0"/>
              <a:t>In </a:t>
            </a:r>
            <a:r>
              <a:rPr lang="en-US" sz="2000" dirty="0" smtClean="0"/>
              <a:t>this proposal, two possible solutions are proposed to improve the spatial granularity of QP change. To be more elaborate, the syntax element </a:t>
            </a:r>
            <a:r>
              <a:rPr lang="en-US" sz="2000" dirty="0" err="1" smtClean="0"/>
              <a:t>lcu_qp_depth</a:t>
            </a:r>
            <a:r>
              <a:rPr lang="en-US" sz="2000" dirty="0" smtClean="0"/>
              <a:t> is introduced at SPS/PPS/Slice level, or at LCU level to indicate the spatial granularity of QP change. </a:t>
            </a:r>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153</Words>
  <Application>Microsoft Office PowerPoint</Application>
  <PresentationFormat>On-screen Show (4:3)</PresentationFormat>
  <Paragraphs>53</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JCTVC-E436 Sub-LCU QP representation</vt:lpstr>
      <vt:lpstr>Introduction</vt:lpstr>
      <vt:lpstr>Signaling the spatial granularity of dQP</vt:lpstr>
      <vt:lpstr>Slide 4</vt:lpstr>
      <vt:lpstr>Slide 5</vt:lpstr>
      <vt:lpstr>Slide 6</vt:lpstr>
      <vt:lpstr>Slide 7</vt:lpstr>
      <vt:lpstr>Slide 8</vt:lpstr>
      <vt:lpstr>Conclusion</vt:lpstr>
      <vt:lpstr>References</vt:lpstr>
      <vt:lpstr>Slide 11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JCTVC-E436 Sub-LCU QP representation</dc:title>
  <dc:creator>PangChao</dc:creator>
  <cp:lastModifiedBy>eeuser</cp:lastModifiedBy>
  <cp:revision>20</cp:revision>
  <dcterms:created xsi:type="dcterms:W3CDTF">2006-08-16T00:00:00Z</dcterms:created>
  <dcterms:modified xsi:type="dcterms:W3CDTF">2011-03-14T08:36:40Z</dcterms:modified>
</cp:coreProperties>
</file>