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9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0C9699-E954-45C3-8AD8-9F957E6EA49C}" type="datetimeFigureOut">
              <a:rPr lang="en-US" smtClean="0"/>
              <a:pPr/>
              <a:t>3/15/2011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4DB9884-678B-4163-9C7C-07D83B09AD8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4DB9884-678B-4163-9C7C-07D83B09AD83}"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4DB9884-678B-4163-9C7C-07D83B09AD83}"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4DB9884-678B-4163-9C7C-07D83B09AD83}"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4DB9884-678B-4163-9C7C-07D83B09AD83}"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4DB9884-678B-4163-9C7C-07D83B09AD83}"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4DB9884-678B-4163-9C7C-07D83B09AD83}"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4DB9884-678B-4163-9C7C-07D83B09AD83}"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4DB9884-678B-4163-9C7C-07D83B09AD83}"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4DB9884-678B-4163-9C7C-07D83B09AD83}"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1D8BD707-D9CF-40AE-B4C6-C98DA3205C09}" type="datetimeFigureOut">
              <a:rPr lang="en-US" smtClean="0"/>
              <a:pPr/>
              <a:t>3/15/2011</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B6F15528-21DE-4FAA-801E-634DDDAF4B2B}" type="slidenum">
              <a:rPr lang="en-US" smtClean="0"/>
              <a:pPr/>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1D8BD707-D9CF-40AE-B4C6-C98DA3205C09}" type="datetimeFigureOut">
              <a:rPr lang="en-US" smtClean="0"/>
              <a:pPr/>
              <a:t>3/15/2011</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B6F15528-21DE-4FAA-801E-634DDDAF4B2B}" type="slidenum">
              <a:rPr lang="en-US" smtClean="0"/>
              <a:pPr/>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3/15/2011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3/15/2011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3/15/2011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1D8BD707-D9CF-40AE-B4C6-C98DA3205C09}" type="datetimeFigureOut">
              <a:rPr lang="en-US" smtClean="0"/>
              <a:pPr/>
              <a:t>3/15/2011</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B6F15528-21DE-4FAA-801E-634DDDAF4B2B}" type="slidenum">
              <a:rPr lang="en-US" smtClean="0"/>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LCEC Coded Block Flag Coding Under Residual </a:t>
            </a:r>
            <a:r>
              <a:rPr lang="en-US" dirty="0" err="1" smtClean="0"/>
              <a:t>Quadtree</a:t>
            </a:r>
            <a:endParaRPr lang="en-US" dirty="0"/>
          </a:p>
        </p:txBody>
      </p:sp>
      <p:sp>
        <p:nvSpPr>
          <p:cNvPr id="3" name="Subtitle 2"/>
          <p:cNvSpPr>
            <a:spLocks noGrp="1"/>
          </p:cNvSpPr>
          <p:nvPr>
            <p:ph type="subTitle" idx="1"/>
          </p:nvPr>
        </p:nvSpPr>
        <p:spPr/>
        <p:txBody>
          <a:bodyPr/>
          <a:lstStyle/>
          <a:p>
            <a:r>
              <a:rPr lang="en-US" dirty="0" smtClean="0"/>
              <a:t>JCTVC-E404</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Current Coded Block Flag Coding</a:t>
            </a:r>
            <a:endParaRPr lang="en-US" dirty="0"/>
          </a:p>
        </p:txBody>
      </p:sp>
      <p:sp>
        <p:nvSpPr>
          <p:cNvPr id="3" name="Content Placeholder 2"/>
          <p:cNvSpPr>
            <a:spLocks noGrp="1"/>
          </p:cNvSpPr>
          <p:nvPr>
            <p:ph sz="quarter" idx="1"/>
          </p:nvPr>
        </p:nvSpPr>
        <p:spPr/>
        <p:txBody>
          <a:bodyPr/>
          <a:lstStyle/>
          <a:p>
            <a:r>
              <a:rPr lang="en-US" dirty="0" smtClean="0"/>
              <a:t>At CU root level</a:t>
            </a:r>
          </a:p>
          <a:p>
            <a:pPr lvl="1">
              <a:defRPr/>
            </a:pPr>
            <a:r>
              <a:rPr lang="en-US" dirty="0" smtClean="0"/>
              <a:t>Coded block flags for Y, U and V are coded jointly</a:t>
            </a:r>
          </a:p>
          <a:p>
            <a:r>
              <a:rPr lang="en-US" dirty="0" smtClean="0"/>
              <a:t>At higher transform depth level</a:t>
            </a:r>
          </a:p>
          <a:p>
            <a:pPr lvl="1">
              <a:defRPr/>
            </a:pPr>
            <a:r>
              <a:rPr lang="en-US" dirty="0" smtClean="0"/>
              <a:t>CABAC </a:t>
            </a:r>
            <a:r>
              <a:rPr lang="en-US" dirty="0" smtClean="0">
                <a:latin typeface="Calibri"/>
              </a:rPr>
              <a:t>— coded block flag of Y U and V components are interleaved.</a:t>
            </a:r>
            <a:endParaRPr lang="en-US" dirty="0" smtClean="0"/>
          </a:p>
          <a:p>
            <a:pPr lvl="1">
              <a:defRPr/>
            </a:pPr>
            <a:r>
              <a:rPr lang="en-US" dirty="0" smtClean="0"/>
              <a:t>LCEC </a:t>
            </a:r>
            <a:r>
              <a:rPr lang="en-US" dirty="0" smtClean="0">
                <a:latin typeface="Calibri"/>
              </a:rPr>
              <a:t>— </a:t>
            </a:r>
            <a:r>
              <a:rPr lang="en-US" dirty="0" smtClean="0"/>
              <a:t>Four flags of the same video component at the same transform depth level are jointly coded. </a:t>
            </a:r>
          </a:p>
          <a:p>
            <a:pPr lvl="1">
              <a:defRPr/>
            </a:pPr>
            <a:r>
              <a:rPr lang="en-US" dirty="0" smtClean="0"/>
              <a:t>Transform split flag is signaled independently.</a:t>
            </a:r>
          </a:p>
          <a:p>
            <a:endParaRPr lang="en-US" dirty="0"/>
          </a:p>
        </p:txBody>
      </p:sp>
      <p:sp>
        <p:nvSpPr>
          <p:cNvPr id="4" name="Rectangle 3"/>
          <p:cNvSpPr/>
          <p:nvPr/>
        </p:nvSpPr>
        <p:spPr bwMode="auto">
          <a:xfrm>
            <a:off x="6594809" y="4114801"/>
            <a:ext cx="1476375" cy="1428750"/>
          </a:xfrm>
          <a:prstGeom prst="rect">
            <a:avLst/>
          </a:prstGeom>
          <a:noFill/>
          <a:ln w="222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cxnSp>
        <p:nvCxnSpPr>
          <p:cNvPr id="5" name="Straight Connector 4"/>
          <p:cNvCxnSpPr>
            <a:stCxn id="4" idx="1"/>
            <a:endCxn id="4" idx="3"/>
          </p:cNvCxnSpPr>
          <p:nvPr/>
        </p:nvCxnSpPr>
        <p:spPr bwMode="auto">
          <a:xfrm rot="10800000" flipH="1">
            <a:off x="6594808" y="4829176"/>
            <a:ext cx="1476375"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p:cNvCxnSpPr>
            <a:stCxn id="4" idx="0"/>
            <a:endCxn id="4" idx="2"/>
          </p:cNvCxnSpPr>
          <p:nvPr/>
        </p:nvCxnSpPr>
        <p:spPr bwMode="auto">
          <a:xfrm rot="16200000" flipH="1">
            <a:off x="6618622" y="4829176"/>
            <a:ext cx="1428750" cy="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7" name="TextBox 6"/>
          <p:cNvSpPr txBox="1"/>
          <p:nvPr/>
        </p:nvSpPr>
        <p:spPr>
          <a:xfrm>
            <a:off x="6680534" y="4314826"/>
            <a:ext cx="609600" cy="307777"/>
          </a:xfrm>
          <a:prstGeom prst="rect">
            <a:avLst/>
          </a:prstGeom>
          <a:noFill/>
        </p:spPr>
        <p:txBody>
          <a:bodyPr wrap="square" rtlCol="0">
            <a:spAutoFit/>
          </a:bodyPr>
          <a:lstStyle/>
          <a:p>
            <a:r>
              <a:rPr lang="en-US" sz="1400" dirty="0" smtClean="0"/>
              <a:t>Blk0</a:t>
            </a:r>
            <a:endParaRPr lang="en-US" sz="1400" dirty="0"/>
          </a:p>
        </p:txBody>
      </p:sp>
      <p:sp>
        <p:nvSpPr>
          <p:cNvPr id="8" name="TextBox 7"/>
          <p:cNvSpPr txBox="1"/>
          <p:nvPr/>
        </p:nvSpPr>
        <p:spPr>
          <a:xfrm>
            <a:off x="7433009" y="4305301"/>
            <a:ext cx="609600" cy="307777"/>
          </a:xfrm>
          <a:prstGeom prst="rect">
            <a:avLst/>
          </a:prstGeom>
          <a:noFill/>
        </p:spPr>
        <p:txBody>
          <a:bodyPr wrap="square" rtlCol="0">
            <a:spAutoFit/>
          </a:bodyPr>
          <a:lstStyle/>
          <a:p>
            <a:r>
              <a:rPr lang="en-US" sz="1400" dirty="0" smtClean="0"/>
              <a:t>Blk1</a:t>
            </a:r>
            <a:endParaRPr lang="en-US" sz="1400" dirty="0"/>
          </a:p>
        </p:txBody>
      </p:sp>
      <p:sp>
        <p:nvSpPr>
          <p:cNvPr id="9" name="TextBox 8"/>
          <p:cNvSpPr txBox="1"/>
          <p:nvPr/>
        </p:nvSpPr>
        <p:spPr>
          <a:xfrm>
            <a:off x="6671009" y="5057776"/>
            <a:ext cx="609600" cy="307777"/>
          </a:xfrm>
          <a:prstGeom prst="rect">
            <a:avLst/>
          </a:prstGeom>
          <a:noFill/>
        </p:spPr>
        <p:txBody>
          <a:bodyPr wrap="square" rtlCol="0">
            <a:spAutoFit/>
          </a:bodyPr>
          <a:lstStyle/>
          <a:p>
            <a:r>
              <a:rPr lang="en-US" sz="1400" dirty="0" smtClean="0"/>
              <a:t>Blk2</a:t>
            </a:r>
            <a:endParaRPr lang="en-US" sz="1400" dirty="0"/>
          </a:p>
        </p:txBody>
      </p:sp>
      <p:sp>
        <p:nvSpPr>
          <p:cNvPr id="10" name="TextBox 9"/>
          <p:cNvSpPr txBox="1"/>
          <p:nvPr/>
        </p:nvSpPr>
        <p:spPr>
          <a:xfrm>
            <a:off x="7433009" y="5057776"/>
            <a:ext cx="609600" cy="307777"/>
          </a:xfrm>
          <a:prstGeom prst="rect">
            <a:avLst/>
          </a:prstGeom>
          <a:noFill/>
        </p:spPr>
        <p:txBody>
          <a:bodyPr wrap="square" rtlCol="0">
            <a:spAutoFit/>
          </a:bodyPr>
          <a:lstStyle/>
          <a:p>
            <a:r>
              <a:rPr lang="en-US" sz="1400" dirty="0" smtClean="0"/>
              <a:t>Blk3</a:t>
            </a:r>
            <a:endParaRPr lang="en-US" sz="1400" dirty="0"/>
          </a:p>
        </p:txBody>
      </p:sp>
      <p:sp>
        <p:nvSpPr>
          <p:cNvPr id="11" name="TextBox 10"/>
          <p:cNvSpPr txBox="1"/>
          <p:nvPr/>
        </p:nvSpPr>
        <p:spPr>
          <a:xfrm>
            <a:off x="6424863" y="5635823"/>
            <a:ext cx="1804737" cy="307777"/>
          </a:xfrm>
          <a:prstGeom prst="rect">
            <a:avLst/>
          </a:prstGeom>
          <a:noFill/>
        </p:spPr>
        <p:txBody>
          <a:bodyPr wrap="square" rtlCol="0">
            <a:spAutoFit/>
          </a:bodyPr>
          <a:lstStyle/>
          <a:p>
            <a:r>
              <a:rPr lang="en-US" sz="1400" dirty="0" smtClean="0"/>
              <a:t>       A coding unit</a:t>
            </a:r>
            <a:endParaRPr lang="en-US" sz="1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RQT Related Syntax in HM-2.0</a:t>
            </a:r>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2209800" y="1600200"/>
            <a:ext cx="5257800" cy="2027539"/>
          </a:xfrm>
          <a:prstGeom prst="rect">
            <a:avLst/>
          </a:prstGeom>
          <a:noFill/>
          <a:ln w="9525">
            <a:noFill/>
            <a:miter lim="800000"/>
            <a:headEnd/>
            <a:tailEnd/>
          </a:ln>
          <a:effectLst/>
        </p:spPr>
      </p:pic>
      <p:sp>
        <p:nvSpPr>
          <p:cNvPr id="8" name="Rectangle 1"/>
          <p:cNvSpPr>
            <a:spLocks noChangeArrowheads="1"/>
          </p:cNvSpPr>
          <p:nvPr/>
        </p:nvSpPr>
        <p:spPr bwMode="auto">
          <a:xfrm>
            <a:off x="439271" y="1143000"/>
            <a:ext cx="2813280" cy="361601"/>
          </a:xfrm>
          <a:prstGeom prst="rect">
            <a:avLst/>
          </a:prstGeom>
          <a:noFill/>
          <a:ln w="9525">
            <a:noFill/>
            <a:miter lim="800000"/>
            <a:headEnd/>
            <a:tailEnd/>
          </a:ln>
          <a:effectLst/>
        </p:spPr>
        <p:txBody>
          <a:bodyPr vert="horz" wrap="none" lIns="777630" tIns="114264"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228600" algn="l"/>
                <a:tab pos="457200" algn="l"/>
                <a:tab pos="685800" algn="l"/>
                <a:tab pos="914400" algn="l"/>
              </a:tabLst>
            </a:pPr>
            <a:r>
              <a:rPr kumimoji="0" lang="en-GB" sz="1600" b="1" i="0" u="none" strike="noStrike" cap="none" normalizeH="0" baseline="0" dirty="0" smtClean="0">
                <a:ln>
                  <a:noFill/>
                </a:ln>
                <a:solidFill>
                  <a:schemeClr val="tx1"/>
                </a:solidFill>
                <a:effectLst/>
                <a:latin typeface="Times New Roman" pitchFamily="18" charset="0"/>
                <a:ea typeface="Malgun Gothic"/>
                <a:cs typeface="Times New Roman" pitchFamily="18" charset="0"/>
              </a:rPr>
              <a:t>T</a:t>
            </a:r>
            <a:r>
              <a:rPr kumimoji="0" lang="en-GB" sz="1600" b="1" i="0" u="none" strike="noStrike" cap="none" normalizeH="0" baseline="0" dirty="0" smtClean="0" bmk="">
                <a:ln>
                  <a:noFill/>
                </a:ln>
                <a:solidFill>
                  <a:schemeClr val="tx1"/>
                </a:solidFill>
                <a:effectLst/>
                <a:latin typeface="Times New Roman" pitchFamily="18" charset="0"/>
                <a:ea typeface="Malgun Gothic"/>
                <a:cs typeface="Times New Roman" pitchFamily="18" charset="0"/>
              </a:rPr>
              <a:t>ransform tree syntax</a:t>
            </a:r>
          </a:p>
        </p:txBody>
      </p:sp>
      <p:sp>
        <p:nvSpPr>
          <p:cNvPr id="9" name="Rectangle 1"/>
          <p:cNvSpPr>
            <a:spLocks noChangeArrowheads="1"/>
          </p:cNvSpPr>
          <p:nvPr/>
        </p:nvSpPr>
        <p:spPr bwMode="auto">
          <a:xfrm>
            <a:off x="484095" y="3676999"/>
            <a:ext cx="4011706" cy="361601"/>
          </a:xfrm>
          <a:prstGeom prst="rect">
            <a:avLst/>
          </a:prstGeom>
          <a:noFill/>
          <a:ln w="9525">
            <a:noFill/>
            <a:miter lim="800000"/>
            <a:headEnd/>
            <a:tailEnd/>
          </a:ln>
          <a:effectLst/>
        </p:spPr>
        <p:txBody>
          <a:bodyPr vert="horz" wrap="square" lIns="777630" tIns="114264"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tab pos="228600" algn="l"/>
                <a:tab pos="457200" algn="l"/>
                <a:tab pos="685800" algn="l"/>
                <a:tab pos="914400" algn="l"/>
              </a:tabLst>
            </a:pPr>
            <a:r>
              <a:rPr kumimoji="0" lang="en-GB" sz="1600" b="1" i="0" u="none" strike="noStrike" cap="none" normalizeH="0" baseline="0" dirty="0" smtClean="0" bmk="">
                <a:ln>
                  <a:noFill/>
                </a:ln>
                <a:solidFill>
                  <a:schemeClr val="tx1"/>
                </a:solidFill>
                <a:effectLst/>
                <a:latin typeface="Times New Roman" pitchFamily="18" charset="0"/>
                <a:ea typeface="Malgun Gothic"/>
                <a:cs typeface="Times New Roman" pitchFamily="18" charset="0"/>
              </a:rPr>
              <a:t>Transform coefficient syntax</a:t>
            </a:r>
            <a:endParaRPr kumimoji="0" lang="en-GB" sz="1600" b="1" i="0" u="none" strike="noStrike" cap="none" normalizeH="0" baseline="0" dirty="0" smtClean="0">
              <a:ln>
                <a:noFill/>
              </a:ln>
              <a:solidFill>
                <a:schemeClr val="tx1"/>
              </a:solidFill>
              <a:effectLst/>
              <a:latin typeface="Times New Roman" pitchFamily="18" charset="0"/>
              <a:ea typeface="Malgun Gothic"/>
              <a:cs typeface="Times New Roman" pitchFamily="18" charset="0"/>
            </a:endParaRPr>
          </a:p>
        </p:txBody>
      </p:sp>
      <p:graphicFrame>
        <p:nvGraphicFramePr>
          <p:cNvPr id="7" name="Table 6"/>
          <p:cNvGraphicFramePr>
            <a:graphicFrameLocks noGrp="1"/>
          </p:cNvGraphicFramePr>
          <p:nvPr/>
        </p:nvGraphicFramePr>
        <p:xfrm>
          <a:off x="2286000" y="4572000"/>
          <a:ext cx="5486400" cy="1261872"/>
        </p:xfrm>
        <a:graphic>
          <a:graphicData uri="http://schemas.openxmlformats.org/drawingml/2006/table">
            <a:tbl>
              <a:tblPr/>
              <a:tblGrid>
                <a:gridCol w="2914650"/>
                <a:gridCol w="2571750"/>
              </a:tblGrid>
              <a:tr h="0">
                <a:tc>
                  <a:txBody>
                    <a:bodyPr/>
                    <a:lstStyle/>
                    <a:p>
                      <a:pPr marL="0" marR="0" algn="ctr"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dirty="0">
                          <a:latin typeface="Times New Roman"/>
                          <a:ea typeface="Malgun Gothic"/>
                        </a:rPr>
                        <a:t>C</a:t>
                      </a:r>
                      <a:r>
                        <a:rPr lang="en-GB" sz="1000" b="1" dirty="0">
                          <a:latin typeface="Times New Roman"/>
                          <a:ea typeface="Malgun Gothic"/>
                        </a:rPr>
                        <a:t>ABAC</a:t>
                      </a:r>
                      <a:endParaRPr lang="en-US" sz="1000" dirty="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lnSpc>
                          <a:spcPct val="115000"/>
                        </a:lnSpc>
                        <a:spcBef>
                          <a:spcPts val="0"/>
                        </a:spcBef>
                        <a:spcAft>
                          <a:spcPts val="300"/>
                        </a:spcAft>
                      </a:pPr>
                      <a:r>
                        <a:rPr lang="en-GB" sz="1000" b="1">
                          <a:latin typeface="Times New Roman"/>
                          <a:ea typeface="Malgun Gothic"/>
                        </a:rPr>
                        <a:t>LCEC</a:t>
                      </a:r>
                      <a:endParaRPr lang="en-US" sz="1000" b="1">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dirty="0" err="1">
                          <a:latin typeface="Times New Roman"/>
                          <a:ea typeface="Malgun Gothic"/>
                        </a:rPr>
                        <a:t>transform_coeff</a:t>
                      </a:r>
                      <a:r>
                        <a:rPr lang="en-GB" sz="1000" dirty="0">
                          <a:latin typeface="Times New Roman"/>
                          <a:ea typeface="Malgun Gothic"/>
                        </a:rPr>
                        <a:t> (</a:t>
                      </a:r>
                      <a:r>
                        <a:rPr lang="en-GB" sz="1000" dirty="0" err="1">
                          <a:latin typeface="Times New Roman"/>
                          <a:ea typeface="Malgun Gothic"/>
                        </a:rPr>
                        <a:t>trafoDepth</a:t>
                      </a:r>
                      <a:r>
                        <a:rPr lang="en-GB" sz="1000" dirty="0">
                          <a:latin typeface="Times New Roman"/>
                          <a:ea typeface="Malgun Gothic"/>
                        </a:rPr>
                        <a:t>) {</a:t>
                      </a:r>
                      <a:endParaRPr lang="en-US" sz="1000" dirty="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latin typeface="Times New Roman"/>
                          <a:ea typeface="Malgun Gothic"/>
                        </a:rPr>
                        <a:t>		transform_coeff (trafoDepth) {</a:t>
                      </a:r>
                      <a:endParaRPr lang="en-US" sz="100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endParaRPr lang="en-GB" sz="100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latin typeface="Times New Roman"/>
                          <a:ea typeface="Malgun Gothic"/>
                        </a:rPr>
                        <a:t>				</a:t>
                      </a:r>
                      <a:r>
                        <a:rPr lang="en-GB" sz="1000" b="1">
                          <a:latin typeface="Times New Roman"/>
                          <a:ea typeface="Malgun Gothic"/>
                        </a:rPr>
                        <a:t>cbp_luma (</a:t>
                      </a:r>
                      <a:r>
                        <a:rPr lang="en-GB" sz="1000">
                          <a:latin typeface="Times New Roman"/>
                          <a:ea typeface="Malgun Gothic"/>
                        </a:rPr>
                        <a:t>trafoDepth+1)</a:t>
                      </a:r>
                      <a:endParaRPr lang="en-US" sz="100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endParaRPr lang="en-GB" sz="100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latin typeface="Times New Roman"/>
                          <a:ea typeface="Malgun Gothic"/>
                        </a:rPr>
                        <a:t>				</a:t>
                      </a:r>
                      <a:r>
                        <a:rPr lang="en-GB" sz="1000" b="1">
                          <a:latin typeface="Times New Roman"/>
                          <a:ea typeface="Malgun Gothic"/>
                        </a:rPr>
                        <a:t>cbp_cb (</a:t>
                      </a:r>
                      <a:r>
                        <a:rPr lang="en-GB" sz="1000">
                          <a:latin typeface="Times New Roman"/>
                          <a:ea typeface="Malgun Gothic"/>
                        </a:rPr>
                        <a:t>trafoDepth+1)</a:t>
                      </a:r>
                      <a:endParaRPr lang="en-US" sz="100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endParaRPr lang="en-GB" sz="100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latin typeface="Times New Roman"/>
                          <a:ea typeface="Malgun Gothic"/>
                        </a:rPr>
                        <a:t>				</a:t>
                      </a:r>
                      <a:r>
                        <a:rPr lang="en-GB" sz="1000" b="1">
                          <a:latin typeface="Times New Roman"/>
                          <a:ea typeface="Malgun Gothic"/>
                        </a:rPr>
                        <a:t>cbp_cr (</a:t>
                      </a:r>
                      <a:r>
                        <a:rPr lang="en-GB" sz="1000">
                          <a:latin typeface="Times New Roman"/>
                          <a:ea typeface="Malgun Gothic"/>
                        </a:rPr>
                        <a:t>trafoDepth+1)</a:t>
                      </a:r>
                      <a:endParaRPr lang="en-US" sz="100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ctr"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b="1">
                          <a:latin typeface="Times New Roman"/>
                          <a:ea typeface="Malgun Gothic"/>
                        </a:rPr>
                        <a:t>… … …</a:t>
                      </a:r>
                      <a:endParaRPr lang="en-US" sz="100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b="1">
                          <a:latin typeface="Times New Roman"/>
                          <a:ea typeface="Malgun Gothic"/>
                        </a:rPr>
                        <a:t>… … …</a:t>
                      </a:r>
                      <a:endParaRPr lang="en-US" sz="100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latin typeface="Times New Roman"/>
                          <a:ea typeface="Malgun Gothic"/>
                        </a:rPr>
                        <a:t>}</a:t>
                      </a:r>
                      <a:endParaRPr lang="en-US" sz="100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endParaRPr lang="en-GB" sz="1000" dirty="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Solution on Coded Block Flag</a:t>
            </a:r>
            <a:endParaRPr lang="en-US" dirty="0"/>
          </a:p>
        </p:txBody>
      </p:sp>
      <p:sp>
        <p:nvSpPr>
          <p:cNvPr id="3" name="Content Placeholder 2"/>
          <p:cNvSpPr>
            <a:spLocks noGrp="1"/>
          </p:cNvSpPr>
          <p:nvPr>
            <p:ph sz="quarter" idx="1"/>
          </p:nvPr>
        </p:nvSpPr>
        <p:spPr/>
        <p:txBody>
          <a:bodyPr/>
          <a:lstStyle/>
          <a:p>
            <a:r>
              <a:rPr lang="en-US" dirty="0" smtClean="0"/>
              <a:t>Extend the joint coding of Y,U and V coded block flag to include transform split flag as well</a:t>
            </a:r>
          </a:p>
          <a:p>
            <a:r>
              <a:rPr lang="en-US" dirty="0" smtClean="0"/>
              <a:t>Apply such joint coding not only at CU root level, but also at higher transform depth levels</a:t>
            </a:r>
          </a:p>
          <a:p>
            <a:r>
              <a:rPr lang="en-US" dirty="0" smtClean="0"/>
              <a:t>If only one coded block flag left in each block to be coded, the four flags at the same depth level are grouped and jointly coded in the same way as in HM2.0.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Considerations in VLC Table Reduction</a:t>
            </a:r>
            <a:endParaRPr lang="en-US" dirty="0"/>
          </a:p>
        </p:txBody>
      </p:sp>
      <p:sp>
        <p:nvSpPr>
          <p:cNvPr id="3" name="Content Placeholder 2"/>
          <p:cNvSpPr>
            <a:spLocks noGrp="1"/>
          </p:cNvSpPr>
          <p:nvPr>
            <p:ph sz="quarter" idx="1"/>
          </p:nvPr>
        </p:nvSpPr>
        <p:spPr/>
        <p:txBody>
          <a:bodyPr/>
          <a:lstStyle/>
          <a:p>
            <a:r>
              <a:rPr lang="en-US" dirty="0" smtClean="0"/>
              <a:t>In joint coding of Y, U, V </a:t>
            </a:r>
            <a:r>
              <a:rPr lang="en-US" dirty="0" err="1" smtClean="0"/>
              <a:t>cbf</a:t>
            </a:r>
            <a:r>
              <a:rPr lang="en-US" dirty="0" smtClean="0"/>
              <a:t> and transform split flag, U and V are combined such that a 1-bit flag is used to indicate whether both U and V are zero. </a:t>
            </a:r>
          </a:p>
          <a:p>
            <a:pPr lvl="1"/>
            <a:r>
              <a:rPr lang="en-US" dirty="0" smtClean="0"/>
              <a:t>16 codeword is reduced to 8.</a:t>
            </a:r>
          </a:p>
          <a:p>
            <a:r>
              <a:rPr lang="en-US" dirty="0" smtClean="0"/>
              <a:t>A same VLC table may be shared under different </a:t>
            </a:r>
            <a:r>
              <a:rPr lang="en-US" dirty="0" err="1" smtClean="0"/>
              <a:t>cbf</a:t>
            </a:r>
            <a:r>
              <a:rPr lang="en-US" dirty="0" smtClean="0"/>
              <a:t> and transform split flag combinations.</a:t>
            </a:r>
          </a:p>
          <a:p>
            <a:endParaRPr lang="en-US" dirty="0"/>
          </a:p>
        </p:txBody>
      </p:sp>
      <p:graphicFrame>
        <p:nvGraphicFramePr>
          <p:cNvPr id="5" name="Table 4"/>
          <p:cNvGraphicFramePr>
            <a:graphicFrameLocks noGrp="1"/>
          </p:cNvGraphicFramePr>
          <p:nvPr/>
        </p:nvGraphicFramePr>
        <p:xfrm>
          <a:off x="1600200" y="3855720"/>
          <a:ext cx="5943600" cy="2468880"/>
        </p:xfrm>
        <a:graphic>
          <a:graphicData uri="http://schemas.openxmlformats.org/drawingml/2006/table">
            <a:tbl>
              <a:tblPr firstRow="1" bandRow="1">
                <a:tableStyleId>{5C22544A-7EE6-4342-B048-85BDC9FD1C3A}</a:tableStyleId>
              </a:tblPr>
              <a:tblGrid>
                <a:gridCol w="1512346"/>
                <a:gridCol w="2105269"/>
                <a:gridCol w="2325985"/>
              </a:tblGrid>
              <a:tr h="566326">
                <a:tc>
                  <a:txBody>
                    <a:bodyPr/>
                    <a:lstStyle/>
                    <a:p>
                      <a:r>
                        <a:rPr lang="en-US" dirty="0" smtClean="0"/>
                        <a:t>Flag</a:t>
                      </a:r>
                      <a:r>
                        <a:rPr lang="en-US" baseline="0" dirty="0" smtClean="0"/>
                        <a:t> pattern</a:t>
                      </a:r>
                    </a:p>
                    <a:p>
                      <a:r>
                        <a:rPr lang="en-US" baseline="0" dirty="0" smtClean="0"/>
                        <a:t>(YUVS)</a:t>
                      </a:r>
                      <a:endParaRPr lang="en-US" dirty="0"/>
                    </a:p>
                  </a:txBody>
                  <a:tcPr/>
                </a:tc>
                <a:tc>
                  <a:txBody>
                    <a:bodyPr/>
                    <a:lstStyle/>
                    <a:p>
                      <a:r>
                        <a:rPr lang="en-US" dirty="0" smtClean="0"/>
                        <a:t>No. of codeword</a:t>
                      </a:r>
                      <a:endParaRPr lang="en-US" dirty="0"/>
                    </a:p>
                  </a:txBody>
                  <a:tcPr/>
                </a:tc>
                <a:tc>
                  <a:txBody>
                    <a:bodyPr/>
                    <a:lstStyle/>
                    <a:p>
                      <a:r>
                        <a:rPr lang="en-US" dirty="0" smtClean="0"/>
                        <a:t>Relative to HM2.0</a:t>
                      </a:r>
                      <a:endParaRPr lang="en-US" dirty="0"/>
                    </a:p>
                  </a:txBody>
                  <a:tcPr/>
                </a:tc>
              </a:tr>
              <a:tr h="323615">
                <a:tc>
                  <a:txBody>
                    <a:bodyPr/>
                    <a:lstStyle/>
                    <a:p>
                      <a:r>
                        <a:rPr lang="en-US" dirty="0" smtClean="0"/>
                        <a:t>8</a:t>
                      </a:r>
                      <a:endParaRPr lang="en-US" dirty="0"/>
                    </a:p>
                  </a:txBody>
                  <a:tcPr/>
                </a:tc>
                <a:tc>
                  <a:txBody>
                    <a:bodyPr/>
                    <a:lstStyle/>
                    <a:p>
                      <a:r>
                        <a:rPr lang="en-US" dirty="0" smtClean="0"/>
                        <a:t>15</a:t>
                      </a:r>
                      <a:endParaRPr lang="en-US" dirty="0"/>
                    </a:p>
                  </a:txBody>
                  <a:tcPr/>
                </a:tc>
                <a:tc>
                  <a:txBody>
                    <a:bodyPr/>
                    <a:lstStyle/>
                    <a:p>
                      <a:r>
                        <a:rPr lang="en-US" dirty="0" smtClean="0"/>
                        <a:t>Same</a:t>
                      </a:r>
                      <a:endParaRPr lang="en-US" dirty="0"/>
                    </a:p>
                  </a:txBody>
                  <a:tcPr/>
                </a:tc>
              </a:tr>
              <a:tr h="323615">
                <a:tc>
                  <a:txBody>
                    <a:bodyPr/>
                    <a:lstStyle/>
                    <a:p>
                      <a:r>
                        <a:rPr lang="en-US" dirty="0" smtClean="0"/>
                        <a:t>9</a:t>
                      </a:r>
                      <a:endParaRPr lang="en-US" dirty="0"/>
                    </a:p>
                  </a:txBody>
                  <a:tcPr/>
                </a:tc>
                <a:tc>
                  <a:txBody>
                    <a:bodyPr/>
                    <a:lstStyle/>
                    <a:p>
                      <a:r>
                        <a:rPr lang="en-US" dirty="0" smtClean="0"/>
                        <a:t>4(intra)/3(inter)</a:t>
                      </a:r>
                      <a:endParaRPr lang="en-US" dirty="0"/>
                    </a:p>
                  </a:txBody>
                  <a:tcPr/>
                </a:tc>
                <a:tc>
                  <a:txBody>
                    <a:bodyPr/>
                    <a:lstStyle/>
                    <a:p>
                      <a:r>
                        <a:rPr lang="en-US" dirty="0" smtClean="0"/>
                        <a:t>Additional</a:t>
                      </a:r>
                      <a:endParaRPr lang="en-US" dirty="0"/>
                    </a:p>
                  </a:txBody>
                  <a:tcPr/>
                </a:tc>
              </a:tr>
              <a:tr h="323615">
                <a:tc>
                  <a:txBody>
                    <a:bodyPr/>
                    <a:lstStyle/>
                    <a:p>
                      <a:r>
                        <a:rPr lang="en-US" dirty="0" smtClean="0"/>
                        <a:t>10,12</a:t>
                      </a:r>
                      <a:endParaRPr lang="en-US" dirty="0"/>
                    </a:p>
                  </a:txBody>
                  <a:tcPr/>
                </a:tc>
                <a:tc>
                  <a:txBody>
                    <a:bodyPr/>
                    <a:lstStyle/>
                    <a:p>
                      <a:r>
                        <a:rPr lang="en-US" dirty="0" smtClean="0"/>
                        <a:t>4</a:t>
                      </a:r>
                      <a:endParaRPr lang="en-US" dirty="0"/>
                    </a:p>
                  </a:txBody>
                  <a:tcPr/>
                </a:tc>
                <a:tc>
                  <a:txBody>
                    <a:bodyPr/>
                    <a:lstStyle/>
                    <a:p>
                      <a:r>
                        <a:rPr lang="en-US" dirty="0" smtClean="0"/>
                        <a:t>Additional</a:t>
                      </a:r>
                      <a:endParaRPr lang="en-US" dirty="0"/>
                    </a:p>
                  </a:txBody>
                  <a:tcPr/>
                </a:tc>
              </a:tr>
              <a:tr h="323615">
                <a:tc>
                  <a:txBody>
                    <a:bodyPr/>
                    <a:lstStyle/>
                    <a:p>
                      <a:r>
                        <a:rPr lang="en-US" dirty="0" smtClean="0"/>
                        <a:t>11,13,15</a:t>
                      </a:r>
                      <a:endParaRPr lang="en-US" dirty="0"/>
                    </a:p>
                  </a:txBody>
                  <a:tcPr/>
                </a:tc>
                <a:tc>
                  <a:txBody>
                    <a:bodyPr/>
                    <a:lstStyle/>
                    <a:p>
                      <a:r>
                        <a:rPr lang="en-US" dirty="0" smtClean="0"/>
                        <a:t>8(intra</a:t>
                      </a:r>
                      <a:r>
                        <a:rPr lang="en-US" smtClean="0"/>
                        <a:t>)/7(inter)</a:t>
                      </a:r>
                      <a:endParaRPr lang="en-US" dirty="0"/>
                    </a:p>
                  </a:txBody>
                  <a:tcPr/>
                </a:tc>
                <a:tc>
                  <a:txBody>
                    <a:bodyPr/>
                    <a:lstStyle/>
                    <a:p>
                      <a:r>
                        <a:rPr lang="en-US" dirty="0" smtClean="0"/>
                        <a:t>Additional</a:t>
                      </a:r>
                      <a:endParaRPr lang="en-US" dirty="0"/>
                    </a:p>
                  </a:txBody>
                  <a:tcPr/>
                </a:tc>
              </a:tr>
              <a:tr h="323615">
                <a:tc>
                  <a:txBody>
                    <a:bodyPr/>
                    <a:lstStyle/>
                    <a:p>
                      <a:r>
                        <a:rPr lang="en-US" dirty="0" smtClean="0"/>
                        <a:t>14</a:t>
                      </a:r>
                      <a:endParaRPr lang="en-US" dirty="0"/>
                    </a:p>
                  </a:txBody>
                  <a:tcPr/>
                </a:tc>
                <a:tc>
                  <a:txBody>
                    <a:bodyPr/>
                    <a:lstStyle/>
                    <a:p>
                      <a:r>
                        <a:rPr lang="en-US" dirty="0" smtClean="0"/>
                        <a:t>8</a:t>
                      </a:r>
                      <a:endParaRPr lang="en-US" dirty="0"/>
                    </a:p>
                  </a:txBody>
                  <a:tcPr/>
                </a:tc>
                <a:tc>
                  <a:txBody>
                    <a:bodyPr/>
                    <a:lstStyle/>
                    <a:p>
                      <a:r>
                        <a:rPr lang="en-US" dirty="0" smtClean="0"/>
                        <a:t>Same</a:t>
                      </a:r>
                      <a:endParaRPr lang="en-US" dirty="0"/>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RQT Related Syntax</a:t>
            </a:r>
            <a:endParaRPr lang="en-US" dirty="0"/>
          </a:p>
        </p:txBody>
      </p:sp>
      <p:graphicFrame>
        <p:nvGraphicFramePr>
          <p:cNvPr id="4" name="Content Placeholder 3"/>
          <p:cNvGraphicFramePr>
            <a:graphicFrameLocks/>
          </p:cNvGraphicFramePr>
          <p:nvPr/>
        </p:nvGraphicFramePr>
        <p:xfrm>
          <a:off x="1828800" y="2057400"/>
          <a:ext cx="5495925" cy="2362198"/>
        </p:xfrm>
        <a:graphic>
          <a:graphicData uri="http://schemas.openxmlformats.org/drawingml/2006/table">
            <a:tbl>
              <a:tblPr/>
              <a:tblGrid>
                <a:gridCol w="2919809"/>
                <a:gridCol w="2576116"/>
              </a:tblGrid>
              <a:tr h="209044">
                <a:tc>
                  <a:txBody>
                    <a:bodyPr/>
                    <a:lstStyle/>
                    <a:p>
                      <a:pPr marL="0" marR="0" algn="ctr"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dirty="0">
                          <a:latin typeface="Times New Roman"/>
                          <a:ea typeface="Malgun Gothic"/>
                        </a:rPr>
                        <a:t>C</a:t>
                      </a:r>
                      <a:r>
                        <a:rPr lang="en-GB" sz="1000" b="1" dirty="0">
                          <a:latin typeface="Times New Roman"/>
                          <a:ea typeface="Malgun Gothic"/>
                        </a:rPr>
                        <a:t>ABAC</a:t>
                      </a:r>
                      <a:endParaRPr lang="en-US" sz="1000" dirty="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lnSpc>
                          <a:spcPct val="115000"/>
                        </a:lnSpc>
                        <a:spcBef>
                          <a:spcPts val="0"/>
                        </a:spcBef>
                        <a:spcAft>
                          <a:spcPts val="300"/>
                        </a:spcAft>
                      </a:pPr>
                      <a:r>
                        <a:rPr lang="en-GB" sz="1000" b="1" dirty="0">
                          <a:latin typeface="Times New Roman"/>
                          <a:ea typeface="Malgun Gothic"/>
                        </a:rPr>
                        <a:t>LCEC</a:t>
                      </a:r>
                      <a:endParaRPr lang="en-US" sz="1000" b="1" dirty="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044">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dirty="0" err="1">
                          <a:latin typeface="Times New Roman"/>
                          <a:ea typeface="Malgun Gothic"/>
                        </a:rPr>
                        <a:t>transform_tree</a:t>
                      </a:r>
                      <a:r>
                        <a:rPr lang="en-GB" sz="1000" dirty="0">
                          <a:latin typeface="Times New Roman"/>
                          <a:ea typeface="Malgun Gothic"/>
                        </a:rPr>
                        <a:t>  </a:t>
                      </a:r>
                      <a:r>
                        <a:rPr lang="en-GB" sz="1000" dirty="0" smtClean="0">
                          <a:latin typeface="Times New Roman"/>
                          <a:ea typeface="Malgun Gothic"/>
                        </a:rPr>
                        <a:t>(</a:t>
                      </a:r>
                      <a:r>
                        <a:rPr lang="en-GB" sz="1000" dirty="0" err="1" smtClean="0">
                          <a:latin typeface="Times New Roman"/>
                          <a:ea typeface="Malgun Gothic"/>
                        </a:rPr>
                        <a:t>trafoDepth</a:t>
                      </a:r>
                      <a:r>
                        <a:rPr lang="en-GB" sz="1000" dirty="0" smtClean="0">
                          <a:latin typeface="Times New Roman"/>
                          <a:ea typeface="Malgun Gothic"/>
                        </a:rPr>
                        <a:t>) {</a:t>
                      </a:r>
                      <a:endParaRPr lang="en-US" sz="1000" dirty="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hangingPunct="0">
                        <a:lnSpc>
                          <a:spcPct val="115000"/>
                        </a:lnSpc>
                        <a:spcBef>
                          <a:spcPts val="0"/>
                        </a:spcBef>
                        <a:spcAft>
                          <a:spcPts val="300"/>
                        </a:spcAft>
                      </a:pPr>
                      <a:r>
                        <a:rPr lang="en-GB" sz="1000" b="0" dirty="0" err="1">
                          <a:latin typeface="Times New Roman"/>
                          <a:ea typeface="Malgun Gothic"/>
                        </a:rPr>
                        <a:t>transform_tree</a:t>
                      </a:r>
                      <a:r>
                        <a:rPr lang="en-GB" sz="1000" b="0" dirty="0">
                          <a:latin typeface="Times New Roman"/>
                          <a:ea typeface="Malgun Gothic"/>
                        </a:rPr>
                        <a:t> </a:t>
                      </a:r>
                      <a:r>
                        <a:rPr lang="en-GB" sz="1000" b="0" dirty="0" smtClean="0">
                          <a:latin typeface="Times New Roman"/>
                          <a:ea typeface="Malgun Gothic"/>
                        </a:rPr>
                        <a:t> </a:t>
                      </a:r>
                      <a:r>
                        <a:rPr lang="en-GB" sz="1000" dirty="0" smtClean="0">
                          <a:latin typeface="Times New Roman"/>
                          <a:ea typeface="Malgun Gothic"/>
                        </a:rPr>
                        <a:t>(</a:t>
                      </a:r>
                      <a:r>
                        <a:rPr lang="en-GB" sz="1000" dirty="0" err="1" smtClean="0">
                          <a:latin typeface="Times New Roman"/>
                          <a:ea typeface="Malgun Gothic"/>
                        </a:rPr>
                        <a:t>trafoDepth</a:t>
                      </a:r>
                      <a:r>
                        <a:rPr lang="en-GB" sz="1000" dirty="0" smtClean="0">
                          <a:latin typeface="Times New Roman"/>
                          <a:ea typeface="Malgun Gothic"/>
                        </a:rPr>
                        <a:t>)</a:t>
                      </a:r>
                      <a:r>
                        <a:rPr lang="en-GB" sz="1000" b="0" dirty="0" smtClean="0">
                          <a:latin typeface="Times New Roman"/>
                          <a:ea typeface="Malgun Gothic"/>
                        </a:rPr>
                        <a:t> </a:t>
                      </a:r>
                      <a:r>
                        <a:rPr lang="en-GB" sz="1000" b="0" dirty="0">
                          <a:latin typeface="Times New Roman"/>
                          <a:ea typeface="Malgun Gothic"/>
                        </a:rPr>
                        <a:t>{</a:t>
                      </a:r>
                      <a:endParaRPr lang="en-US" sz="1000" b="1" dirty="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044">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b="1">
                          <a:latin typeface="Times New Roman"/>
                          <a:ea typeface="Malgun Gothic"/>
                        </a:rPr>
                        <a:t>     no_residual_data_flag</a:t>
                      </a:r>
                      <a:r>
                        <a:rPr lang="en-GB" sz="1000">
                          <a:latin typeface="Times New Roman"/>
                          <a:ea typeface="Malgun Gothic"/>
                        </a:rPr>
                        <a:t>(when at root level)</a:t>
                      </a:r>
                      <a:endParaRPr lang="en-US" sz="100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hangingPunct="0">
                        <a:lnSpc>
                          <a:spcPct val="115000"/>
                        </a:lnSpc>
                        <a:spcBef>
                          <a:spcPts val="0"/>
                        </a:spcBef>
                        <a:spcAft>
                          <a:spcPts val="300"/>
                        </a:spcAft>
                      </a:pPr>
                      <a:r>
                        <a:rPr lang="en-GB" sz="1000" b="1" dirty="0">
                          <a:latin typeface="Times New Roman"/>
                          <a:ea typeface="Malgun Gothic"/>
                        </a:rPr>
                        <a:t>    </a:t>
                      </a:r>
                      <a:r>
                        <a:rPr lang="en-GB" sz="1000" b="1" dirty="0" err="1" smtClean="0">
                          <a:latin typeface="Times New Roman"/>
                          <a:ea typeface="Malgun Gothic"/>
                        </a:rPr>
                        <a:t>cbp_yuv_split</a:t>
                      </a:r>
                      <a:r>
                        <a:rPr lang="en-GB" sz="1000" b="0" dirty="0" smtClean="0">
                          <a:latin typeface="Times New Roman"/>
                          <a:ea typeface="Malgun Gothic"/>
                        </a:rPr>
                        <a:t>(when </a:t>
                      </a:r>
                      <a:r>
                        <a:rPr lang="en-GB" sz="1000" b="0" dirty="0">
                          <a:latin typeface="Times New Roman"/>
                          <a:ea typeface="Malgun Gothic"/>
                        </a:rPr>
                        <a:t>at root level)</a:t>
                      </a:r>
                      <a:endParaRPr lang="en-US" sz="1000" b="1" dirty="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044">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endParaRPr lang="en-GB" sz="100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latin typeface="Times New Roman"/>
                          <a:ea typeface="Malgun Gothic"/>
                        </a:rPr>
                        <a:t>				</a:t>
                      </a:r>
                      <a:r>
                        <a:rPr lang="en-GB" sz="1000" b="1">
                          <a:latin typeface="Times New Roman"/>
                          <a:ea typeface="Malgun Gothic"/>
                        </a:rPr>
                        <a:t> </a:t>
                      </a:r>
                      <a:endParaRPr lang="en-US" sz="100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044">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dirty="0">
                          <a:latin typeface="Times New Roman"/>
                          <a:ea typeface="Malgun Gothic"/>
                        </a:rPr>
                        <a:t>    </a:t>
                      </a:r>
                      <a:r>
                        <a:rPr lang="nb-NO" sz="1000" b="1" dirty="0">
                          <a:latin typeface="Times New Roman"/>
                          <a:ea typeface="Malgun Gothic"/>
                        </a:rPr>
                        <a:t>split_transform_flag</a:t>
                      </a:r>
                      <a:r>
                        <a:rPr lang="nb-NO" sz="1000" dirty="0">
                          <a:latin typeface="Times New Roman"/>
                          <a:ea typeface="Malgun Gothic"/>
                        </a:rPr>
                        <a:t>( trafoDepth )</a:t>
                      </a:r>
                      <a:endParaRPr lang="en-US" sz="1000" dirty="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nb-NO" sz="1000" b="1" dirty="0">
                          <a:latin typeface="Times New Roman"/>
                          <a:ea typeface="Malgun Gothic"/>
                        </a:rPr>
                        <a:t>    </a:t>
                      </a:r>
                      <a:r>
                        <a:rPr lang="nb-NO" sz="1000" b="1" dirty="0" smtClean="0">
                          <a:latin typeface="Times New Roman"/>
                          <a:ea typeface="Malgun Gothic"/>
                        </a:rPr>
                        <a:t>cbp_yuv_split </a:t>
                      </a:r>
                      <a:r>
                        <a:rPr lang="nb-NO" sz="1000" dirty="0" smtClean="0">
                          <a:latin typeface="Times New Roman"/>
                          <a:ea typeface="Malgun Gothic"/>
                        </a:rPr>
                        <a:t>(</a:t>
                      </a:r>
                      <a:r>
                        <a:rPr lang="nb-NO" sz="1000" dirty="0">
                          <a:latin typeface="Times New Roman"/>
                          <a:ea typeface="Malgun Gothic"/>
                        </a:rPr>
                        <a:t> trafoDepth )</a:t>
                      </a:r>
                      <a:endParaRPr lang="en-US" sz="1000" dirty="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044">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dirty="0">
                          <a:latin typeface="Times New Roman"/>
                          <a:ea typeface="Malgun Gothic"/>
                        </a:rPr>
                        <a:t>			</a:t>
                      </a:r>
                      <a:endParaRPr lang="en-US" sz="1000" dirty="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hangingPunct="0">
                        <a:lnSpc>
                          <a:spcPct val="115000"/>
                        </a:lnSpc>
                        <a:spcBef>
                          <a:spcPts val="0"/>
                        </a:spcBef>
                        <a:spcAft>
                          <a:spcPts val="300"/>
                        </a:spcAft>
                      </a:pPr>
                      <a:endParaRPr lang="en-GB" sz="1000" b="1">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044">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latin typeface="Times New Roman"/>
                          <a:ea typeface="Malgun Gothic"/>
                        </a:rPr>
                        <a:t>     </a:t>
                      </a:r>
                      <a:r>
                        <a:rPr lang="en-GB" sz="1000" b="1">
                          <a:latin typeface="Times New Roman"/>
                          <a:ea typeface="Malgun Gothic"/>
                        </a:rPr>
                        <a:t>coded_block_flag_cb(</a:t>
                      </a:r>
                      <a:r>
                        <a:rPr lang="en-GB" sz="1000">
                          <a:latin typeface="Times New Roman"/>
                          <a:ea typeface="Malgun Gothic"/>
                        </a:rPr>
                        <a:t>trafoDepth)</a:t>
                      </a:r>
                      <a:endParaRPr lang="en-US" sz="100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hangingPunct="0">
                        <a:lnSpc>
                          <a:spcPct val="115000"/>
                        </a:lnSpc>
                        <a:spcBef>
                          <a:spcPts val="0"/>
                        </a:spcBef>
                        <a:spcAft>
                          <a:spcPts val="300"/>
                        </a:spcAft>
                      </a:pPr>
                      <a:endParaRPr lang="en-GB" sz="1000" b="1">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044">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dirty="0">
                          <a:latin typeface="Times New Roman"/>
                          <a:ea typeface="Malgun Gothic"/>
                        </a:rPr>
                        <a:t>	</a:t>
                      </a:r>
                      <a:r>
                        <a:rPr lang="en-GB" sz="1000" b="1" dirty="0" err="1">
                          <a:latin typeface="Times New Roman"/>
                          <a:ea typeface="Malgun Gothic"/>
                        </a:rPr>
                        <a:t>coded_block_flag_cr</a:t>
                      </a:r>
                      <a:r>
                        <a:rPr lang="en-GB" sz="1000" dirty="0">
                          <a:latin typeface="Times New Roman"/>
                          <a:ea typeface="Malgun Gothic"/>
                        </a:rPr>
                        <a:t>(</a:t>
                      </a:r>
                      <a:r>
                        <a:rPr lang="en-GB" sz="1000" dirty="0" err="1">
                          <a:latin typeface="Times New Roman"/>
                          <a:ea typeface="Malgun Gothic"/>
                        </a:rPr>
                        <a:t>trafoDepth</a:t>
                      </a:r>
                      <a:r>
                        <a:rPr lang="en-GB" sz="1000" dirty="0">
                          <a:latin typeface="Times New Roman"/>
                          <a:ea typeface="Malgun Gothic"/>
                        </a:rPr>
                        <a:t> )</a:t>
                      </a:r>
                      <a:endParaRPr lang="en-US" sz="1000" dirty="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hangingPunct="0">
                        <a:lnSpc>
                          <a:spcPct val="115000"/>
                        </a:lnSpc>
                        <a:spcBef>
                          <a:spcPts val="0"/>
                        </a:spcBef>
                        <a:spcAft>
                          <a:spcPts val="300"/>
                        </a:spcAft>
                      </a:pPr>
                      <a:endParaRPr lang="en-GB" sz="1000" b="1">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044">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dirty="0">
                          <a:latin typeface="Times New Roman"/>
                          <a:ea typeface="Malgun Gothic"/>
                        </a:rPr>
                        <a:t>    </a:t>
                      </a:r>
                      <a:r>
                        <a:rPr lang="en-GB" sz="1000" b="1" dirty="0" err="1">
                          <a:latin typeface="Times New Roman"/>
                          <a:ea typeface="Malgun Gothic"/>
                        </a:rPr>
                        <a:t>coded_block_flag_luma</a:t>
                      </a:r>
                      <a:r>
                        <a:rPr lang="en-GB" sz="1000" b="1" dirty="0">
                          <a:latin typeface="Times New Roman"/>
                          <a:ea typeface="Malgun Gothic"/>
                        </a:rPr>
                        <a:t> </a:t>
                      </a:r>
                      <a:r>
                        <a:rPr lang="en-GB" sz="1000" dirty="0">
                          <a:latin typeface="Times New Roman"/>
                          <a:ea typeface="Malgun Gothic"/>
                        </a:rPr>
                        <a:t>(when no further split)</a:t>
                      </a:r>
                      <a:endParaRPr lang="en-US" sz="1000" dirty="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hangingPunct="0">
                        <a:lnSpc>
                          <a:spcPct val="115000"/>
                        </a:lnSpc>
                        <a:spcBef>
                          <a:spcPts val="0"/>
                        </a:spcBef>
                        <a:spcAft>
                          <a:spcPts val="300"/>
                        </a:spcAft>
                      </a:pPr>
                      <a:endParaRPr lang="en-GB" sz="1000" b="1">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853">
                <a:tc>
                  <a:txBody>
                    <a:bodyPr/>
                    <a:lstStyle/>
                    <a:p>
                      <a:pPr marL="0" marR="0" algn="ctr"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b="1" dirty="0">
                          <a:latin typeface="Times New Roman"/>
                          <a:ea typeface="Malgun Gothic"/>
                        </a:rPr>
                        <a:t>… … …</a:t>
                      </a:r>
                      <a:endParaRPr lang="en-US" sz="1000" dirty="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lnSpc>
                          <a:spcPct val="115000"/>
                        </a:lnSpc>
                        <a:spcBef>
                          <a:spcPts val="0"/>
                        </a:spcBef>
                        <a:spcAft>
                          <a:spcPts val="300"/>
                        </a:spcAft>
                      </a:pPr>
                      <a:r>
                        <a:rPr lang="en-GB" sz="1200" b="1">
                          <a:latin typeface="Times New Roman"/>
                          <a:ea typeface="Malgun Gothic"/>
                        </a:rPr>
                        <a:t>… … …</a:t>
                      </a:r>
                      <a:endParaRPr lang="en-US" sz="1000" b="1">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949">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100" dirty="0">
                          <a:latin typeface="Times New Roman"/>
                          <a:ea typeface="Malgun Gothic"/>
                        </a:rPr>
                        <a:t>}</a:t>
                      </a:r>
                      <a:endParaRPr lang="en-US" sz="1000" dirty="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hangingPunct="0">
                        <a:lnSpc>
                          <a:spcPct val="115000"/>
                        </a:lnSpc>
                        <a:spcBef>
                          <a:spcPts val="0"/>
                        </a:spcBef>
                        <a:spcAft>
                          <a:spcPts val="300"/>
                        </a:spcAft>
                      </a:pPr>
                      <a:endParaRPr lang="en-GB" sz="1000" b="1" dirty="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1"/>
          <p:cNvSpPr>
            <a:spLocks noChangeArrowheads="1"/>
          </p:cNvSpPr>
          <p:nvPr/>
        </p:nvSpPr>
        <p:spPr bwMode="auto">
          <a:xfrm>
            <a:off x="439271" y="1314799"/>
            <a:ext cx="2813280" cy="361601"/>
          </a:xfrm>
          <a:prstGeom prst="rect">
            <a:avLst/>
          </a:prstGeom>
          <a:noFill/>
          <a:ln w="9525">
            <a:noFill/>
            <a:miter lim="800000"/>
            <a:headEnd/>
            <a:tailEnd/>
          </a:ln>
          <a:effectLst/>
        </p:spPr>
        <p:txBody>
          <a:bodyPr vert="horz" wrap="none" lIns="777630" tIns="114264"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228600" algn="l"/>
                <a:tab pos="457200" algn="l"/>
                <a:tab pos="685800" algn="l"/>
                <a:tab pos="914400" algn="l"/>
              </a:tabLst>
            </a:pPr>
            <a:r>
              <a:rPr kumimoji="0" lang="en-GB" sz="1600" b="1" i="0" u="none" strike="noStrike" cap="none" normalizeH="0" baseline="0" dirty="0" smtClean="0">
                <a:ln>
                  <a:noFill/>
                </a:ln>
                <a:solidFill>
                  <a:schemeClr val="tx1"/>
                </a:solidFill>
                <a:effectLst/>
                <a:latin typeface="Times New Roman" pitchFamily="18" charset="0"/>
                <a:ea typeface="Malgun Gothic"/>
                <a:cs typeface="Times New Roman" pitchFamily="18" charset="0"/>
              </a:rPr>
              <a:t>T</a:t>
            </a:r>
            <a:r>
              <a:rPr kumimoji="0" lang="en-GB" sz="1600" b="1" i="0" u="none" strike="noStrike" cap="none" normalizeH="0" baseline="0" dirty="0" smtClean="0" bmk="">
                <a:ln>
                  <a:noFill/>
                </a:ln>
                <a:solidFill>
                  <a:schemeClr val="tx1"/>
                </a:solidFill>
                <a:effectLst/>
                <a:latin typeface="Times New Roman" pitchFamily="18" charset="0"/>
                <a:ea typeface="Malgun Gothic"/>
                <a:cs typeface="Times New Roman" pitchFamily="18" charset="0"/>
              </a:rPr>
              <a:t>ransform tree syntax</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Conditions and Simulations</a:t>
            </a:r>
            <a:endParaRPr lang="en-US" dirty="0"/>
          </a:p>
        </p:txBody>
      </p:sp>
      <p:sp>
        <p:nvSpPr>
          <p:cNvPr id="3" name="Content Placeholder 2"/>
          <p:cNvSpPr>
            <a:spLocks noGrp="1"/>
          </p:cNvSpPr>
          <p:nvPr>
            <p:ph sz="quarter" idx="1"/>
          </p:nvPr>
        </p:nvSpPr>
        <p:spPr/>
        <p:txBody>
          <a:bodyPr/>
          <a:lstStyle/>
          <a:p>
            <a:r>
              <a:rPr lang="en-US" dirty="0" smtClean="0"/>
              <a:t>Test conditions</a:t>
            </a:r>
          </a:p>
          <a:p>
            <a:pPr lvl="1"/>
            <a:r>
              <a:rPr lang="en-US" dirty="0" smtClean="0"/>
              <a:t>Based on that specified in CE5</a:t>
            </a:r>
          </a:p>
          <a:p>
            <a:r>
              <a:rPr lang="en-US" dirty="0" smtClean="0"/>
              <a:t>Simulations</a:t>
            </a:r>
          </a:p>
          <a:p>
            <a:pPr lvl="1"/>
            <a:r>
              <a:rPr lang="en-US" dirty="0" smtClean="0"/>
              <a:t>Simulation 1: use default low complexity configurations</a:t>
            </a:r>
          </a:p>
          <a:p>
            <a:pPr lvl="1"/>
            <a:r>
              <a:rPr lang="en-US" dirty="0" smtClean="0"/>
              <a:t>Simulation 2: use default low complexity configurations, but change the maximum TU depth to 3 for both intra and inter block</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pic>
        <p:nvPicPr>
          <p:cNvPr id="4" name="Picture 3"/>
          <p:cNvPicPr>
            <a:picLocks noChangeAspect="1" noChangeArrowheads="1"/>
          </p:cNvPicPr>
          <p:nvPr/>
        </p:nvPicPr>
        <p:blipFill>
          <a:blip r:embed="rId3" cstate="print"/>
          <a:srcRect/>
          <a:stretch>
            <a:fillRect/>
          </a:stretch>
        </p:blipFill>
        <p:spPr bwMode="auto">
          <a:xfrm>
            <a:off x="2438400" y="1164665"/>
            <a:ext cx="5091113" cy="515993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sz="quarter" idx="1"/>
          </p:nvPr>
        </p:nvSpPr>
        <p:spPr/>
        <p:txBody>
          <a:bodyPr/>
          <a:lstStyle/>
          <a:p>
            <a:r>
              <a:rPr lang="en-US" dirty="0" smtClean="0"/>
              <a:t>The proposed coding scheme improves coding performance, especially for cases with a higher TU depth.</a:t>
            </a:r>
          </a:p>
          <a:p>
            <a:r>
              <a:rPr lang="en-US" dirty="0" smtClean="0"/>
              <a:t>The syntax of  coded block flag and transform split flag signaling becomes more consistent between CABAC and LCEC.</a:t>
            </a:r>
          </a:p>
          <a:p>
            <a:r>
              <a:rPr lang="en-US" dirty="0" smtClean="0"/>
              <a:t>We recommend adopting the proposed scheme into the next HM.</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31</TotalTime>
  <Words>440</Words>
  <Application>Microsoft Office PowerPoint</Application>
  <PresentationFormat>On-screen Show (4:3)</PresentationFormat>
  <Paragraphs>92</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Origin</vt:lpstr>
      <vt:lpstr>LCEC Coded Block Flag Coding Under Residual Quadtree</vt:lpstr>
      <vt:lpstr>Current Coded Block Flag Coding</vt:lpstr>
      <vt:lpstr>RQT Related Syntax in HM-2.0</vt:lpstr>
      <vt:lpstr>Proposed Solution on Coded Block Flag</vt:lpstr>
      <vt:lpstr>Considerations in VLC Table Reduction</vt:lpstr>
      <vt:lpstr>Proposed RQT Related Syntax</vt:lpstr>
      <vt:lpstr>Test Conditions and Simulations</vt:lpstr>
      <vt:lpstr>Results</vt:lpstr>
      <vt:lpstr>Conclusions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LCEC Coded Block Flag Coding Under Residual Quadtree</dc:title>
  <dc:creator>Wang, Xianglin (Shawn)</dc:creator>
  <cp:lastModifiedBy>Qualcomm</cp:lastModifiedBy>
  <cp:revision>17</cp:revision>
  <dcterms:created xsi:type="dcterms:W3CDTF">2006-08-16T00:00:00Z</dcterms:created>
  <dcterms:modified xsi:type="dcterms:W3CDTF">2011-03-16T05:14:42Z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1586676470</vt:i4>
  </property>
  <property fmtid="{D5CDD505-2E9C-101B-9397-08002B2CF9AE}" pid="3" name="_NewReviewCycle">
    <vt:lpwstr/>
  </property>
  <property fmtid="{D5CDD505-2E9C-101B-9397-08002B2CF9AE}" pid="4" name="_EmailSubject">
    <vt:lpwstr>modified slides</vt:lpwstr>
  </property>
  <property fmtid="{D5CDD505-2E9C-101B-9397-08002B2CF9AE}" pid="5" name="_AuthorEmail">
    <vt:lpwstr>xianglin@qualcomm.com</vt:lpwstr>
  </property>
  <property fmtid="{D5CDD505-2E9C-101B-9397-08002B2CF9AE}" pid="6" name="_AuthorEmailDisplayName">
    <vt:lpwstr>Wang, Xianglin (Shawn)</vt:lpwstr>
  </property>
</Properties>
</file>