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Default Extension="xlsx" ContentType="application/vnd.openxmlformats-officedocument.spreadsheetml.sheet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bookmarkIdSeed="2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950" r:id="rId2"/>
    <p:sldId id="970" r:id="rId3"/>
    <p:sldId id="981" r:id="rId4"/>
    <p:sldId id="982" r:id="rId5"/>
    <p:sldId id="972" r:id="rId6"/>
    <p:sldId id="983" r:id="rId7"/>
    <p:sldId id="973" r:id="rId8"/>
    <p:sldId id="980" r:id="rId9"/>
    <p:sldId id="977" r:id="rId10"/>
  </p:sldIdLst>
  <p:sldSz cx="9144000" cy="6858000" type="screen4x3"/>
  <p:notesSz cx="7315200" cy="96012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c_sperki" initials="c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BB4C9"/>
    <a:srgbClr val="3E561E"/>
    <a:srgbClr val="C2C9D8"/>
    <a:srgbClr val="FFFF99"/>
    <a:srgbClr val="FF7C80"/>
    <a:srgbClr val="860000"/>
    <a:srgbClr val="2C564C"/>
    <a:srgbClr val="678D32"/>
    <a:srgbClr val="9BA151"/>
    <a:srgbClr val="56B141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429" autoAdjust="0"/>
    <p:restoredTop sz="99142" autoAdjust="0"/>
  </p:normalViewPr>
  <p:slideViewPr>
    <p:cSldViewPr snapToGrid="0">
      <p:cViewPr varScale="1">
        <p:scale>
          <a:sx n="106" d="100"/>
          <a:sy n="106" d="100"/>
        </p:scale>
        <p:origin x="-78" y="-162"/>
      </p:cViewPr>
      <p:guideLst>
        <p:guide orient="horz" pos="4031"/>
        <p:guide pos="171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6" d="100"/>
        <a:sy n="86" d="100"/>
      </p:scale>
      <p:origin x="0" y="420"/>
    </p:cViewPr>
  </p:sorterViewPr>
  <p:notesViewPr>
    <p:cSldViewPr snapToGrid="0">
      <p:cViewPr varScale="1">
        <p:scale>
          <a:sx n="79" d="100"/>
          <a:sy n="79" d="100"/>
        </p:scale>
        <p:origin x="-1932" y="-96"/>
      </p:cViewPr>
      <p:guideLst>
        <p:guide orient="horz" pos="3024"/>
        <p:guide pos="2304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commentAuthors" Target="commentAuthor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169699" cy="4794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6659" tIns="48330" rIns="96659" bIns="48330" numCol="1" anchor="t" anchorCtr="0" compatLnSpc="1">
            <a:prstTxWarp prst="textNoShape">
              <a:avLst/>
            </a:prstTxWarp>
          </a:bodyPr>
          <a:lstStyle>
            <a:lvl1pPr defTabSz="966556">
              <a:defRPr sz="1200"/>
            </a:lvl1pPr>
          </a:lstStyle>
          <a:p>
            <a:endParaRPr lang="en-US" dirty="0"/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4145502" y="0"/>
            <a:ext cx="3169699" cy="4794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6659" tIns="48330" rIns="96659" bIns="48330" numCol="1" anchor="t" anchorCtr="0" compatLnSpc="1">
            <a:prstTxWarp prst="textNoShape">
              <a:avLst/>
            </a:prstTxWarp>
          </a:bodyPr>
          <a:lstStyle>
            <a:lvl1pPr algn="r" defTabSz="966556">
              <a:defRPr sz="1200"/>
            </a:lvl1pPr>
          </a:lstStyle>
          <a:p>
            <a:endParaRPr lang="en-US" dirty="0"/>
          </a:p>
        </p:txBody>
      </p:sp>
      <p:sp>
        <p:nvSpPr>
          <p:cNvPr id="819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121797"/>
            <a:ext cx="3169699" cy="4794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6659" tIns="48330" rIns="96659" bIns="48330" numCol="1" anchor="b" anchorCtr="0" compatLnSpc="1">
            <a:prstTxWarp prst="textNoShape">
              <a:avLst/>
            </a:prstTxWarp>
          </a:bodyPr>
          <a:lstStyle>
            <a:lvl1pPr defTabSz="966556">
              <a:defRPr sz="1200"/>
            </a:lvl1pPr>
          </a:lstStyle>
          <a:p>
            <a:endParaRPr lang="en-US" dirty="0"/>
          </a:p>
        </p:txBody>
      </p:sp>
      <p:sp>
        <p:nvSpPr>
          <p:cNvPr id="819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4145502" y="9121797"/>
            <a:ext cx="3169699" cy="4794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6659" tIns="48330" rIns="96659" bIns="48330" numCol="1" anchor="b" anchorCtr="0" compatLnSpc="1">
            <a:prstTxWarp prst="textNoShape">
              <a:avLst/>
            </a:prstTxWarp>
          </a:bodyPr>
          <a:lstStyle>
            <a:lvl1pPr algn="r" defTabSz="966556">
              <a:defRPr sz="1200"/>
            </a:lvl1pPr>
          </a:lstStyle>
          <a:p>
            <a:fld id="{89E858B9-9622-41D4-B86C-CC604D6D2293}" type="slidenum">
              <a:rPr lang="en-US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169699" cy="4794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6659" tIns="48330" rIns="96659" bIns="48330" numCol="1" anchor="t" anchorCtr="0" compatLnSpc="1">
            <a:prstTxWarp prst="textNoShape">
              <a:avLst/>
            </a:prstTxWarp>
          </a:bodyPr>
          <a:lstStyle>
            <a:lvl1pPr defTabSz="966556">
              <a:defRPr sz="1200"/>
            </a:lvl1pPr>
          </a:lstStyle>
          <a:p>
            <a:endParaRPr lang="en-US" dirty="0"/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145502" y="0"/>
            <a:ext cx="3169699" cy="4794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6659" tIns="48330" rIns="96659" bIns="48330" numCol="1" anchor="t" anchorCtr="0" compatLnSpc="1">
            <a:prstTxWarp prst="textNoShape">
              <a:avLst/>
            </a:prstTxWarp>
          </a:bodyPr>
          <a:lstStyle>
            <a:lvl1pPr algn="r" defTabSz="966556">
              <a:defRPr sz="1200"/>
            </a:lvl1pPr>
          </a:lstStyle>
          <a:p>
            <a:endParaRPr lang="en-US" dirty="0"/>
          </a:p>
        </p:txBody>
      </p:sp>
      <p:sp>
        <p:nvSpPr>
          <p:cNvPr id="1331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257300" y="720725"/>
            <a:ext cx="4800600" cy="36004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1331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75803" y="4560899"/>
            <a:ext cx="5363595" cy="43195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6659" tIns="48330" rIns="96659" bIns="483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331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121797"/>
            <a:ext cx="3169699" cy="4794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6659" tIns="48330" rIns="96659" bIns="48330" numCol="1" anchor="b" anchorCtr="0" compatLnSpc="1">
            <a:prstTxWarp prst="textNoShape">
              <a:avLst/>
            </a:prstTxWarp>
          </a:bodyPr>
          <a:lstStyle>
            <a:lvl1pPr defTabSz="966556">
              <a:defRPr sz="1200"/>
            </a:lvl1pPr>
          </a:lstStyle>
          <a:p>
            <a:endParaRPr lang="en-US" dirty="0"/>
          </a:p>
        </p:txBody>
      </p:sp>
      <p:sp>
        <p:nvSpPr>
          <p:cNvPr id="1331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145502" y="9121797"/>
            <a:ext cx="3169699" cy="4794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6659" tIns="48330" rIns="96659" bIns="48330" numCol="1" anchor="b" anchorCtr="0" compatLnSpc="1">
            <a:prstTxWarp prst="textNoShape">
              <a:avLst/>
            </a:prstTxWarp>
          </a:bodyPr>
          <a:lstStyle>
            <a:lvl1pPr algn="r" defTabSz="966556">
              <a:defRPr sz="1200"/>
            </a:lvl1pPr>
          </a:lstStyle>
          <a:p>
            <a:fld id="{E391298E-09D2-4F98-B954-86421036320A}" type="slidenum">
              <a:rPr lang="en-US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91298E-09D2-4F98-B954-86421036320A}" type="slidenum">
              <a:rPr lang="en-US" smtClean="0"/>
              <a:pPr/>
              <a:t>1</a:t>
            </a:fld>
            <a:endParaRPr 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91298E-09D2-4F98-B954-86421036320A}" type="slidenum">
              <a:rPr lang="en-US" smtClean="0"/>
              <a:pPr/>
              <a:t>2</a:t>
            </a:fld>
            <a:endParaRPr 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91298E-09D2-4F98-B954-86421036320A}" type="slidenum">
              <a:rPr lang="en-US" smtClean="0"/>
              <a:pPr/>
              <a:t>3</a:t>
            </a:fld>
            <a:endParaRPr lang="en-US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91298E-09D2-4F98-B954-86421036320A}" type="slidenum">
              <a:rPr lang="en-US" smtClean="0"/>
              <a:pPr/>
              <a:t>4</a:t>
            </a:fld>
            <a:endParaRPr lang="en-US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91298E-09D2-4F98-B954-86421036320A}" type="slidenum">
              <a:rPr lang="en-US" smtClean="0"/>
              <a:pPr/>
              <a:t>5</a:t>
            </a:fld>
            <a:endParaRPr lang="en-US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91298E-09D2-4F98-B954-86421036320A}" type="slidenum">
              <a:rPr lang="en-US" smtClean="0"/>
              <a:pPr/>
              <a:t>6</a:t>
            </a:fld>
            <a:endParaRPr lang="en-US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91298E-09D2-4F98-B954-86421036320A}" type="slidenum">
              <a:rPr lang="en-US" smtClean="0"/>
              <a:pPr/>
              <a:t>7</a:t>
            </a:fld>
            <a:endParaRPr lang="en-US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91298E-09D2-4F98-B954-86421036320A}" type="slidenum">
              <a:rPr lang="en-US" smtClean="0"/>
              <a:pPr/>
              <a:t>8</a:t>
            </a:fld>
            <a:endParaRPr lang="en-US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91298E-09D2-4F98-B954-86421036320A}" type="slidenum">
              <a:rPr lang="en-US" smtClean="0"/>
              <a:pPr/>
              <a:t>9</a:t>
            </a:fld>
            <a:endParaRPr 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28" name="Rectangle 56"/>
          <p:cNvSpPr>
            <a:spLocks noChangeArrowheads="1"/>
          </p:cNvSpPr>
          <p:nvPr userDrawn="1"/>
        </p:nvSpPr>
        <p:spPr bwMode="auto">
          <a:xfrm>
            <a:off x="0" y="6284913"/>
            <a:ext cx="9144000" cy="57308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pic>
        <p:nvPicPr>
          <p:cNvPr id="8" name="Picture 7" descr="Final_Divider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377" y="1143189"/>
            <a:ext cx="9143245" cy="4571622"/>
          </a:xfrm>
          <a:prstGeom prst="rect">
            <a:avLst/>
          </a:prstGeom>
        </p:spPr>
      </p:pic>
      <p:sp>
        <p:nvSpPr>
          <p:cNvPr id="7" name="Content Placeholder 2"/>
          <p:cNvSpPr>
            <a:spLocks noGrp="1"/>
          </p:cNvSpPr>
          <p:nvPr userDrawn="1">
            <p:ph idx="1" hasCustomPrompt="1"/>
          </p:nvPr>
        </p:nvSpPr>
        <p:spPr>
          <a:xfrm>
            <a:off x="2438400" y="2057400"/>
            <a:ext cx="4800600" cy="1219200"/>
          </a:xfrm>
        </p:spPr>
        <p:txBody>
          <a:bodyPr/>
          <a:lstStyle>
            <a:lvl1pPr>
              <a:buClr>
                <a:schemeClr val="accent6"/>
              </a:buClr>
              <a:defRPr/>
            </a:lvl1pPr>
          </a:lstStyle>
          <a:p>
            <a:pPr eaLnBrk="1" hangingPunct="1">
              <a:buFont typeface="Wingdings" pitchFamily="1" charset="2"/>
              <a:buChar char="§"/>
            </a:pPr>
            <a:r>
              <a:rPr lang="en-US" sz="2400" dirty="0" smtClean="0">
                <a:solidFill>
                  <a:schemeClr val="bg1"/>
                </a:solidFill>
              </a:rPr>
              <a:t> Text</a:t>
            </a:r>
          </a:p>
          <a:p>
            <a:pPr eaLnBrk="1" hangingPunct="1">
              <a:buFont typeface="Wingdings" pitchFamily="1" charset="2"/>
              <a:buNone/>
            </a:pPr>
            <a:endParaRPr lang="en-US" dirty="0" smtClean="0">
              <a:solidFill>
                <a:schemeClr val="bg1"/>
              </a:solidFill>
            </a:endParaRPr>
          </a:p>
        </p:txBody>
      </p:sp>
      <p:pic>
        <p:nvPicPr>
          <p:cNvPr id="19" name="Picture 18" descr="bottombar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48171" y="6323788"/>
            <a:ext cx="2023529" cy="506692"/>
          </a:xfrm>
          <a:prstGeom prst="rect">
            <a:avLst/>
          </a:prstGeom>
        </p:spPr>
      </p:pic>
      <p:sp>
        <p:nvSpPr>
          <p:cNvPr id="20" name="Text Box 49"/>
          <p:cNvSpPr txBox="1">
            <a:spLocks noChangeArrowheads="1"/>
          </p:cNvSpPr>
          <p:nvPr userDrawn="1"/>
        </p:nvSpPr>
        <p:spPr bwMode="auto">
          <a:xfrm>
            <a:off x="180975" y="6626493"/>
            <a:ext cx="577850" cy="184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en-US" sz="600" dirty="0">
                <a:solidFill>
                  <a:schemeClr val="tx2"/>
                </a:solidFill>
              </a:rPr>
              <a:t>PAGE</a:t>
            </a:r>
            <a:r>
              <a:rPr lang="en-US" sz="600" dirty="0" smtClean="0">
                <a:solidFill>
                  <a:schemeClr val="tx2"/>
                </a:solidFill>
              </a:rPr>
              <a:t>  </a:t>
            </a:r>
            <a:fld id="{DF573F04-0965-4020-B5B5-991C2993D9D9}" type="slidenum">
              <a:rPr lang="en-US" sz="600" smtClean="0">
                <a:solidFill>
                  <a:schemeClr val="tx2"/>
                </a:solidFill>
              </a:rPr>
              <a:pPr/>
              <a:t>‹#›</a:t>
            </a:fld>
            <a:endParaRPr lang="en-US" sz="600" dirty="0">
              <a:solidFill>
                <a:schemeClr val="tx2"/>
              </a:solidFill>
            </a:endParaRPr>
          </a:p>
        </p:txBody>
      </p:sp>
      <p:pic>
        <p:nvPicPr>
          <p:cNvPr id="22" name="Picture 21" descr="q_white.png"/>
          <p:cNvPicPr>
            <a:picLocks noChangeAspect="1"/>
          </p:cNvPicPr>
          <p:nvPr userDrawn="1"/>
        </p:nvPicPr>
        <p:blipFill>
          <a:blip r:embed="rId4" cstate="print">
            <a:lum bright="-100000"/>
          </a:blip>
          <a:srcRect/>
          <a:stretch>
            <a:fillRect/>
          </a:stretch>
        </p:blipFill>
        <p:spPr bwMode="auto">
          <a:xfrm>
            <a:off x="7790688" y="6451900"/>
            <a:ext cx="1216152" cy="3381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400" b="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>
                <a:solidFill>
                  <a:srgbClr val="333333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6779" y="273050"/>
            <a:ext cx="8729663" cy="561975"/>
          </a:xfrm>
        </p:spPr>
        <p:txBody>
          <a:bodyPr/>
          <a:lstStyle>
            <a:lvl1pPr>
              <a:defRPr>
                <a:solidFill>
                  <a:srgbClr val="0070C0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buClr>
                <a:schemeClr val="accent2"/>
              </a:buClr>
              <a:defRPr>
                <a:solidFill>
                  <a:srgbClr val="333333"/>
                </a:solidFill>
              </a:defRPr>
            </a:lvl1pPr>
            <a:lvl2pPr>
              <a:buClr>
                <a:schemeClr val="accent1"/>
              </a:buClr>
              <a:defRPr>
                <a:solidFill>
                  <a:srgbClr val="333333"/>
                </a:solidFill>
              </a:defRPr>
            </a:lvl2pPr>
            <a:lvl3pPr>
              <a:buClr>
                <a:schemeClr val="tx2"/>
              </a:buClr>
              <a:defRPr>
                <a:solidFill>
                  <a:srgbClr val="333333"/>
                </a:solidFill>
              </a:defRPr>
            </a:lvl3pPr>
            <a:lvl4pPr>
              <a:buClr>
                <a:schemeClr val="accent1"/>
              </a:buClr>
              <a:buFont typeface="Lucida Grande"/>
              <a:buChar char="»"/>
              <a:defRPr>
                <a:solidFill>
                  <a:srgbClr val="333333"/>
                </a:solidFill>
              </a:defRPr>
            </a:lvl4pPr>
            <a:lvl5pPr>
              <a:buClr>
                <a:schemeClr val="tx2"/>
              </a:buClr>
              <a:defRPr>
                <a:solidFill>
                  <a:srgbClr val="333333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none">
                <a:solidFill>
                  <a:srgbClr val="636568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rgbClr val="333333"/>
                </a:solidFill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6779" y="273049"/>
            <a:ext cx="8729663" cy="561975"/>
          </a:xfrm>
        </p:spPr>
        <p:txBody>
          <a:bodyPr/>
          <a:lstStyle>
            <a:lvl1pPr>
              <a:defRPr>
                <a:solidFill>
                  <a:srgbClr val="636568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1800">
                <a:solidFill>
                  <a:srgbClr val="333333"/>
                </a:solidFill>
              </a:defRPr>
            </a:lvl1pPr>
            <a:lvl2pPr>
              <a:defRPr>
                <a:solidFill>
                  <a:srgbClr val="333333"/>
                </a:solidFill>
              </a:defRPr>
            </a:lvl2pPr>
            <a:lvl3pPr>
              <a:defRPr>
                <a:solidFill>
                  <a:srgbClr val="333333"/>
                </a:solidFill>
              </a:defRPr>
            </a:lvl3pPr>
            <a:lvl4pPr>
              <a:defRPr>
                <a:solidFill>
                  <a:srgbClr val="333333"/>
                </a:solidFill>
              </a:defRPr>
            </a:lvl4pPr>
            <a:lvl5pPr>
              <a:defRPr>
                <a:solidFill>
                  <a:srgbClr val="333333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6779" y="273050"/>
            <a:ext cx="8729663" cy="561975"/>
          </a:xfrm>
        </p:spPr>
        <p:txBody>
          <a:bodyPr/>
          <a:lstStyle>
            <a:lvl1pPr>
              <a:defRPr>
                <a:solidFill>
                  <a:srgbClr val="636568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63513" y="904108"/>
            <a:ext cx="4279900" cy="5314950"/>
          </a:xfrm>
        </p:spPr>
        <p:txBody>
          <a:bodyPr/>
          <a:lstStyle>
            <a:lvl1pPr>
              <a:defRPr sz="2000">
                <a:solidFill>
                  <a:srgbClr val="333333"/>
                </a:solidFill>
              </a:defRPr>
            </a:lvl1pPr>
            <a:lvl2pPr>
              <a:defRPr sz="1800">
                <a:solidFill>
                  <a:srgbClr val="333333"/>
                </a:solidFill>
              </a:defRPr>
            </a:lvl2pPr>
            <a:lvl3pPr>
              <a:defRPr sz="1600">
                <a:solidFill>
                  <a:srgbClr val="333333"/>
                </a:solidFill>
              </a:defRPr>
            </a:lvl3pPr>
            <a:lvl4pPr>
              <a:defRPr sz="1400">
                <a:solidFill>
                  <a:srgbClr val="333333"/>
                </a:solidFill>
              </a:defRPr>
            </a:lvl4pPr>
            <a:lvl5pPr>
              <a:defRPr sz="1400">
                <a:solidFill>
                  <a:srgbClr val="333333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95813" y="904108"/>
            <a:ext cx="4279900" cy="5314950"/>
          </a:xfrm>
        </p:spPr>
        <p:txBody>
          <a:bodyPr/>
          <a:lstStyle>
            <a:lvl1pPr>
              <a:defRPr sz="2000">
                <a:solidFill>
                  <a:srgbClr val="333333"/>
                </a:solidFill>
              </a:defRPr>
            </a:lvl1pPr>
            <a:lvl2pPr>
              <a:defRPr sz="1800">
                <a:solidFill>
                  <a:srgbClr val="333333"/>
                </a:solidFill>
              </a:defRPr>
            </a:lvl2pPr>
            <a:lvl3pPr>
              <a:defRPr sz="1600">
                <a:solidFill>
                  <a:srgbClr val="333333"/>
                </a:solidFill>
              </a:defRPr>
            </a:lvl3pPr>
            <a:lvl4pPr>
              <a:defRPr sz="1400">
                <a:solidFill>
                  <a:srgbClr val="333333"/>
                </a:solidFill>
              </a:defRPr>
            </a:lvl4pPr>
            <a:lvl5pPr>
              <a:defRPr sz="1400">
                <a:solidFill>
                  <a:srgbClr val="333333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0396" y="274638"/>
            <a:ext cx="8802042" cy="1143000"/>
          </a:xfrm>
        </p:spPr>
        <p:txBody>
          <a:bodyPr/>
          <a:lstStyle>
            <a:lvl1pPr>
              <a:defRPr>
                <a:solidFill>
                  <a:srgbClr val="636568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0396" y="1535113"/>
            <a:ext cx="4040188" cy="639762"/>
          </a:xfrm>
        </p:spPr>
        <p:txBody>
          <a:bodyPr anchor="b"/>
          <a:lstStyle>
            <a:lvl1pPr marL="0" indent="0">
              <a:buNone/>
              <a:defRPr sz="2100" b="1">
                <a:solidFill>
                  <a:srgbClr val="333333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60153" y="2174875"/>
            <a:ext cx="4040188" cy="3951288"/>
          </a:xfrm>
        </p:spPr>
        <p:txBody>
          <a:bodyPr/>
          <a:lstStyle>
            <a:lvl1pPr>
              <a:defRPr sz="2000">
                <a:solidFill>
                  <a:srgbClr val="333333"/>
                </a:solidFill>
              </a:defRPr>
            </a:lvl1pPr>
            <a:lvl2pPr>
              <a:defRPr sz="1800">
                <a:solidFill>
                  <a:srgbClr val="333333"/>
                </a:solidFill>
              </a:defRPr>
            </a:lvl2pPr>
            <a:lvl3pPr>
              <a:defRPr sz="1600">
                <a:solidFill>
                  <a:srgbClr val="333333"/>
                </a:solidFill>
              </a:defRPr>
            </a:lvl3pPr>
            <a:lvl4pPr>
              <a:defRPr sz="1400">
                <a:solidFill>
                  <a:srgbClr val="333333"/>
                </a:solidFill>
              </a:defRPr>
            </a:lvl4pPr>
            <a:lvl5pPr>
              <a:defRPr sz="1400">
                <a:solidFill>
                  <a:srgbClr val="333333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34782" y="1535113"/>
            <a:ext cx="4041775" cy="639762"/>
          </a:xfrm>
        </p:spPr>
        <p:txBody>
          <a:bodyPr anchor="b"/>
          <a:lstStyle>
            <a:lvl1pPr marL="0" indent="0">
              <a:buNone/>
              <a:defRPr sz="2100" b="1">
                <a:solidFill>
                  <a:srgbClr val="333333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000">
                <a:solidFill>
                  <a:srgbClr val="333333"/>
                </a:solidFill>
              </a:defRPr>
            </a:lvl1pPr>
            <a:lvl2pPr>
              <a:defRPr sz="1800">
                <a:solidFill>
                  <a:srgbClr val="333333"/>
                </a:solidFill>
              </a:defRPr>
            </a:lvl2pPr>
            <a:lvl3pPr>
              <a:defRPr sz="1600">
                <a:solidFill>
                  <a:srgbClr val="333333"/>
                </a:solidFill>
              </a:defRPr>
            </a:lvl3pPr>
            <a:lvl4pPr>
              <a:defRPr sz="1400">
                <a:solidFill>
                  <a:srgbClr val="333333"/>
                </a:solidFill>
              </a:defRPr>
            </a:lvl4pPr>
            <a:lvl5pPr>
              <a:defRPr sz="1400">
                <a:solidFill>
                  <a:srgbClr val="333333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6779" y="273050"/>
            <a:ext cx="8729663" cy="561975"/>
          </a:xfrm>
        </p:spPr>
        <p:txBody>
          <a:bodyPr/>
          <a:lstStyle>
            <a:lvl1pPr>
              <a:defRPr>
                <a:solidFill>
                  <a:srgbClr val="636568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0396" y="273050"/>
            <a:ext cx="3008313" cy="1162050"/>
          </a:xfrm>
        </p:spPr>
        <p:txBody>
          <a:bodyPr anchor="b"/>
          <a:lstStyle>
            <a:lvl1pPr algn="l">
              <a:defRPr sz="2400" b="0">
                <a:solidFill>
                  <a:srgbClr val="636568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000">
                <a:solidFill>
                  <a:srgbClr val="333333"/>
                </a:solidFill>
              </a:defRPr>
            </a:lvl1pPr>
            <a:lvl2pPr>
              <a:defRPr sz="1800">
                <a:solidFill>
                  <a:srgbClr val="333333"/>
                </a:solidFill>
              </a:defRPr>
            </a:lvl2pPr>
            <a:lvl3pPr>
              <a:defRPr sz="1600">
                <a:solidFill>
                  <a:srgbClr val="333333"/>
                </a:solidFill>
              </a:defRPr>
            </a:lvl3pPr>
            <a:lvl4pPr>
              <a:defRPr sz="1400">
                <a:solidFill>
                  <a:srgbClr val="333333"/>
                </a:solidFill>
              </a:defRPr>
            </a:lvl4pPr>
            <a:lvl5pPr>
              <a:defRPr sz="1200">
                <a:solidFill>
                  <a:srgbClr val="333333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0639" y="1435100"/>
            <a:ext cx="3008313" cy="4691063"/>
          </a:xfrm>
        </p:spPr>
        <p:txBody>
          <a:bodyPr/>
          <a:lstStyle>
            <a:lvl1pPr marL="0" indent="0">
              <a:buNone/>
              <a:defRPr sz="1400">
                <a:solidFill>
                  <a:srgbClr val="333333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cxnSp>
        <p:nvCxnSpPr>
          <p:cNvPr id="17" name="Straight Connector 16"/>
          <p:cNvCxnSpPr/>
          <p:nvPr userDrawn="1"/>
        </p:nvCxnSpPr>
        <p:spPr bwMode="auto">
          <a:xfrm rot="5400000">
            <a:off x="471426" y="3164639"/>
            <a:ext cx="5796719" cy="1588"/>
          </a:xfrm>
          <a:prstGeom prst="line">
            <a:avLst/>
          </a:prstGeom>
          <a:solidFill>
            <a:schemeClr val="accent1"/>
          </a:solidFill>
          <a:ln w="6350" cap="flat" cmpd="sng" algn="ctr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0" y="6400800"/>
            <a:ext cx="9144000" cy="457200"/>
          </a:xfrm>
          <a:prstGeom prst="rect">
            <a:avLst/>
          </a:prstGeom>
          <a:solidFill>
            <a:srgbClr val="333333"/>
          </a:solidFill>
          <a:ln w="9525" algn="ctr">
            <a:noFill/>
            <a:miter lim="800000"/>
            <a:headEnd/>
            <a:tailEnd/>
          </a:ln>
          <a:effectLst>
            <a:outerShdw dist="23000" dir="5400000" rotWithShape="0">
              <a:srgbClr val="808080">
                <a:alpha val="34999"/>
              </a:srgbClr>
            </a:outerShdw>
          </a:effectLst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baseline="0" dirty="0">
              <a:solidFill>
                <a:schemeClr val="lt1"/>
              </a:solidFill>
              <a:latin typeface="+mn-lt"/>
            </a:endParaRPr>
          </a:p>
        </p:txBody>
      </p:sp>
      <p:sp>
        <p:nvSpPr>
          <p:cNvPr id="1071" name="Rectangle 47"/>
          <p:cNvSpPr>
            <a:spLocks noGrp="1" noChangeArrowheads="1"/>
          </p:cNvSpPr>
          <p:nvPr>
            <p:ph type="title"/>
          </p:nvPr>
        </p:nvSpPr>
        <p:spPr bwMode="auto">
          <a:xfrm>
            <a:off x="176779" y="273050"/>
            <a:ext cx="8729663" cy="561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en-US" dirty="0" smtClean="0"/>
          </a:p>
        </p:txBody>
      </p:sp>
      <p:sp>
        <p:nvSpPr>
          <p:cNvPr id="1076" name="Rectangle 52"/>
          <p:cNvSpPr>
            <a:spLocks noGrp="1" noChangeArrowheads="1"/>
          </p:cNvSpPr>
          <p:nvPr>
            <p:ph type="body" idx="1"/>
          </p:nvPr>
        </p:nvSpPr>
        <p:spPr bwMode="auto">
          <a:xfrm>
            <a:off x="163513" y="904108"/>
            <a:ext cx="8712200" cy="5314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Text Box 49"/>
          <p:cNvSpPr txBox="1">
            <a:spLocks noChangeArrowheads="1"/>
          </p:cNvSpPr>
          <p:nvPr/>
        </p:nvSpPr>
        <p:spPr bwMode="auto">
          <a:xfrm>
            <a:off x="180975" y="6626493"/>
            <a:ext cx="577850" cy="184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en-US" sz="600" dirty="0">
                <a:solidFill>
                  <a:schemeClr val="bg1"/>
                </a:solidFill>
              </a:rPr>
              <a:t>PAGE</a:t>
            </a:r>
            <a:r>
              <a:rPr lang="en-US" sz="600" dirty="0" smtClean="0">
                <a:solidFill>
                  <a:schemeClr val="bg1"/>
                </a:solidFill>
              </a:rPr>
              <a:t>  </a:t>
            </a:r>
            <a:fld id="{DF573F04-0965-4020-B5B5-991C2993D9D9}" type="slidenum">
              <a:rPr lang="en-US" sz="600" smtClean="0">
                <a:solidFill>
                  <a:schemeClr val="bg1"/>
                </a:solidFill>
              </a:rPr>
              <a:pPr/>
              <a:t>‹#›</a:t>
            </a:fld>
            <a:endParaRPr lang="en-US" sz="600" dirty="0">
              <a:solidFill>
                <a:schemeClr val="bg1"/>
              </a:solidFill>
            </a:endParaRPr>
          </a:p>
        </p:txBody>
      </p:sp>
      <p:pic>
        <p:nvPicPr>
          <p:cNvPr id="10" name="Picture 9" descr="q_white.png"/>
          <p:cNvPicPr>
            <a:picLocks noChangeAspect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7790688" y="6451900"/>
            <a:ext cx="1216152" cy="3381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15" descr="RedefiningMobility copy.png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189049" y="6396913"/>
            <a:ext cx="2058852" cy="295067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2400">
          <a:solidFill>
            <a:schemeClr val="accent1"/>
          </a:solidFill>
          <a:latin typeface="Arial" charset="0"/>
          <a:cs typeface="Arial" charset="0"/>
        </a:defRPr>
      </a:lvl2pPr>
      <a:lvl3pPr algn="l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2400">
          <a:solidFill>
            <a:schemeClr val="accent1"/>
          </a:solidFill>
          <a:latin typeface="Arial" charset="0"/>
          <a:cs typeface="Arial" charset="0"/>
        </a:defRPr>
      </a:lvl3pPr>
      <a:lvl4pPr algn="l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2400">
          <a:solidFill>
            <a:schemeClr val="accent1"/>
          </a:solidFill>
          <a:latin typeface="Arial" charset="0"/>
          <a:cs typeface="Arial" charset="0"/>
        </a:defRPr>
      </a:lvl4pPr>
      <a:lvl5pPr algn="l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2400">
          <a:solidFill>
            <a:schemeClr val="accent1"/>
          </a:solidFill>
          <a:latin typeface="Arial" charset="0"/>
          <a:cs typeface="Arial" charset="0"/>
        </a:defRPr>
      </a:lvl5pPr>
      <a:lvl6pPr marL="457200" algn="l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2400">
          <a:solidFill>
            <a:schemeClr val="accent1"/>
          </a:solidFill>
          <a:latin typeface="Arial" charset="0"/>
          <a:cs typeface="Arial" charset="0"/>
        </a:defRPr>
      </a:lvl6pPr>
      <a:lvl7pPr marL="914400" algn="l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2400">
          <a:solidFill>
            <a:schemeClr val="accent1"/>
          </a:solidFill>
          <a:latin typeface="Arial" charset="0"/>
          <a:cs typeface="Arial" charset="0"/>
        </a:defRPr>
      </a:lvl7pPr>
      <a:lvl8pPr marL="1371600" algn="l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2400">
          <a:solidFill>
            <a:schemeClr val="accent1"/>
          </a:solidFill>
          <a:latin typeface="Arial" charset="0"/>
          <a:cs typeface="Arial" charset="0"/>
        </a:defRPr>
      </a:lvl8pPr>
      <a:lvl9pPr marL="1828800" algn="l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2400">
          <a:solidFill>
            <a:schemeClr val="accent1"/>
          </a:solidFill>
          <a:latin typeface="Arial" charset="0"/>
          <a:cs typeface="Arial" charset="0"/>
        </a:defRPr>
      </a:lvl9pPr>
    </p:titleStyle>
    <p:bodyStyle>
      <a:lvl1pPr marL="173038" indent="-173038" algn="l" rtl="0" eaLnBrk="1" fontAlgn="base" hangingPunct="1">
        <a:lnSpc>
          <a:spcPct val="95000"/>
        </a:lnSpc>
        <a:spcBef>
          <a:spcPct val="35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sz="2000">
          <a:solidFill>
            <a:srgbClr val="333333"/>
          </a:solidFill>
          <a:latin typeface="+mn-lt"/>
          <a:ea typeface="+mn-ea"/>
          <a:cs typeface="+mn-cs"/>
        </a:defRPr>
      </a:lvl1pPr>
      <a:lvl2pPr marL="460375" indent="-173038" algn="l" rtl="0" eaLnBrk="1" fontAlgn="base" hangingPunct="1">
        <a:lnSpc>
          <a:spcPct val="95000"/>
        </a:lnSpc>
        <a:spcBef>
          <a:spcPct val="35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>
          <a:solidFill>
            <a:srgbClr val="333333"/>
          </a:solidFill>
          <a:latin typeface="+mn-lt"/>
          <a:cs typeface="+mn-cs"/>
        </a:defRPr>
      </a:lvl2pPr>
      <a:lvl3pPr marL="798513" indent="-223838" algn="l" rtl="0" eaLnBrk="1" fontAlgn="base" hangingPunct="1">
        <a:lnSpc>
          <a:spcPct val="95000"/>
        </a:lnSpc>
        <a:spcBef>
          <a:spcPct val="35000"/>
        </a:spcBef>
        <a:spcAft>
          <a:spcPct val="0"/>
        </a:spcAft>
        <a:buClr>
          <a:schemeClr val="tx2"/>
        </a:buClr>
        <a:buSzPct val="125000"/>
        <a:buFont typeface="Arial" charset="0"/>
        <a:buChar char="–"/>
        <a:defRPr sz="1600">
          <a:solidFill>
            <a:srgbClr val="333333"/>
          </a:solidFill>
          <a:latin typeface="+mn-lt"/>
          <a:cs typeface="+mn-cs"/>
        </a:defRPr>
      </a:lvl3pPr>
      <a:lvl4pPr marL="1087438" indent="-174625" algn="l" rtl="0" eaLnBrk="1" fontAlgn="base" hangingPunct="1">
        <a:lnSpc>
          <a:spcPct val="95000"/>
        </a:lnSpc>
        <a:spcBef>
          <a:spcPct val="35000"/>
        </a:spcBef>
        <a:spcAft>
          <a:spcPct val="0"/>
        </a:spcAft>
        <a:buClr>
          <a:schemeClr val="accent1"/>
        </a:buClr>
        <a:buSzPct val="125000"/>
        <a:buFont typeface="Lucida Grande"/>
        <a:buChar char="»"/>
        <a:defRPr sz="1400">
          <a:solidFill>
            <a:srgbClr val="333333"/>
          </a:solidFill>
          <a:latin typeface="+mn-lt"/>
          <a:cs typeface="+mn-cs"/>
        </a:defRPr>
      </a:lvl4pPr>
      <a:lvl5pPr marL="1316038" indent="-114300" algn="l" rtl="0" eaLnBrk="1" fontAlgn="base" hangingPunct="1">
        <a:lnSpc>
          <a:spcPct val="95000"/>
        </a:lnSpc>
        <a:spcBef>
          <a:spcPct val="35000"/>
        </a:spcBef>
        <a:spcAft>
          <a:spcPct val="0"/>
        </a:spcAft>
        <a:buClr>
          <a:schemeClr val="tx2"/>
        </a:buClr>
        <a:buChar char="•"/>
        <a:defRPr sz="1200">
          <a:solidFill>
            <a:srgbClr val="333333"/>
          </a:solidFill>
          <a:latin typeface="+mn-lt"/>
          <a:cs typeface="+mn-cs"/>
        </a:defRPr>
      </a:lvl5pPr>
      <a:lvl6pPr marL="1773238" indent="-114300" algn="l" rtl="0" eaLnBrk="1" fontAlgn="base" hangingPunct="1">
        <a:lnSpc>
          <a:spcPct val="95000"/>
        </a:lnSpc>
        <a:spcBef>
          <a:spcPct val="35000"/>
        </a:spcBef>
        <a:spcAft>
          <a:spcPct val="0"/>
        </a:spcAft>
        <a:buClr>
          <a:srgbClr val="727375"/>
        </a:buClr>
        <a:buChar char="•"/>
        <a:defRPr sz="1200">
          <a:solidFill>
            <a:schemeClr val="tx1"/>
          </a:solidFill>
          <a:latin typeface="+mn-lt"/>
          <a:cs typeface="+mn-cs"/>
        </a:defRPr>
      </a:lvl6pPr>
      <a:lvl7pPr marL="2230438" indent="-114300" algn="l" rtl="0" eaLnBrk="1" fontAlgn="base" hangingPunct="1">
        <a:lnSpc>
          <a:spcPct val="95000"/>
        </a:lnSpc>
        <a:spcBef>
          <a:spcPct val="35000"/>
        </a:spcBef>
        <a:spcAft>
          <a:spcPct val="0"/>
        </a:spcAft>
        <a:buClr>
          <a:srgbClr val="727375"/>
        </a:buClr>
        <a:buChar char="•"/>
        <a:defRPr sz="1200">
          <a:solidFill>
            <a:schemeClr val="tx1"/>
          </a:solidFill>
          <a:latin typeface="+mn-lt"/>
          <a:cs typeface="+mn-cs"/>
        </a:defRPr>
      </a:lvl7pPr>
      <a:lvl8pPr marL="2687638" indent="-114300" algn="l" rtl="0" eaLnBrk="1" fontAlgn="base" hangingPunct="1">
        <a:lnSpc>
          <a:spcPct val="95000"/>
        </a:lnSpc>
        <a:spcBef>
          <a:spcPct val="35000"/>
        </a:spcBef>
        <a:spcAft>
          <a:spcPct val="0"/>
        </a:spcAft>
        <a:buClr>
          <a:srgbClr val="727375"/>
        </a:buClr>
        <a:buChar char="•"/>
        <a:defRPr sz="1200">
          <a:solidFill>
            <a:schemeClr val="tx1"/>
          </a:solidFill>
          <a:latin typeface="+mn-lt"/>
          <a:cs typeface="+mn-cs"/>
        </a:defRPr>
      </a:lvl8pPr>
      <a:lvl9pPr marL="3144838" indent="-114300" algn="l" rtl="0" eaLnBrk="1" fontAlgn="base" hangingPunct="1">
        <a:lnSpc>
          <a:spcPct val="95000"/>
        </a:lnSpc>
        <a:spcBef>
          <a:spcPct val="35000"/>
        </a:spcBef>
        <a:spcAft>
          <a:spcPct val="0"/>
        </a:spcAft>
        <a:buClr>
          <a:srgbClr val="727375"/>
        </a:buClr>
        <a:buChar char="•"/>
        <a:defRPr sz="12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.vml"/><Relationship Id="rId4" Type="http://schemas.openxmlformats.org/officeDocument/2006/relationships/package" Target="../embeddings/Microsoft_Office_Excel_Worksheet1.xlsx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2419349" y="2085975"/>
            <a:ext cx="6372225" cy="1219200"/>
          </a:xfrm>
        </p:spPr>
        <p:txBody>
          <a:bodyPr/>
          <a:lstStyle/>
          <a:p>
            <a:pPr algn="ctr">
              <a:buNone/>
            </a:pPr>
            <a:r>
              <a:rPr lang="en-US" sz="2400" b="1" dirty="0" smtClean="0">
                <a:solidFill>
                  <a:schemeClr val="bg1"/>
                </a:solidFill>
              </a:rPr>
              <a:t>LCEC Coded Block Flag Coding Under Residual Quadtree</a:t>
            </a:r>
          </a:p>
          <a:p>
            <a:pPr algn="ctr">
              <a:buNone/>
            </a:pPr>
            <a:r>
              <a:rPr lang="en-US" sz="1800" b="1" smtClean="0">
                <a:solidFill>
                  <a:schemeClr val="bg1"/>
                </a:solidFill>
              </a:rPr>
              <a:t>(JCTVC-E404)</a:t>
            </a:r>
            <a:endParaRPr lang="en-US" sz="1800" b="1" dirty="0" smtClean="0">
              <a:solidFill>
                <a:schemeClr val="bg1"/>
              </a:solidFill>
            </a:endParaRPr>
          </a:p>
          <a:p>
            <a:pPr algn="ctr">
              <a:buNone/>
            </a:pPr>
            <a:endParaRPr lang="en-US" sz="2400" dirty="0" smtClean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Original Coded Block Flag Coding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At CU root level</a:t>
            </a:r>
          </a:p>
          <a:p>
            <a:pPr lvl="1">
              <a:defRPr/>
            </a:pPr>
            <a:r>
              <a:rPr lang="en-US" dirty="0" smtClean="0"/>
              <a:t>Coded block flags for Y, U and V are coded jointly</a:t>
            </a:r>
          </a:p>
          <a:p>
            <a:r>
              <a:rPr lang="en-US" dirty="0" smtClean="0"/>
              <a:t>At higher transform depth level</a:t>
            </a:r>
          </a:p>
          <a:p>
            <a:pPr lvl="1">
              <a:defRPr/>
            </a:pPr>
            <a:r>
              <a:rPr lang="en-US" dirty="0" smtClean="0"/>
              <a:t>CABAC </a:t>
            </a:r>
            <a:r>
              <a:rPr lang="en-US" dirty="0" smtClean="0">
                <a:latin typeface="Calibri"/>
              </a:rPr>
              <a:t>— coded block flag of Y U and V components are interleaved.</a:t>
            </a:r>
            <a:endParaRPr lang="en-US" dirty="0" smtClean="0"/>
          </a:p>
          <a:p>
            <a:pPr lvl="1">
              <a:defRPr/>
            </a:pPr>
            <a:r>
              <a:rPr lang="en-US" dirty="0" smtClean="0"/>
              <a:t>LCEC </a:t>
            </a:r>
            <a:r>
              <a:rPr lang="en-US" dirty="0" smtClean="0">
                <a:latin typeface="Calibri"/>
              </a:rPr>
              <a:t>— </a:t>
            </a:r>
            <a:r>
              <a:rPr lang="en-US" dirty="0" smtClean="0"/>
              <a:t>Four flags of the same video component at the same transform depth level are jointly coded. </a:t>
            </a:r>
          </a:p>
          <a:p>
            <a:pPr lvl="1">
              <a:defRPr/>
            </a:pPr>
            <a:endParaRPr lang="en-US" sz="1600" dirty="0" smtClean="0"/>
          </a:p>
        </p:txBody>
      </p:sp>
      <p:sp>
        <p:nvSpPr>
          <p:cNvPr id="14" name="Rectangle 13"/>
          <p:cNvSpPr/>
          <p:nvPr/>
        </p:nvSpPr>
        <p:spPr bwMode="auto">
          <a:xfrm>
            <a:off x="2790363" y="3089121"/>
            <a:ext cx="1476375" cy="1428750"/>
          </a:xfrm>
          <a:prstGeom prst="rect">
            <a:avLst/>
          </a:prstGeom>
          <a:noFill/>
          <a:ln w="222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cxnSp>
        <p:nvCxnSpPr>
          <p:cNvPr id="15" name="Straight Connector 14"/>
          <p:cNvCxnSpPr>
            <a:stCxn id="14" idx="1"/>
            <a:endCxn id="14" idx="3"/>
          </p:cNvCxnSpPr>
          <p:nvPr/>
        </p:nvCxnSpPr>
        <p:spPr bwMode="auto">
          <a:xfrm rot="10800000" flipH="1">
            <a:off x="2790362" y="3803496"/>
            <a:ext cx="1476375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16" name="Straight Connector 15"/>
          <p:cNvCxnSpPr>
            <a:stCxn id="14" idx="0"/>
            <a:endCxn id="14" idx="2"/>
          </p:cNvCxnSpPr>
          <p:nvPr/>
        </p:nvCxnSpPr>
        <p:spPr bwMode="auto">
          <a:xfrm rot="16200000" flipH="1">
            <a:off x="2814176" y="3803496"/>
            <a:ext cx="142875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sp>
        <p:nvSpPr>
          <p:cNvPr id="17" name="TextBox 16"/>
          <p:cNvSpPr txBox="1"/>
          <p:nvPr/>
        </p:nvSpPr>
        <p:spPr>
          <a:xfrm>
            <a:off x="2876088" y="3289146"/>
            <a:ext cx="6096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Blk0</a:t>
            </a:r>
            <a:endParaRPr lang="en-US" sz="1400" dirty="0"/>
          </a:p>
        </p:txBody>
      </p:sp>
      <p:sp>
        <p:nvSpPr>
          <p:cNvPr id="18" name="TextBox 17"/>
          <p:cNvSpPr txBox="1"/>
          <p:nvPr/>
        </p:nvSpPr>
        <p:spPr>
          <a:xfrm>
            <a:off x="3628563" y="3279621"/>
            <a:ext cx="6096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Blk1</a:t>
            </a:r>
            <a:endParaRPr lang="en-US" sz="1400" dirty="0"/>
          </a:p>
        </p:txBody>
      </p:sp>
      <p:sp>
        <p:nvSpPr>
          <p:cNvPr id="19" name="TextBox 18"/>
          <p:cNvSpPr txBox="1"/>
          <p:nvPr/>
        </p:nvSpPr>
        <p:spPr>
          <a:xfrm>
            <a:off x="2866563" y="4032096"/>
            <a:ext cx="6096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Blk2</a:t>
            </a:r>
            <a:endParaRPr lang="en-US" sz="1400" dirty="0"/>
          </a:p>
        </p:txBody>
      </p:sp>
      <p:sp>
        <p:nvSpPr>
          <p:cNvPr id="20" name="TextBox 19"/>
          <p:cNvSpPr txBox="1"/>
          <p:nvPr/>
        </p:nvSpPr>
        <p:spPr>
          <a:xfrm>
            <a:off x="3628563" y="4032096"/>
            <a:ext cx="6096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Blk3</a:t>
            </a:r>
            <a:endParaRPr lang="en-US" sz="1400" dirty="0"/>
          </a:p>
        </p:txBody>
      </p:sp>
      <p:sp>
        <p:nvSpPr>
          <p:cNvPr id="21" name="TextBox 20"/>
          <p:cNvSpPr txBox="1"/>
          <p:nvPr/>
        </p:nvSpPr>
        <p:spPr>
          <a:xfrm>
            <a:off x="2620417" y="4777051"/>
            <a:ext cx="180473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       A coding unit</a:t>
            </a:r>
            <a:endParaRPr lang="en-US" sz="1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2"/>
                </a:solidFill>
              </a:rPr>
              <a:t>Original Coded Block Flag Syntax</a:t>
            </a:r>
            <a:endParaRPr lang="en-US" dirty="0">
              <a:solidFill>
                <a:schemeClr val="tx2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In the current working draft, there is transform tree syntax table and transform coefficient syntax table</a:t>
            </a:r>
          </a:p>
          <a:p>
            <a:r>
              <a:rPr lang="en-US" dirty="0" smtClean="0"/>
              <a:t>In LCEC, the coded block flag syntax is located in the transform coefficient syntax table, while in CABAC it is located in the transform tree syntax table.</a:t>
            </a:r>
            <a:endParaRPr 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RQT Related Syntax in HM-2.0 (Inter)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1655109" y="1272248"/>
          <a:ext cx="5495925" cy="1980438"/>
        </p:xfrm>
        <a:graphic>
          <a:graphicData uri="http://schemas.openxmlformats.org/drawingml/2006/table">
            <a:tbl>
              <a:tblPr/>
              <a:tblGrid>
                <a:gridCol w="2919809"/>
                <a:gridCol w="2576116"/>
              </a:tblGrid>
              <a:tr h="0"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 dirty="0">
                          <a:latin typeface="Times New Roman"/>
                          <a:ea typeface="Malgun Gothic"/>
                        </a:rPr>
                        <a:t>C</a:t>
                      </a:r>
                      <a:r>
                        <a:rPr lang="en-GB" sz="1000" b="1" dirty="0">
                          <a:latin typeface="Times New Roman"/>
                          <a:ea typeface="Malgun Gothic"/>
                        </a:rPr>
                        <a:t>ABAC</a:t>
                      </a:r>
                      <a:endParaRPr lang="en-US" sz="1000" dirty="0"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1000" b="1">
                          <a:latin typeface="Times New Roman"/>
                          <a:ea typeface="Malgun Gothic"/>
                        </a:rPr>
                        <a:t>LCEC</a:t>
                      </a:r>
                      <a:endParaRPr lang="en-US" sz="1000" b="1"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 dirty="0" err="1">
                          <a:latin typeface="Times New Roman"/>
                          <a:ea typeface="Malgun Gothic"/>
                        </a:rPr>
                        <a:t>transform_tree</a:t>
                      </a:r>
                      <a:r>
                        <a:rPr lang="en-GB" sz="1000" dirty="0">
                          <a:latin typeface="Times New Roman"/>
                          <a:ea typeface="Malgun Gothic"/>
                        </a:rPr>
                        <a:t>  </a:t>
                      </a:r>
                      <a:r>
                        <a:rPr lang="en-GB" sz="1000" dirty="0" smtClean="0">
                          <a:latin typeface="Times New Roman"/>
                          <a:ea typeface="Malgun Gothic"/>
                        </a:rPr>
                        <a:t>(</a:t>
                      </a:r>
                      <a:r>
                        <a:rPr lang="en-GB" sz="1000" dirty="0" err="1" smtClean="0">
                          <a:latin typeface="Times New Roman"/>
                          <a:ea typeface="Malgun Gothic"/>
                        </a:rPr>
                        <a:t>trafoDepth</a:t>
                      </a:r>
                      <a:r>
                        <a:rPr lang="en-GB" sz="1000" dirty="0" smtClean="0">
                          <a:latin typeface="Times New Roman"/>
                          <a:ea typeface="Malgun Gothic"/>
                        </a:rPr>
                        <a:t>) {</a:t>
                      </a:r>
                      <a:endParaRPr lang="en-US" sz="1000" dirty="0"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1000" b="0" dirty="0" err="1">
                          <a:latin typeface="Times New Roman"/>
                          <a:ea typeface="Malgun Gothic"/>
                        </a:rPr>
                        <a:t>transform_tree</a:t>
                      </a:r>
                      <a:r>
                        <a:rPr lang="en-GB" sz="1000" b="0" dirty="0">
                          <a:latin typeface="Times New Roman"/>
                          <a:ea typeface="Malgun Gothic"/>
                        </a:rPr>
                        <a:t> </a:t>
                      </a:r>
                      <a:r>
                        <a:rPr lang="en-GB" sz="1000" b="0" dirty="0" smtClean="0">
                          <a:latin typeface="Times New Roman"/>
                          <a:ea typeface="Malgun Gothic"/>
                        </a:rPr>
                        <a:t> </a:t>
                      </a:r>
                      <a:r>
                        <a:rPr lang="en-GB" sz="1000" dirty="0" smtClean="0">
                          <a:latin typeface="Times New Roman"/>
                          <a:ea typeface="Malgun Gothic"/>
                        </a:rPr>
                        <a:t>(</a:t>
                      </a:r>
                      <a:r>
                        <a:rPr lang="en-GB" sz="1000" dirty="0" err="1" smtClean="0">
                          <a:latin typeface="Times New Roman"/>
                          <a:ea typeface="Malgun Gothic"/>
                        </a:rPr>
                        <a:t>trafoDepth</a:t>
                      </a:r>
                      <a:r>
                        <a:rPr lang="en-GB" sz="1000" dirty="0" smtClean="0">
                          <a:latin typeface="Times New Roman"/>
                          <a:ea typeface="Malgun Gothic"/>
                        </a:rPr>
                        <a:t>)</a:t>
                      </a:r>
                      <a:r>
                        <a:rPr lang="en-GB" sz="1000" b="0" dirty="0" smtClean="0">
                          <a:latin typeface="Times New Roman"/>
                          <a:ea typeface="Malgun Gothic"/>
                        </a:rPr>
                        <a:t> </a:t>
                      </a:r>
                      <a:r>
                        <a:rPr lang="en-GB" sz="1000" b="0" dirty="0">
                          <a:latin typeface="Times New Roman"/>
                          <a:ea typeface="Malgun Gothic"/>
                        </a:rPr>
                        <a:t>{</a:t>
                      </a:r>
                      <a:endParaRPr lang="en-US" sz="1000" b="1" dirty="0"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 b="1">
                          <a:latin typeface="Times New Roman"/>
                          <a:ea typeface="Malgun Gothic"/>
                        </a:rPr>
                        <a:t>     no_residual_data_flag</a:t>
                      </a:r>
                      <a:r>
                        <a:rPr lang="en-GB" sz="1000">
                          <a:latin typeface="Times New Roman"/>
                          <a:ea typeface="Malgun Gothic"/>
                        </a:rPr>
                        <a:t>(when at root level)</a:t>
                      </a:r>
                      <a:endParaRPr lang="en-US" sz="1000"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1000" b="1">
                          <a:latin typeface="Times New Roman"/>
                          <a:ea typeface="Malgun Gothic"/>
                        </a:rPr>
                        <a:t>    cbp_yuv_root</a:t>
                      </a:r>
                      <a:r>
                        <a:rPr lang="en-GB" sz="1000" b="0">
                          <a:latin typeface="Times New Roman"/>
                          <a:ea typeface="Malgun Gothic"/>
                        </a:rPr>
                        <a:t>(when at root level)</a:t>
                      </a:r>
                      <a:endParaRPr lang="en-US" sz="1000" b="1"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endParaRPr lang="en-GB" sz="1000"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>
                          <a:latin typeface="Times New Roman"/>
                          <a:ea typeface="Malgun Gothic"/>
                        </a:rPr>
                        <a:t>				</a:t>
                      </a:r>
                      <a:r>
                        <a:rPr lang="en-GB" sz="1000" b="1">
                          <a:latin typeface="Times New Roman"/>
                          <a:ea typeface="Malgun Gothic"/>
                        </a:rPr>
                        <a:t> </a:t>
                      </a:r>
                      <a:endParaRPr lang="en-US" sz="1000"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>
                          <a:latin typeface="Times New Roman"/>
                          <a:ea typeface="Malgun Gothic"/>
                        </a:rPr>
                        <a:t>    </a:t>
                      </a:r>
                      <a:r>
                        <a:rPr lang="nb-NO" sz="1000" b="1">
                          <a:latin typeface="Times New Roman"/>
                          <a:ea typeface="Malgun Gothic"/>
                        </a:rPr>
                        <a:t>split_transform_flag</a:t>
                      </a:r>
                      <a:r>
                        <a:rPr lang="nb-NO" sz="1000">
                          <a:latin typeface="Times New Roman"/>
                          <a:ea typeface="Malgun Gothic"/>
                        </a:rPr>
                        <a:t>( trafoDepth )</a:t>
                      </a:r>
                      <a:endParaRPr lang="en-US" sz="1000"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nb-NO" sz="1000" b="1" dirty="0">
                          <a:latin typeface="Times New Roman"/>
                          <a:ea typeface="Malgun Gothic"/>
                        </a:rPr>
                        <a:t>    </a:t>
                      </a:r>
                      <a:r>
                        <a:rPr lang="nb-NO" sz="1000" b="1" dirty="0" smtClean="0">
                          <a:latin typeface="Times New Roman"/>
                          <a:ea typeface="Malgun Gothic"/>
                        </a:rPr>
                        <a:t>split_transform_flag</a:t>
                      </a:r>
                      <a:r>
                        <a:rPr lang="nb-NO" sz="1000" dirty="0" smtClean="0">
                          <a:latin typeface="Times New Roman"/>
                          <a:ea typeface="Malgun Gothic"/>
                        </a:rPr>
                        <a:t>(</a:t>
                      </a:r>
                      <a:r>
                        <a:rPr lang="nb-NO" sz="1000" dirty="0">
                          <a:latin typeface="Times New Roman"/>
                          <a:ea typeface="Malgun Gothic"/>
                        </a:rPr>
                        <a:t> trafoDepth )</a:t>
                      </a:r>
                      <a:endParaRPr lang="en-US" sz="1000" dirty="0"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5100"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 dirty="0">
                          <a:latin typeface="Times New Roman"/>
                          <a:ea typeface="Malgun Gothic"/>
                        </a:rPr>
                        <a:t>			</a:t>
                      </a:r>
                      <a:endParaRPr lang="en-US" sz="1000" dirty="0"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endParaRPr lang="en-GB" sz="1000" b="1"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>
                          <a:latin typeface="Times New Roman"/>
                          <a:ea typeface="Malgun Gothic"/>
                        </a:rPr>
                        <a:t>     </a:t>
                      </a:r>
                      <a:r>
                        <a:rPr lang="en-GB" sz="1000" b="1">
                          <a:latin typeface="Times New Roman"/>
                          <a:ea typeface="Malgun Gothic"/>
                        </a:rPr>
                        <a:t>coded_block_flag_cb(</a:t>
                      </a:r>
                      <a:r>
                        <a:rPr lang="en-GB" sz="1000">
                          <a:latin typeface="Times New Roman"/>
                          <a:ea typeface="Malgun Gothic"/>
                        </a:rPr>
                        <a:t>trafoDepth)</a:t>
                      </a:r>
                      <a:endParaRPr lang="en-US" sz="1000"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endParaRPr lang="en-GB" sz="1000" b="1"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>
                          <a:latin typeface="Times New Roman"/>
                          <a:ea typeface="Malgun Gothic"/>
                        </a:rPr>
                        <a:t>	</a:t>
                      </a:r>
                      <a:r>
                        <a:rPr lang="en-GB" sz="1000" b="1">
                          <a:latin typeface="Times New Roman"/>
                          <a:ea typeface="Malgun Gothic"/>
                        </a:rPr>
                        <a:t>coded_block_flag_cr</a:t>
                      </a:r>
                      <a:r>
                        <a:rPr lang="en-GB" sz="1000">
                          <a:latin typeface="Times New Roman"/>
                          <a:ea typeface="Malgun Gothic"/>
                        </a:rPr>
                        <a:t>(trafoDepth )</a:t>
                      </a:r>
                      <a:endParaRPr lang="en-US" sz="1000"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endParaRPr lang="en-GB" sz="1000" b="1"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>
                          <a:latin typeface="Times New Roman"/>
                          <a:ea typeface="Malgun Gothic"/>
                        </a:rPr>
                        <a:t>    </a:t>
                      </a:r>
                      <a:r>
                        <a:rPr lang="en-GB" sz="1000" b="1">
                          <a:latin typeface="Times New Roman"/>
                          <a:ea typeface="Malgun Gothic"/>
                        </a:rPr>
                        <a:t>coded_block_flag_luma </a:t>
                      </a:r>
                      <a:r>
                        <a:rPr lang="en-GB" sz="1000">
                          <a:latin typeface="Times New Roman"/>
                          <a:ea typeface="Malgun Gothic"/>
                        </a:rPr>
                        <a:t>(when no further split)</a:t>
                      </a:r>
                      <a:endParaRPr lang="en-US" sz="1000"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endParaRPr lang="en-GB" sz="1000" b="1"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200" b="1">
                          <a:latin typeface="Times New Roman"/>
                          <a:ea typeface="Malgun Gothic"/>
                        </a:rPr>
                        <a:t>… … …</a:t>
                      </a:r>
                      <a:endParaRPr lang="en-US" sz="1000"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1200" b="1">
                          <a:latin typeface="Times New Roman"/>
                          <a:ea typeface="Malgun Gothic"/>
                        </a:rPr>
                        <a:t>… … …</a:t>
                      </a:r>
                      <a:endParaRPr lang="en-US" sz="1000" b="1"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100" dirty="0">
                          <a:latin typeface="Times New Roman"/>
                          <a:ea typeface="Malgun Gothic"/>
                        </a:rPr>
                        <a:t>}</a:t>
                      </a:r>
                      <a:endParaRPr lang="en-US" sz="1000" dirty="0"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endParaRPr lang="en-GB" sz="1000" b="1" dirty="0"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1640543" y="4097946"/>
          <a:ext cx="5486400" cy="1261872"/>
        </p:xfrm>
        <a:graphic>
          <a:graphicData uri="http://schemas.openxmlformats.org/drawingml/2006/table">
            <a:tbl>
              <a:tblPr/>
              <a:tblGrid>
                <a:gridCol w="2914650"/>
                <a:gridCol w="2571750"/>
              </a:tblGrid>
              <a:tr h="0"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 dirty="0">
                          <a:latin typeface="Times New Roman"/>
                          <a:ea typeface="Malgun Gothic"/>
                        </a:rPr>
                        <a:t>C</a:t>
                      </a:r>
                      <a:r>
                        <a:rPr lang="en-GB" sz="1000" b="1" dirty="0">
                          <a:latin typeface="Times New Roman"/>
                          <a:ea typeface="Malgun Gothic"/>
                        </a:rPr>
                        <a:t>ABAC</a:t>
                      </a:r>
                      <a:endParaRPr lang="en-US" sz="1000" dirty="0"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1000" b="1">
                          <a:latin typeface="Times New Roman"/>
                          <a:ea typeface="Malgun Gothic"/>
                        </a:rPr>
                        <a:t>LCEC</a:t>
                      </a:r>
                      <a:endParaRPr lang="en-US" sz="1000" b="1"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 dirty="0" err="1">
                          <a:latin typeface="Times New Roman"/>
                          <a:ea typeface="Malgun Gothic"/>
                        </a:rPr>
                        <a:t>transform_coeff</a:t>
                      </a:r>
                      <a:r>
                        <a:rPr lang="en-GB" sz="1000" dirty="0">
                          <a:latin typeface="Times New Roman"/>
                          <a:ea typeface="Malgun Gothic"/>
                        </a:rPr>
                        <a:t> (</a:t>
                      </a:r>
                      <a:r>
                        <a:rPr lang="en-GB" sz="1000" dirty="0" err="1">
                          <a:latin typeface="Times New Roman"/>
                          <a:ea typeface="Malgun Gothic"/>
                        </a:rPr>
                        <a:t>trafoDepth</a:t>
                      </a:r>
                      <a:r>
                        <a:rPr lang="en-GB" sz="1000" dirty="0">
                          <a:latin typeface="Times New Roman"/>
                          <a:ea typeface="Malgun Gothic"/>
                        </a:rPr>
                        <a:t>) {</a:t>
                      </a:r>
                      <a:endParaRPr lang="en-US" sz="1000" dirty="0"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>
                          <a:latin typeface="Times New Roman"/>
                          <a:ea typeface="Malgun Gothic"/>
                        </a:rPr>
                        <a:t>		transform_coeff (trafoDepth) {</a:t>
                      </a:r>
                      <a:endParaRPr lang="en-US" sz="1000"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endParaRPr lang="en-GB" sz="1000"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>
                          <a:latin typeface="Times New Roman"/>
                          <a:ea typeface="Malgun Gothic"/>
                        </a:rPr>
                        <a:t>				</a:t>
                      </a:r>
                      <a:r>
                        <a:rPr lang="en-GB" sz="1000" b="1">
                          <a:latin typeface="Times New Roman"/>
                          <a:ea typeface="Malgun Gothic"/>
                        </a:rPr>
                        <a:t>cbp_luma (</a:t>
                      </a:r>
                      <a:r>
                        <a:rPr lang="en-GB" sz="1000">
                          <a:latin typeface="Times New Roman"/>
                          <a:ea typeface="Malgun Gothic"/>
                        </a:rPr>
                        <a:t>trafoDepth+1)</a:t>
                      </a:r>
                      <a:endParaRPr lang="en-US" sz="1000"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endParaRPr lang="en-GB" sz="1000"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>
                          <a:latin typeface="Times New Roman"/>
                          <a:ea typeface="Malgun Gothic"/>
                        </a:rPr>
                        <a:t>				</a:t>
                      </a:r>
                      <a:r>
                        <a:rPr lang="en-GB" sz="1000" b="1">
                          <a:latin typeface="Times New Roman"/>
                          <a:ea typeface="Malgun Gothic"/>
                        </a:rPr>
                        <a:t>cbp_cb (</a:t>
                      </a:r>
                      <a:r>
                        <a:rPr lang="en-GB" sz="1000">
                          <a:latin typeface="Times New Roman"/>
                          <a:ea typeface="Malgun Gothic"/>
                        </a:rPr>
                        <a:t>trafoDepth+1)</a:t>
                      </a:r>
                      <a:endParaRPr lang="en-US" sz="1000"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endParaRPr lang="en-GB" sz="1000"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>
                          <a:latin typeface="Times New Roman"/>
                          <a:ea typeface="Malgun Gothic"/>
                        </a:rPr>
                        <a:t>				</a:t>
                      </a:r>
                      <a:r>
                        <a:rPr lang="en-GB" sz="1000" b="1">
                          <a:latin typeface="Times New Roman"/>
                          <a:ea typeface="Malgun Gothic"/>
                        </a:rPr>
                        <a:t>cbp_cr (</a:t>
                      </a:r>
                      <a:r>
                        <a:rPr lang="en-GB" sz="1000">
                          <a:latin typeface="Times New Roman"/>
                          <a:ea typeface="Malgun Gothic"/>
                        </a:rPr>
                        <a:t>trafoDepth+1)</a:t>
                      </a:r>
                      <a:endParaRPr lang="en-US" sz="1000"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200" b="1">
                          <a:latin typeface="Times New Roman"/>
                          <a:ea typeface="Malgun Gothic"/>
                        </a:rPr>
                        <a:t>… … …</a:t>
                      </a:r>
                      <a:endParaRPr lang="en-US" sz="1000"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200" b="1">
                          <a:latin typeface="Times New Roman"/>
                          <a:ea typeface="Malgun Gothic"/>
                        </a:rPr>
                        <a:t>… … …</a:t>
                      </a:r>
                      <a:endParaRPr lang="en-US" sz="1000"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>
                          <a:latin typeface="Times New Roman"/>
                          <a:ea typeface="Malgun Gothic"/>
                        </a:rPr>
                        <a:t>}</a:t>
                      </a:r>
                      <a:endParaRPr lang="en-US" sz="1000"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endParaRPr lang="en-GB" sz="1000" dirty="0"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439271" y="764969"/>
            <a:ext cx="2813280" cy="3616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777630" tIns="114264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228600" algn="l"/>
                <a:tab pos="457200" algn="l"/>
                <a:tab pos="685800" algn="l"/>
                <a:tab pos="914400" algn="l"/>
              </a:tabLst>
            </a:pPr>
            <a:r>
              <a:rPr kumimoji="0" lang="en-GB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algun Gothic"/>
                <a:cs typeface="Times New Roman" pitchFamily="18" charset="0"/>
              </a:rPr>
              <a:t>T</a:t>
            </a:r>
            <a:r>
              <a:rPr kumimoji="0" lang="en-GB" sz="1600" b="1" i="0" u="none" strike="noStrike" cap="none" normalizeH="0" baseline="0" dirty="0" smtClean="0" bmk="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algun Gothic"/>
                <a:cs typeface="Times New Roman" pitchFamily="18" charset="0"/>
              </a:rPr>
              <a:t>ransform tree syntax</a:t>
            </a:r>
          </a:p>
        </p:txBody>
      </p:sp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484094" y="3570939"/>
            <a:ext cx="6472517" cy="3616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777630" tIns="114264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228600" algn="l"/>
                <a:tab pos="457200" algn="l"/>
                <a:tab pos="685800" algn="l"/>
                <a:tab pos="914400" algn="l"/>
              </a:tabLst>
            </a:pPr>
            <a:r>
              <a:rPr kumimoji="0" lang="en-GB" sz="1600" b="1" i="0" u="none" strike="noStrike" cap="none" normalizeH="0" baseline="0" dirty="0" smtClean="0" bmk="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algun Gothic"/>
                <a:cs typeface="Times New Roman" pitchFamily="18" charset="0"/>
              </a:rPr>
              <a:t>Transform coefficient syntax</a:t>
            </a:r>
            <a:endParaRPr kumimoji="0" lang="en-GB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Malgun Gothic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Proposed Solution on Coded Block Flag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  <a:p>
            <a:r>
              <a:rPr lang="en-US" dirty="0" smtClean="0"/>
              <a:t>Move </a:t>
            </a:r>
            <a:r>
              <a:rPr lang="en-US" dirty="0" err="1" smtClean="0"/>
              <a:t>cbp</a:t>
            </a:r>
            <a:r>
              <a:rPr lang="en-US" dirty="0" smtClean="0"/>
              <a:t> syntax from transform coefficient syntax table to transform tree syntax table.</a:t>
            </a:r>
          </a:p>
          <a:p>
            <a:r>
              <a:rPr lang="en-US" dirty="0" smtClean="0"/>
              <a:t>Transform split flag is jointly coded together with coded block flags.</a:t>
            </a:r>
          </a:p>
          <a:p>
            <a:r>
              <a:rPr lang="en-US" dirty="0" smtClean="0"/>
              <a:t>In addition to CU root level, the joint coding of coded block flag and transform split flag is also performed at higher transform depth </a:t>
            </a:r>
            <a:r>
              <a:rPr lang="en-US" dirty="0" smtClean="0"/>
              <a:t>levels.</a:t>
            </a:r>
            <a:endParaRPr lang="en-US" dirty="0" smtClean="0"/>
          </a:p>
          <a:p>
            <a:r>
              <a:rPr lang="en-US" dirty="0" smtClean="0"/>
              <a:t>If only one coded block flag left in each block to be coded, the four flags at the same transform depth level are grouped and jointly coded as before.</a:t>
            </a:r>
          </a:p>
          <a:p>
            <a:r>
              <a:rPr lang="en-US" dirty="0" smtClean="0"/>
              <a:t>To reduce the number of code words for the joint coding of Y, U, V and split flags, U and V are combined such that a one-bit flag is used to indicate whether both U and V are zero or not. </a:t>
            </a:r>
          </a:p>
          <a:p>
            <a:pPr>
              <a:buNone/>
            </a:pP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Proposed RQT Related Syntax (Inter)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1655109" y="1568083"/>
          <a:ext cx="5495925" cy="1980438"/>
        </p:xfrm>
        <a:graphic>
          <a:graphicData uri="http://schemas.openxmlformats.org/drawingml/2006/table">
            <a:tbl>
              <a:tblPr/>
              <a:tblGrid>
                <a:gridCol w="2919809"/>
                <a:gridCol w="2576116"/>
              </a:tblGrid>
              <a:tr h="0"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 dirty="0">
                          <a:latin typeface="Times New Roman"/>
                          <a:ea typeface="Malgun Gothic"/>
                        </a:rPr>
                        <a:t>C</a:t>
                      </a:r>
                      <a:r>
                        <a:rPr lang="en-GB" sz="1000" b="1" dirty="0">
                          <a:latin typeface="Times New Roman"/>
                          <a:ea typeface="Malgun Gothic"/>
                        </a:rPr>
                        <a:t>ABAC</a:t>
                      </a:r>
                      <a:endParaRPr lang="en-US" sz="1000" dirty="0"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1000" b="1">
                          <a:latin typeface="Times New Roman"/>
                          <a:ea typeface="Malgun Gothic"/>
                        </a:rPr>
                        <a:t>LCEC</a:t>
                      </a:r>
                      <a:endParaRPr lang="en-US" sz="1000" b="1"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 dirty="0" err="1">
                          <a:latin typeface="Times New Roman"/>
                          <a:ea typeface="Malgun Gothic"/>
                        </a:rPr>
                        <a:t>transform_tree</a:t>
                      </a:r>
                      <a:r>
                        <a:rPr lang="en-GB" sz="1000" dirty="0">
                          <a:latin typeface="Times New Roman"/>
                          <a:ea typeface="Malgun Gothic"/>
                        </a:rPr>
                        <a:t>  </a:t>
                      </a:r>
                      <a:r>
                        <a:rPr lang="en-GB" sz="1000" dirty="0" smtClean="0">
                          <a:latin typeface="Times New Roman"/>
                          <a:ea typeface="Malgun Gothic"/>
                        </a:rPr>
                        <a:t>(</a:t>
                      </a:r>
                      <a:r>
                        <a:rPr lang="en-GB" sz="1000" dirty="0" err="1" smtClean="0">
                          <a:latin typeface="Times New Roman"/>
                          <a:ea typeface="Malgun Gothic"/>
                        </a:rPr>
                        <a:t>trafoDepth</a:t>
                      </a:r>
                      <a:r>
                        <a:rPr lang="en-GB" sz="1000" dirty="0" smtClean="0">
                          <a:latin typeface="Times New Roman"/>
                          <a:ea typeface="Malgun Gothic"/>
                        </a:rPr>
                        <a:t>) {</a:t>
                      </a:r>
                      <a:endParaRPr lang="en-US" sz="1000" dirty="0"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1000" b="0" dirty="0" err="1">
                          <a:latin typeface="Times New Roman"/>
                          <a:ea typeface="Malgun Gothic"/>
                        </a:rPr>
                        <a:t>transform_tree</a:t>
                      </a:r>
                      <a:r>
                        <a:rPr lang="en-GB" sz="1000" b="0" dirty="0">
                          <a:latin typeface="Times New Roman"/>
                          <a:ea typeface="Malgun Gothic"/>
                        </a:rPr>
                        <a:t> </a:t>
                      </a:r>
                      <a:r>
                        <a:rPr lang="en-GB" sz="1000" b="0" dirty="0" smtClean="0">
                          <a:latin typeface="Times New Roman"/>
                          <a:ea typeface="Malgun Gothic"/>
                        </a:rPr>
                        <a:t> </a:t>
                      </a:r>
                      <a:r>
                        <a:rPr lang="en-GB" sz="1000" dirty="0" smtClean="0">
                          <a:latin typeface="Times New Roman"/>
                          <a:ea typeface="Malgun Gothic"/>
                        </a:rPr>
                        <a:t>(</a:t>
                      </a:r>
                      <a:r>
                        <a:rPr lang="en-GB" sz="1000" dirty="0" err="1" smtClean="0">
                          <a:latin typeface="Times New Roman"/>
                          <a:ea typeface="Malgun Gothic"/>
                        </a:rPr>
                        <a:t>trafoDepth</a:t>
                      </a:r>
                      <a:r>
                        <a:rPr lang="en-GB" sz="1000" dirty="0" smtClean="0">
                          <a:latin typeface="Times New Roman"/>
                          <a:ea typeface="Malgun Gothic"/>
                        </a:rPr>
                        <a:t>)</a:t>
                      </a:r>
                      <a:r>
                        <a:rPr lang="en-GB" sz="1000" b="0" dirty="0" smtClean="0">
                          <a:latin typeface="Times New Roman"/>
                          <a:ea typeface="Malgun Gothic"/>
                        </a:rPr>
                        <a:t> </a:t>
                      </a:r>
                      <a:r>
                        <a:rPr lang="en-GB" sz="1000" b="0" dirty="0">
                          <a:latin typeface="Times New Roman"/>
                          <a:ea typeface="Malgun Gothic"/>
                        </a:rPr>
                        <a:t>{</a:t>
                      </a:r>
                      <a:endParaRPr lang="en-US" sz="1000" b="1" dirty="0"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 b="1">
                          <a:latin typeface="Times New Roman"/>
                          <a:ea typeface="Malgun Gothic"/>
                        </a:rPr>
                        <a:t>     no_residual_data_flag</a:t>
                      </a:r>
                      <a:r>
                        <a:rPr lang="en-GB" sz="1000">
                          <a:latin typeface="Times New Roman"/>
                          <a:ea typeface="Malgun Gothic"/>
                        </a:rPr>
                        <a:t>(when at root level)</a:t>
                      </a:r>
                      <a:endParaRPr lang="en-US" sz="1000"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1000" b="1">
                          <a:latin typeface="Times New Roman"/>
                          <a:ea typeface="Malgun Gothic"/>
                        </a:rPr>
                        <a:t>    cbp_yuv_root</a:t>
                      </a:r>
                      <a:r>
                        <a:rPr lang="en-GB" sz="1000" b="0">
                          <a:latin typeface="Times New Roman"/>
                          <a:ea typeface="Malgun Gothic"/>
                        </a:rPr>
                        <a:t>(when at root level)</a:t>
                      </a:r>
                      <a:endParaRPr lang="en-US" sz="1000" b="1"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endParaRPr lang="en-GB" sz="1000"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>
                          <a:latin typeface="Times New Roman"/>
                          <a:ea typeface="Malgun Gothic"/>
                        </a:rPr>
                        <a:t>				</a:t>
                      </a:r>
                      <a:r>
                        <a:rPr lang="en-GB" sz="1000" b="1">
                          <a:latin typeface="Times New Roman"/>
                          <a:ea typeface="Malgun Gothic"/>
                        </a:rPr>
                        <a:t> </a:t>
                      </a:r>
                      <a:endParaRPr lang="en-US" sz="1000"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>
                          <a:latin typeface="Times New Roman"/>
                          <a:ea typeface="Malgun Gothic"/>
                        </a:rPr>
                        <a:t>    </a:t>
                      </a:r>
                      <a:r>
                        <a:rPr lang="nb-NO" sz="1000" b="1">
                          <a:latin typeface="Times New Roman"/>
                          <a:ea typeface="Malgun Gothic"/>
                        </a:rPr>
                        <a:t>split_transform_flag</a:t>
                      </a:r>
                      <a:r>
                        <a:rPr lang="nb-NO" sz="1000">
                          <a:latin typeface="Times New Roman"/>
                          <a:ea typeface="Malgun Gothic"/>
                        </a:rPr>
                        <a:t>( trafoDepth )</a:t>
                      </a:r>
                      <a:endParaRPr lang="en-US" sz="1000"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nb-NO" sz="1000" b="1" dirty="0">
                          <a:latin typeface="Times New Roman"/>
                          <a:ea typeface="Malgun Gothic"/>
                        </a:rPr>
                        <a:t>    </a:t>
                      </a:r>
                      <a:r>
                        <a:rPr lang="nb-NO" sz="1000" b="1" dirty="0" smtClean="0">
                          <a:latin typeface="Times New Roman"/>
                          <a:ea typeface="Malgun Gothic"/>
                        </a:rPr>
                        <a:t>cbp_yuv_split </a:t>
                      </a:r>
                      <a:r>
                        <a:rPr lang="nb-NO" sz="1000" dirty="0" smtClean="0">
                          <a:latin typeface="Times New Roman"/>
                          <a:ea typeface="Malgun Gothic"/>
                        </a:rPr>
                        <a:t>(</a:t>
                      </a:r>
                      <a:r>
                        <a:rPr lang="nb-NO" sz="1000" dirty="0">
                          <a:latin typeface="Times New Roman"/>
                          <a:ea typeface="Malgun Gothic"/>
                        </a:rPr>
                        <a:t> trafoDepth )</a:t>
                      </a:r>
                      <a:endParaRPr lang="en-US" sz="1000" dirty="0"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5100"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 dirty="0">
                          <a:latin typeface="Times New Roman"/>
                          <a:ea typeface="Malgun Gothic"/>
                        </a:rPr>
                        <a:t>			</a:t>
                      </a:r>
                      <a:endParaRPr lang="en-US" sz="1000" dirty="0"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endParaRPr lang="en-GB" sz="1000" b="1"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>
                          <a:latin typeface="Times New Roman"/>
                          <a:ea typeface="Malgun Gothic"/>
                        </a:rPr>
                        <a:t>     </a:t>
                      </a:r>
                      <a:r>
                        <a:rPr lang="en-GB" sz="1000" b="1">
                          <a:latin typeface="Times New Roman"/>
                          <a:ea typeface="Malgun Gothic"/>
                        </a:rPr>
                        <a:t>coded_block_flag_cb(</a:t>
                      </a:r>
                      <a:r>
                        <a:rPr lang="en-GB" sz="1000">
                          <a:latin typeface="Times New Roman"/>
                          <a:ea typeface="Malgun Gothic"/>
                        </a:rPr>
                        <a:t>trafoDepth)</a:t>
                      </a:r>
                      <a:endParaRPr lang="en-US" sz="1000"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endParaRPr lang="en-GB" sz="1000" b="1"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>
                          <a:latin typeface="Times New Roman"/>
                          <a:ea typeface="Malgun Gothic"/>
                        </a:rPr>
                        <a:t>	</a:t>
                      </a:r>
                      <a:r>
                        <a:rPr lang="en-GB" sz="1000" b="1">
                          <a:latin typeface="Times New Roman"/>
                          <a:ea typeface="Malgun Gothic"/>
                        </a:rPr>
                        <a:t>coded_block_flag_cr</a:t>
                      </a:r>
                      <a:r>
                        <a:rPr lang="en-GB" sz="1000">
                          <a:latin typeface="Times New Roman"/>
                          <a:ea typeface="Malgun Gothic"/>
                        </a:rPr>
                        <a:t>(trafoDepth )</a:t>
                      </a:r>
                      <a:endParaRPr lang="en-US" sz="1000"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endParaRPr lang="en-GB" sz="1000" b="1"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>
                          <a:latin typeface="Times New Roman"/>
                          <a:ea typeface="Malgun Gothic"/>
                        </a:rPr>
                        <a:t>    </a:t>
                      </a:r>
                      <a:r>
                        <a:rPr lang="en-GB" sz="1000" b="1">
                          <a:latin typeface="Times New Roman"/>
                          <a:ea typeface="Malgun Gothic"/>
                        </a:rPr>
                        <a:t>coded_block_flag_luma </a:t>
                      </a:r>
                      <a:r>
                        <a:rPr lang="en-GB" sz="1000">
                          <a:latin typeface="Times New Roman"/>
                          <a:ea typeface="Malgun Gothic"/>
                        </a:rPr>
                        <a:t>(when no further split)</a:t>
                      </a:r>
                      <a:endParaRPr lang="en-US" sz="1000"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endParaRPr lang="en-GB" sz="1000" b="1"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200" b="1">
                          <a:latin typeface="Times New Roman"/>
                          <a:ea typeface="Malgun Gothic"/>
                        </a:rPr>
                        <a:t>… … …</a:t>
                      </a:r>
                      <a:endParaRPr lang="en-US" sz="1000"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1200" b="1">
                          <a:latin typeface="Times New Roman"/>
                          <a:ea typeface="Malgun Gothic"/>
                        </a:rPr>
                        <a:t>… … …</a:t>
                      </a:r>
                      <a:endParaRPr lang="en-US" sz="1000" b="1"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100" dirty="0">
                          <a:latin typeface="Times New Roman"/>
                          <a:ea typeface="Malgun Gothic"/>
                        </a:rPr>
                        <a:t>}</a:t>
                      </a:r>
                      <a:endParaRPr lang="en-US" sz="1000" dirty="0"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endParaRPr lang="en-GB" sz="1000" b="1" dirty="0"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439271" y="944269"/>
            <a:ext cx="2813280" cy="3616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777630" tIns="114264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228600" algn="l"/>
                <a:tab pos="457200" algn="l"/>
                <a:tab pos="685800" algn="l"/>
                <a:tab pos="914400" algn="l"/>
              </a:tabLst>
            </a:pPr>
            <a:r>
              <a:rPr kumimoji="0" lang="en-GB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algun Gothic"/>
                <a:cs typeface="Times New Roman" pitchFamily="18" charset="0"/>
              </a:rPr>
              <a:t>T</a:t>
            </a:r>
            <a:r>
              <a:rPr kumimoji="0" lang="en-GB" sz="1600" b="1" i="0" u="none" strike="noStrike" cap="none" normalizeH="0" baseline="0" dirty="0" smtClean="0" bmk="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algun Gothic"/>
                <a:cs typeface="Times New Roman" pitchFamily="18" charset="0"/>
              </a:rPr>
              <a:t>ransform tree syntax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Test Conditions and Simulations</a:t>
            </a:r>
            <a:endParaRPr lang="en-US" dirty="0"/>
          </a:p>
        </p:txBody>
      </p:sp>
      <p:sp>
        <p:nvSpPr>
          <p:cNvPr id="13" name="Content Placeholder 2"/>
          <p:cNvSpPr>
            <a:spLocks noGrp="1"/>
          </p:cNvSpPr>
          <p:nvPr>
            <p:ph idx="1"/>
          </p:nvPr>
        </p:nvSpPr>
        <p:spPr>
          <a:xfrm>
            <a:off x="163513" y="904108"/>
            <a:ext cx="8712200" cy="5314950"/>
          </a:xfrm>
        </p:spPr>
        <p:txBody>
          <a:bodyPr/>
          <a:lstStyle/>
          <a:p>
            <a:r>
              <a:rPr lang="en-US" dirty="0" smtClean="0"/>
              <a:t>Test conditions</a:t>
            </a:r>
          </a:p>
          <a:p>
            <a:pPr lvl="1"/>
            <a:r>
              <a:rPr lang="en-US" dirty="0" smtClean="0"/>
              <a:t>Test 1: use default low complexity configurations</a:t>
            </a:r>
          </a:p>
          <a:p>
            <a:pPr lvl="1"/>
            <a:r>
              <a:rPr lang="en-US" dirty="0" smtClean="0"/>
              <a:t>Test 2: use default low complexity configurations, but change the maximum TU depth to 3 for both intra and inter </a:t>
            </a:r>
            <a:r>
              <a:rPr lang="en-US" dirty="0" smtClean="0"/>
              <a:t>blocks</a:t>
            </a:r>
            <a:endParaRPr lang="en-US" dirty="0" smtClean="0"/>
          </a:p>
          <a:p>
            <a:r>
              <a:rPr lang="en-US" dirty="0" smtClean="0"/>
              <a:t>Simulations</a:t>
            </a:r>
          </a:p>
          <a:p>
            <a:pPr lvl="1"/>
            <a:r>
              <a:rPr lang="en-US" dirty="0" smtClean="0"/>
              <a:t>Anchor : HM-2.0</a:t>
            </a:r>
          </a:p>
          <a:p>
            <a:pPr lvl="1"/>
            <a:r>
              <a:rPr lang="en-US" dirty="0" smtClean="0"/>
              <a:t>To-be-tested: proposed scheme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Test Results on Coded Block Flag</a:t>
            </a:r>
            <a:endParaRPr lang="en-US" dirty="0"/>
          </a:p>
        </p:txBody>
      </p:sp>
      <p:sp>
        <p:nvSpPr>
          <p:cNvPr id="9" name="Content Placeholder 2"/>
          <p:cNvSpPr>
            <a:spLocks noGrp="1"/>
          </p:cNvSpPr>
          <p:nvPr>
            <p:ph idx="1"/>
          </p:nvPr>
        </p:nvSpPr>
        <p:spPr>
          <a:xfrm>
            <a:off x="163512" y="688351"/>
            <a:ext cx="8722579" cy="637016"/>
          </a:xfrm>
        </p:spPr>
        <p:txBody>
          <a:bodyPr/>
          <a:lstStyle/>
          <a:p>
            <a:r>
              <a:rPr lang="en-US" dirty="0" smtClean="0"/>
              <a:t>Proposed method vs</a:t>
            </a:r>
            <a:r>
              <a:rPr lang="en-US" dirty="0" smtClean="0"/>
              <a:t>. </a:t>
            </a:r>
            <a:r>
              <a:rPr lang="en-US" dirty="0" smtClean="0"/>
              <a:t>HM-2.0</a:t>
            </a:r>
            <a:endParaRPr lang="en-US" sz="1400" dirty="0" smtClean="0"/>
          </a:p>
        </p:txBody>
      </p:sp>
      <p:sp>
        <p:nvSpPr>
          <p:cNvPr id="921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9219" name="Rectangle 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/>
        </p:nvGraphicFramePr>
        <p:xfrm>
          <a:off x="2410666" y="1244134"/>
          <a:ext cx="4143375" cy="4638675"/>
        </p:xfrm>
        <a:graphic>
          <a:graphicData uri="http://schemas.openxmlformats.org/presentationml/2006/ole">
            <p:oleObj spid="_x0000_s9218" name="Worksheet" r:id="rId4" imgW="4505325" imgH="5477053" progId="Excel.Sheet.12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Conclusions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</a:t>
            </a:r>
            <a:r>
              <a:rPr lang="en-US" smtClean="0"/>
              <a:t>current </a:t>
            </a:r>
            <a:r>
              <a:rPr lang="en-US" smtClean="0"/>
              <a:t>CBP </a:t>
            </a:r>
            <a:r>
              <a:rPr lang="en-US" dirty="0" smtClean="0"/>
              <a:t>signaling clearly outperforms the original residual quadtree CBP signaling</a:t>
            </a:r>
          </a:p>
          <a:p>
            <a:r>
              <a:rPr lang="en-US" dirty="0" smtClean="0"/>
              <a:t>Using the proposed scheme, coding performance can be further improved, especially in case with a maximum TU depth of 3</a:t>
            </a:r>
          </a:p>
          <a:p>
            <a:r>
              <a:rPr lang="en-US" dirty="0" smtClean="0"/>
              <a:t>The syntax of CABAC and LCEC are more consistent to each other.</a:t>
            </a:r>
          </a:p>
          <a:p>
            <a:r>
              <a:rPr lang="en-US" dirty="0" smtClean="0"/>
              <a:t>We recommend adopting the proposed scheme into HM and updating the working draft accordingly.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QCT_2009_TEMPLATE_Confidential_FINAL">
  <a:themeElements>
    <a:clrScheme name="QCT 2009 Template">
      <a:dk1>
        <a:srgbClr val="000000"/>
      </a:dk1>
      <a:lt1>
        <a:srgbClr val="FFFFFF"/>
      </a:lt1>
      <a:dk2>
        <a:srgbClr val="636568"/>
      </a:dk2>
      <a:lt2>
        <a:srgbClr val="A8A9AC"/>
      </a:lt2>
      <a:accent1>
        <a:srgbClr val="5D6D93"/>
      </a:accent1>
      <a:accent2>
        <a:srgbClr val="911C1F"/>
      </a:accent2>
      <a:accent3>
        <a:srgbClr val="BFAC31"/>
      </a:accent3>
      <a:accent4>
        <a:srgbClr val="C45C04"/>
      </a:accent4>
      <a:accent5>
        <a:srgbClr val="5D8165"/>
      </a:accent5>
      <a:accent6>
        <a:srgbClr val="A8A9AC"/>
      </a:accent6>
      <a:hlink>
        <a:srgbClr val="636568"/>
      </a:hlink>
      <a:folHlink>
        <a:srgbClr val="4C5978"/>
      </a:folHlink>
    </a:clrScheme>
    <a:fontScheme name="QCT_PPT_Master2006_ConfProprietaryRev5.06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lnDef>
  </a:objectDefaults>
  <a:extraClrSchemeLst>
    <a:extraClrScheme>
      <a:clrScheme name="QCT_PPT_Master2006_ConfProprietaryRev5.06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QCT_PPT_Master2006_ConfProprietaryRev5.06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QCT_PPT_Master2006_ConfProprietaryRev5.06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QCT_PPT_Master2006_ConfProprietaryRev5.06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QCT_PPT_Master2006_ConfProprietaryRev5.06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QCT_PPT_Master2006_ConfProprietaryRev5.06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QCT_PPT_Master2006_ConfProprietaryRev5.06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QCT_PPT_Master2006_ConfProprietaryRev5.06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QCT_PPT_Master2006_ConfProprietaryRev5.06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QCT_PPT_Master2006_ConfProprietaryRev5.06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QCT_PPT_Master2006_ConfProprietaryRev5.06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QCT_PPT_Master2006_ConfProprietaryRev5.06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QCT_PPT_Master2006_ConfProprietaryRev5.06 13">
        <a:dk1>
          <a:srgbClr val="000000"/>
        </a:dk1>
        <a:lt1>
          <a:srgbClr val="FFFFFF"/>
        </a:lt1>
        <a:dk2>
          <a:srgbClr val="333333"/>
        </a:dk2>
        <a:lt2>
          <a:srgbClr val="4E677E"/>
        </a:lt2>
        <a:accent1>
          <a:srgbClr val="6685A2"/>
        </a:accent1>
        <a:accent2>
          <a:srgbClr val="7EA446"/>
        </a:accent2>
        <a:accent3>
          <a:srgbClr val="FFFFFF"/>
        </a:accent3>
        <a:accent4>
          <a:srgbClr val="000000"/>
        </a:accent4>
        <a:accent5>
          <a:srgbClr val="B8C2CE"/>
        </a:accent5>
        <a:accent6>
          <a:srgbClr val="72943F"/>
        </a:accent6>
        <a:hlink>
          <a:srgbClr val="B97C3F"/>
        </a:hlink>
        <a:folHlink>
          <a:srgbClr val="51692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QCT_PPT_Master2006_ConfProprietaryRev5.06 14">
        <a:dk1>
          <a:srgbClr val="000000"/>
        </a:dk1>
        <a:lt1>
          <a:srgbClr val="FFFFFF"/>
        </a:lt1>
        <a:dk2>
          <a:srgbClr val="333333"/>
        </a:dk2>
        <a:lt2>
          <a:srgbClr val="B2B2B2"/>
        </a:lt2>
        <a:accent1>
          <a:srgbClr val="6685A2"/>
        </a:accent1>
        <a:accent2>
          <a:srgbClr val="7EA446"/>
        </a:accent2>
        <a:accent3>
          <a:srgbClr val="FFFFFF"/>
        </a:accent3>
        <a:accent4>
          <a:srgbClr val="000000"/>
        </a:accent4>
        <a:accent5>
          <a:srgbClr val="B8C2CE"/>
        </a:accent5>
        <a:accent6>
          <a:srgbClr val="72943F"/>
        </a:accent6>
        <a:hlink>
          <a:srgbClr val="B97C3F"/>
        </a:hlink>
        <a:folHlink>
          <a:srgbClr val="51692D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18088</TotalTime>
  <Words>527</Words>
  <Application>Microsoft Office PowerPoint</Application>
  <PresentationFormat>On-screen Show (4:3)</PresentationFormat>
  <Paragraphs>94</Paragraphs>
  <Slides>9</Slides>
  <Notes>9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1" baseType="lpstr">
      <vt:lpstr>QCT_2009_TEMPLATE_Confidential_FINAL</vt:lpstr>
      <vt:lpstr>Worksheet</vt:lpstr>
      <vt:lpstr>Slide 1</vt:lpstr>
      <vt:lpstr>Original Coded Block Flag Coding</vt:lpstr>
      <vt:lpstr>Original Coded Block Flag Syntax</vt:lpstr>
      <vt:lpstr>RQT Related Syntax in HM-2.0 (Inter)</vt:lpstr>
      <vt:lpstr>Proposed Solution on Coded Block Flag</vt:lpstr>
      <vt:lpstr>Proposed RQT Related Syntax (Inter)</vt:lpstr>
      <vt:lpstr>Test Conditions and Simulations</vt:lpstr>
      <vt:lpstr>Test Results on Coded Block Flag</vt:lpstr>
      <vt:lpstr>Conclusions</vt:lpstr>
    </vt:vector>
  </TitlesOfParts>
  <Company>Qualcomm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QCT</dc:creator>
  <cp:lastModifiedBy>Qualcomm</cp:lastModifiedBy>
  <cp:revision>929</cp:revision>
  <cp:lastPrinted>2005-08-27T17:58:21Z</cp:lastPrinted>
  <dcterms:created xsi:type="dcterms:W3CDTF">2009-04-08T06:09:40Z</dcterms:created>
  <dcterms:modified xsi:type="dcterms:W3CDTF">2011-03-14T18:18:23Z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AdHocReviewCycleID">
    <vt:i4>666609688</vt:i4>
  </property>
  <property fmtid="{D5CDD505-2E9C-101B-9397-08002B2CF9AE}" pid="3" name="_NewReviewCycle">
    <vt:lpwstr/>
  </property>
  <property fmtid="{D5CDD505-2E9C-101B-9397-08002B2CF9AE}" pid="4" name="_EmailSubject">
    <vt:lpwstr>Needs</vt:lpwstr>
  </property>
  <property fmtid="{D5CDD505-2E9C-101B-9397-08002B2CF9AE}" pid="5" name="_AuthorEmail">
    <vt:lpwstr>sjalil@qualcomm.com</vt:lpwstr>
  </property>
  <property fmtid="{D5CDD505-2E9C-101B-9397-08002B2CF9AE}" pid="6" name="_AuthorEmailDisplayName">
    <vt:lpwstr>Jalil, Suhail</vt:lpwstr>
  </property>
  <property fmtid="{D5CDD505-2E9C-101B-9397-08002B2CF9AE}" pid="7" name="_PreviousAdHocReviewCycleID">
    <vt:i4>-2051802168</vt:i4>
  </property>
</Properties>
</file>