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
  </p:notesMasterIdLst>
  <p:handoutMasterIdLst>
    <p:handoutMasterId r:id="rId11"/>
  </p:handoutMasterIdLst>
  <p:sldIdLst>
    <p:sldId id="350" r:id="rId2"/>
    <p:sldId id="353" r:id="rId3"/>
    <p:sldId id="370" r:id="rId4"/>
    <p:sldId id="372" r:id="rId5"/>
    <p:sldId id="362" r:id="rId6"/>
    <p:sldId id="363" r:id="rId7"/>
    <p:sldId id="371" r:id="rId8"/>
    <p:sldId id="373"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69" autoAdjust="0"/>
  </p:normalViewPr>
  <p:slideViewPr>
    <p:cSldViewPr snapToGrid="0">
      <p:cViewPr>
        <p:scale>
          <a:sx n="90" d="100"/>
          <a:sy n="90" d="100"/>
        </p:scale>
        <p:origin x="-246" y="564"/>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hasCustomPrompt="1"/>
          </p:nvPr>
        </p:nvSpPr>
        <p:spPr>
          <a:xfrm>
            <a:off x="2093485" y="3601821"/>
            <a:ext cx="6927070" cy="1470025"/>
          </a:xfrm>
        </p:spPr>
        <p:txBody>
          <a:bodyPr anchor="b"/>
          <a:lstStyle>
            <a:lvl1pPr algn="l">
              <a:defRPr sz="2800">
                <a:solidFill>
                  <a:srgbClr val="333333"/>
                </a:solidFill>
              </a:defRPr>
            </a:lvl1pPr>
          </a:lstStyle>
          <a:p>
            <a:r>
              <a:rPr lang="en-US" dirty="0" smtClean="0"/>
              <a:t>JCT-VC-C268</a:t>
            </a:r>
            <a:br>
              <a:rPr lang="en-US" dirty="0" smtClean="0"/>
            </a:br>
            <a:r>
              <a:rPr lang="en-US" dirty="0" smtClean="0"/>
              <a:t>TE-12 Evaluation of MDDT and ROT</a:t>
            </a:r>
            <a:endParaRPr lang="en-US" dirty="0"/>
          </a:p>
        </p:txBody>
      </p:sp>
      <p:sp>
        <p:nvSpPr>
          <p:cNvPr id="3" name="Subtitle 2"/>
          <p:cNvSpPr>
            <a:spLocks noGrp="1"/>
          </p:cNvSpPr>
          <p:nvPr>
            <p:ph type="subTitle" idx="1" hasCustomPrompt="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Rajan Joshi, Muhammed Coban, Marta Karczewicz</a:t>
            </a:r>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9" r:id="rId4"/>
    <p:sldLayoutId id="2147483655" r:id="rId5"/>
    <p:sldLayoutId id="2147483653"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923925" y="3601821"/>
            <a:ext cx="8096630" cy="1470025"/>
          </a:xfrm>
        </p:spPr>
        <p:txBody>
          <a:bodyPr/>
          <a:lstStyle/>
          <a:p>
            <a:r>
              <a:rPr lang="en-US" sz="2000" dirty="0" smtClean="0"/>
              <a:t>JCTVC-E396</a:t>
            </a:r>
            <a:br>
              <a:rPr lang="en-US" sz="2000" dirty="0" smtClean="0"/>
            </a:br>
            <a:r>
              <a:rPr lang="en-US" sz="2000" b="1" dirty="0" smtClean="0"/>
              <a:t>Unified Motion Vector Predictor Selection for Merge and AMVP</a:t>
            </a:r>
            <a:endParaRPr lang="en-US" sz="2000" dirty="0"/>
          </a:p>
        </p:txBody>
      </p:sp>
      <p:sp>
        <p:nvSpPr>
          <p:cNvPr id="20" name="Subtitle 19"/>
          <p:cNvSpPr>
            <a:spLocks noGrp="1"/>
          </p:cNvSpPr>
          <p:nvPr>
            <p:ph type="subTitle" idx="1"/>
          </p:nvPr>
        </p:nvSpPr>
        <p:spPr/>
        <p:txBody>
          <a:bodyPr/>
          <a:lstStyle/>
          <a:p>
            <a:pPr algn="r"/>
            <a:r>
              <a:rPr lang="en-US" dirty="0" smtClean="0"/>
              <a:t>Y. Zheng, W.-J. </a:t>
            </a:r>
            <a:r>
              <a:rPr lang="en-US" dirty="0" err="1" smtClean="0"/>
              <a:t>Chien</a:t>
            </a:r>
            <a:r>
              <a:rPr lang="en-US" dirty="0" smtClean="0"/>
              <a:t>, M. Karczewicz</a:t>
            </a:r>
          </a:p>
          <a:p>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MVP for Merge and AMVP in HM2.0</a:t>
            </a:r>
            <a:endParaRPr lang="en-US" dirty="0"/>
          </a:p>
        </p:txBody>
      </p:sp>
      <p:sp>
        <p:nvSpPr>
          <p:cNvPr id="3" name="Content Placeholder 2"/>
          <p:cNvSpPr>
            <a:spLocks noGrp="1"/>
          </p:cNvSpPr>
          <p:nvPr>
            <p:ph idx="1"/>
          </p:nvPr>
        </p:nvSpPr>
        <p:spPr>
          <a:xfrm>
            <a:off x="163513" y="904108"/>
            <a:ext cx="8712200" cy="4467992"/>
          </a:xfrm>
        </p:spPr>
        <p:txBody>
          <a:bodyPr/>
          <a:lstStyle/>
          <a:p>
            <a:r>
              <a:rPr lang="en-US" dirty="0" smtClean="0"/>
              <a:t>Merge mode: check fixed neighboring blocks</a:t>
            </a:r>
          </a:p>
          <a:p>
            <a:r>
              <a:rPr lang="en-US" dirty="0" smtClean="0"/>
              <a:t>AMVP: search neighboring blocks by matching </a:t>
            </a:r>
            <a:r>
              <a:rPr lang="en-US" dirty="0" err="1" smtClean="0"/>
              <a:t>refList</a:t>
            </a:r>
            <a:r>
              <a:rPr lang="en-US" dirty="0" smtClean="0"/>
              <a:t> and </a:t>
            </a:r>
            <a:r>
              <a:rPr lang="en-US" dirty="0" err="1" smtClean="0"/>
              <a:t>refIdx</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Is there any unified solution for generate MVP candidate set?</a:t>
            </a:r>
          </a:p>
          <a:p>
            <a:endParaRPr lang="en-US" dirty="0" smtClean="0"/>
          </a:p>
          <a:p>
            <a:pPr lvl="6"/>
            <a:endParaRPr lang="en-US" dirty="0" smtClean="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673" name="Object 1"/>
          <p:cNvGraphicFramePr>
            <a:graphicFrameLocks noChangeAspect="1"/>
          </p:cNvGraphicFramePr>
          <p:nvPr/>
        </p:nvGraphicFramePr>
        <p:xfrm>
          <a:off x="1104900" y="2295525"/>
          <a:ext cx="2824163" cy="2230438"/>
        </p:xfrm>
        <a:graphic>
          <a:graphicData uri="http://schemas.openxmlformats.org/presentationml/2006/ole">
            <p:oleObj spid="_x0000_s28673" name="Visio" r:id="rId3" imgW="3520800" imgH="2777975" progId="Visio.Drawing.11">
              <p:embed/>
            </p:oleObj>
          </a:graphicData>
        </a:graphic>
      </p:graphicFrame>
      <p:pic>
        <p:nvPicPr>
          <p:cNvPr id="28675" name="Picture 5"/>
          <p:cNvPicPr>
            <a:picLocks noChangeAspect="1" noChangeArrowheads="1"/>
          </p:cNvPicPr>
          <p:nvPr/>
        </p:nvPicPr>
        <p:blipFill>
          <a:blip r:embed="rId4" cstate="print"/>
          <a:srcRect/>
          <a:stretch>
            <a:fillRect/>
          </a:stretch>
        </p:blipFill>
        <p:spPr bwMode="auto">
          <a:xfrm>
            <a:off x="5029199" y="1838325"/>
            <a:ext cx="3160000" cy="2926489"/>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unified solution</a:t>
            </a:r>
            <a:endParaRPr lang="en-US"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Content Placeholder 4"/>
          <p:cNvSpPr>
            <a:spLocks noGrp="1"/>
          </p:cNvSpPr>
          <p:nvPr>
            <p:ph idx="1"/>
          </p:nvPr>
        </p:nvSpPr>
        <p:spPr>
          <a:xfrm>
            <a:off x="163513" y="904109"/>
            <a:ext cx="8712200" cy="2801116"/>
          </a:xfrm>
        </p:spPr>
        <p:txBody>
          <a:bodyPr/>
          <a:lstStyle/>
          <a:p>
            <a:r>
              <a:rPr lang="en-US" dirty="0" smtClean="0"/>
              <a:t> </a:t>
            </a:r>
            <a:r>
              <a:rPr lang="en-US" sz="1800" dirty="0" smtClean="0"/>
              <a:t>Four neighboring blocks’ motion information for both merge and AMVP</a:t>
            </a:r>
          </a:p>
          <a:p>
            <a:r>
              <a:rPr lang="en-US" sz="1800" dirty="0" smtClean="0"/>
              <a:t> A subset of neighboring blocks that checked by current merge mode</a:t>
            </a:r>
          </a:p>
          <a:p>
            <a:pPr lvl="1"/>
            <a:r>
              <a:rPr lang="en-US" sz="1600" dirty="0" smtClean="0"/>
              <a:t>Subset built based on partition shape and index (next slide)</a:t>
            </a:r>
          </a:p>
          <a:p>
            <a:r>
              <a:rPr lang="en-US" sz="1800" dirty="0" smtClean="0"/>
              <a:t>Merge mode: </a:t>
            </a:r>
          </a:p>
          <a:p>
            <a:pPr lvl="1"/>
            <a:r>
              <a:rPr lang="en-US" sz="1600" dirty="0" smtClean="0"/>
              <a:t>Inherit motion information of the candidate that provide best RD performance</a:t>
            </a:r>
          </a:p>
          <a:p>
            <a:r>
              <a:rPr lang="en-US" sz="1800" dirty="0" smtClean="0"/>
              <a:t>AMVP:</a:t>
            </a:r>
          </a:p>
          <a:p>
            <a:pPr lvl="1"/>
            <a:r>
              <a:rPr lang="en-US" sz="1600" dirty="0" smtClean="0"/>
              <a:t>Process the motion vector by scaling based on POC distance</a:t>
            </a:r>
          </a:p>
          <a:p>
            <a:pPr lvl="1"/>
            <a:r>
              <a:rPr lang="en-US" sz="1600" dirty="0" smtClean="0"/>
              <a:t>Use the processed motion vector as the MV prediction in AMVP</a:t>
            </a:r>
          </a:p>
          <a:p>
            <a:pPr>
              <a:buNone/>
            </a:pPr>
            <a:endParaRPr lang="en-US"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2"/>
          <p:cNvGraphicFramePr>
            <a:graphicFrameLocks noChangeAspect="1"/>
          </p:cNvGraphicFramePr>
          <p:nvPr/>
        </p:nvGraphicFramePr>
        <p:xfrm>
          <a:off x="3086100" y="3543300"/>
          <a:ext cx="2609850" cy="2886075"/>
        </p:xfrm>
        <a:graphic>
          <a:graphicData uri="http://schemas.openxmlformats.org/presentationml/2006/ole">
            <p:oleObj spid="_x0000_s27650" name="Visio" r:id="rId3" imgW="2603340" imgH="2889040"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Build neighboring block subset</a:t>
            </a:r>
            <a:endParaRPr lang="en-US"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 name="Content Placeholder 4"/>
          <p:cNvSpPr>
            <a:spLocks noGrp="1"/>
          </p:cNvSpPr>
          <p:nvPr>
            <p:ph idx="1"/>
          </p:nvPr>
        </p:nvSpPr>
        <p:spPr>
          <a:xfrm>
            <a:off x="163513" y="904109"/>
            <a:ext cx="8712200" cy="2801116"/>
          </a:xfrm>
        </p:spPr>
        <p:txBody>
          <a:bodyPr/>
          <a:lstStyle/>
          <a:p>
            <a:r>
              <a:rPr lang="en-US" dirty="0" smtClean="0"/>
              <a:t> </a:t>
            </a:r>
            <a:r>
              <a:rPr lang="en-US" sz="1800" dirty="0" smtClean="0"/>
              <a:t> </a:t>
            </a:r>
            <a:r>
              <a:rPr lang="en-US" sz="1600" dirty="0" smtClean="0"/>
              <a:t>Subset built based on partition shape and index</a:t>
            </a:r>
          </a:p>
          <a:p>
            <a:endParaRPr lang="en-US" sz="1600" dirty="0" smtClean="0"/>
          </a:p>
          <a:p>
            <a:pPr>
              <a:buNone/>
            </a:pPr>
            <a:endParaRPr lang="en-US"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651"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4035" name="Object 3"/>
          <p:cNvGraphicFramePr>
            <a:graphicFrameLocks noChangeAspect="1"/>
          </p:cNvGraphicFramePr>
          <p:nvPr/>
        </p:nvGraphicFramePr>
        <p:xfrm>
          <a:off x="1866900" y="1428750"/>
          <a:ext cx="5295900" cy="4600575"/>
        </p:xfrm>
        <a:graphic>
          <a:graphicData uri="http://schemas.openxmlformats.org/presentationml/2006/ole">
            <p:oleObj spid="_x0000_s44035" name="Visio" r:id="rId3" imgW="7349856" imgH="6370256" progId="Visio.Drawing.11">
              <p:embed/>
            </p:oleObj>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(I)</a:t>
            </a:r>
            <a:endParaRPr lang="en-US" dirty="0"/>
          </a:p>
        </p:txBody>
      </p:sp>
      <p:sp>
        <p:nvSpPr>
          <p:cNvPr id="3" name="Content Placeholder 2"/>
          <p:cNvSpPr>
            <a:spLocks noGrp="1"/>
          </p:cNvSpPr>
          <p:nvPr>
            <p:ph idx="1"/>
          </p:nvPr>
        </p:nvSpPr>
        <p:spPr/>
        <p:txBody>
          <a:bodyPr/>
          <a:lstStyle/>
          <a:p>
            <a:r>
              <a:rPr lang="en-US" dirty="0" smtClean="0"/>
              <a:t>HM 2.0</a:t>
            </a:r>
          </a:p>
          <a:p>
            <a:pPr lvl="0"/>
            <a:r>
              <a:rPr lang="en-US" dirty="0" smtClean="0"/>
              <a:t>Common test condition defined in JCTVC-D600</a:t>
            </a:r>
          </a:p>
          <a:p>
            <a:pPr lvl="0"/>
            <a:r>
              <a:rPr lang="en-US" dirty="0" smtClean="0"/>
              <a:t>Test the performance and complexity of proposed unified MVP</a:t>
            </a:r>
          </a:p>
          <a:p>
            <a:endParaRPr lang="en-US" dirty="0" smtClean="0"/>
          </a:p>
          <a:p>
            <a:endParaRPr lang="en-US" dirty="0" smtClean="0"/>
          </a:p>
        </p:txBody>
      </p:sp>
      <p:graphicFrame>
        <p:nvGraphicFramePr>
          <p:cNvPr id="5" name="Table 4"/>
          <p:cNvGraphicFramePr>
            <a:graphicFrameLocks noGrp="1"/>
          </p:cNvGraphicFramePr>
          <p:nvPr/>
        </p:nvGraphicFramePr>
        <p:xfrm>
          <a:off x="1262697" y="2690810"/>
          <a:ext cx="6719254" cy="2233614"/>
        </p:xfrm>
        <a:graphic>
          <a:graphicData uri="http://schemas.openxmlformats.org/drawingml/2006/table">
            <a:tbl>
              <a:tblPr/>
              <a:tblGrid>
                <a:gridCol w="1584998"/>
                <a:gridCol w="815289"/>
                <a:gridCol w="774008"/>
                <a:gridCol w="1181653"/>
                <a:gridCol w="1181653"/>
                <a:gridCol w="1181653"/>
              </a:tblGrid>
              <a:tr h="390712">
                <a:tc rowSpan="2">
                  <a:txBody>
                    <a:bodyPr/>
                    <a:lstStyle/>
                    <a:p>
                      <a:pPr marL="0" marR="0" algn="ctr">
                        <a:spcBef>
                          <a:spcPts val="0"/>
                        </a:spcBef>
                        <a:spcAft>
                          <a:spcPts val="0"/>
                        </a:spcAft>
                      </a:pPr>
                      <a:r>
                        <a:rPr lang="en-US" sz="1400" b="1" dirty="0">
                          <a:latin typeface="Times New Roman"/>
                          <a:ea typeface="SimSun"/>
                          <a:cs typeface="Times New Roman"/>
                        </a:rPr>
                        <a:t>Configuration</a:t>
                      </a:r>
                      <a:endParaRPr lang="en-US" sz="18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marL="0" marR="0" algn="ctr">
                        <a:spcBef>
                          <a:spcPts val="0"/>
                        </a:spcBef>
                        <a:spcAft>
                          <a:spcPts val="0"/>
                        </a:spcAft>
                      </a:pPr>
                      <a:r>
                        <a:rPr lang="en-US" sz="1400" b="1" dirty="0">
                          <a:latin typeface="Times New Roman"/>
                          <a:ea typeface="SimSun"/>
                          <a:cs typeface="Times New Roman"/>
                        </a:rPr>
                        <a:t>BD rate saving (%)</a:t>
                      </a:r>
                      <a:endParaRPr lang="en-US" sz="18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400" b="1">
                          <a:latin typeface="Times New Roman"/>
                          <a:ea typeface="SimSun"/>
                          <a:cs typeface="Times New Roman"/>
                        </a:rPr>
                        <a:t>Complexity</a:t>
                      </a:r>
                      <a:endParaRPr lang="en-US" sz="18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r h="262296">
                <a:tc vMerge="1">
                  <a:txBody>
                    <a:bodyPr/>
                    <a:lstStyle/>
                    <a:p>
                      <a:endParaRPr lang="en-US"/>
                    </a:p>
                  </a:txBody>
                  <a:tcPr/>
                </a:tc>
                <a:tc>
                  <a:txBody>
                    <a:bodyPr/>
                    <a:lstStyle/>
                    <a:p>
                      <a:pPr marL="0" marR="0" algn="ctr">
                        <a:spcBef>
                          <a:spcPts val="0"/>
                        </a:spcBef>
                        <a:spcAft>
                          <a:spcPts val="0"/>
                        </a:spcAft>
                      </a:pPr>
                      <a:r>
                        <a:rPr lang="en-US" sz="1400" b="1">
                          <a:latin typeface="Times New Roman"/>
                          <a:ea typeface="SimSun"/>
                          <a:cs typeface="Times New Roman"/>
                        </a:rPr>
                        <a:t>Y</a:t>
                      </a:r>
                      <a:endParaRPr lang="en-US" sz="18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400" b="1" dirty="0">
                          <a:latin typeface="Times New Roman"/>
                          <a:ea typeface="SimSun"/>
                          <a:cs typeface="Times New Roman"/>
                        </a:rPr>
                        <a:t>U</a:t>
                      </a:r>
                      <a:endParaRPr lang="en-US" sz="18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400" b="1" dirty="0">
                          <a:latin typeface="Times New Roman"/>
                          <a:ea typeface="SimSun"/>
                          <a:cs typeface="Times New Roman"/>
                        </a:rPr>
                        <a:t>V</a:t>
                      </a:r>
                      <a:endParaRPr lang="en-US" sz="18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400" b="1" dirty="0">
                          <a:latin typeface="Times New Roman"/>
                          <a:ea typeface="SimSun"/>
                          <a:cs typeface="Times New Roman"/>
                        </a:rPr>
                        <a:t>Encoder</a:t>
                      </a:r>
                      <a:endParaRPr lang="en-US" sz="18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400" b="1">
                          <a:latin typeface="Times New Roman"/>
                          <a:ea typeface="SimSun"/>
                          <a:cs typeface="Times New Roman"/>
                        </a:rPr>
                        <a:t>Decoder</a:t>
                      </a:r>
                      <a:endParaRPr lang="en-US" sz="18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0712">
                <a:tc>
                  <a:txBody>
                    <a:bodyPr/>
                    <a:lstStyle/>
                    <a:p>
                      <a:pPr marL="0" marR="0" algn="just"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HE Random Access</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0.4</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0.2</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0.3</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91%</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101%</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712">
                <a:tc>
                  <a:txBody>
                    <a:bodyPr/>
                    <a:lstStyle/>
                    <a:p>
                      <a:pPr marL="0" marR="0" algn="just"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LC Random Access</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0.0</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-0.1</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0.0</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91%</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100%</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667">
                <a:tc>
                  <a:txBody>
                    <a:bodyPr/>
                    <a:lstStyle/>
                    <a:p>
                      <a:pPr marL="0" marR="0" algn="just"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HE Low Delay</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0.3</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0.4</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0.4</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90%</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98%</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515">
                <a:tc>
                  <a:txBody>
                    <a:bodyPr/>
                    <a:lstStyle/>
                    <a:p>
                      <a:pPr marL="0" marR="0" algn="just"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LC Low Delay</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0.4</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0.2</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0.5</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latin typeface="Times New Roman"/>
                          <a:ea typeface="SimSun"/>
                          <a:cs typeface="Times New Roman"/>
                        </a:rPr>
                        <a:t>90%</a:t>
                      </a:r>
                      <a:endParaRPr lang="en-US" sz="24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latin typeface="Times New Roman"/>
                          <a:ea typeface="SimSun"/>
                          <a:cs typeface="Times New Roman"/>
                        </a:rPr>
                        <a:t>96%</a:t>
                      </a:r>
                      <a:endParaRPr lang="en-US" sz="24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Unified motion vector prediction for merge and AMVP</a:t>
            </a:r>
          </a:p>
          <a:p>
            <a:pPr lvl="1"/>
            <a:r>
              <a:rPr lang="en-US" dirty="0" smtClean="0"/>
              <a:t>Subset of neighboring blocks based on partition shape and index</a:t>
            </a:r>
          </a:p>
          <a:p>
            <a:pPr lvl="1"/>
            <a:r>
              <a:rPr lang="en-US" dirty="0" smtClean="0"/>
              <a:t>Reduced the complexity by avoiding searching in AMVP</a:t>
            </a:r>
          </a:p>
          <a:p>
            <a:pPr lvl="1"/>
            <a:endParaRPr lang="en-US" dirty="0" smtClean="0"/>
          </a:p>
          <a:p>
            <a:r>
              <a:rPr lang="en-US" dirty="0" smtClean="0"/>
              <a:t>Performance</a:t>
            </a:r>
          </a:p>
          <a:p>
            <a:pPr lvl="1"/>
            <a:r>
              <a:rPr lang="en-US" dirty="0" smtClean="0"/>
              <a:t>Unified MVP: </a:t>
            </a:r>
          </a:p>
          <a:p>
            <a:pPr lvl="2"/>
            <a:r>
              <a:rPr lang="en-US" sz="1400" dirty="0" smtClean="0"/>
              <a:t>HE: RA  0.4%    LD  0.0%;     LC:  RA  0.3%  LD  0.4%</a:t>
            </a:r>
          </a:p>
          <a:p>
            <a:pPr lvl="1"/>
            <a:r>
              <a:rPr lang="en-US" dirty="0" smtClean="0"/>
              <a:t>Unified MVP + </a:t>
            </a:r>
            <a:r>
              <a:rPr lang="en-US" dirty="0" err="1" smtClean="0"/>
              <a:t>Ext_MVP</a:t>
            </a:r>
            <a:r>
              <a:rPr lang="en-US" dirty="0" smtClean="0"/>
              <a:t> :</a:t>
            </a:r>
          </a:p>
          <a:p>
            <a:pPr lvl="2"/>
            <a:r>
              <a:rPr lang="en-US" sz="1400" dirty="0" smtClean="0"/>
              <a:t>HE: RA  0.0%,   LD: -0.5%;    LC:  RA 0.1%,  LD: 0.2%</a:t>
            </a:r>
          </a:p>
          <a:p>
            <a:pPr lvl="1"/>
            <a:r>
              <a:rPr lang="en-US" dirty="0" smtClean="0"/>
              <a:t>Reduced around 10% encoder complexity</a:t>
            </a:r>
          </a:p>
          <a:p>
            <a:pPr lvl="2"/>
            <a:endParaRPr lang="en-US" dirty="0" smtClean="0"/>
          </a:p>
          <a:p>
            <a:r>
              <a:rPr lang="en-US" dirty="0" smtClean="0"/>
              <a:t>Cross verified by </a:t>
            </a:r>
            <a:r>
              <a:rPr lang="en-US" dirty="0" err="1" smtClean="0"/>
              <a:t>MediaTek</a:t>
            </a:r>
            <a:endParaRPr lang="en-US" dirty="0" smtClean="0"/>
          </a:p>
          <a:p>
            <a:r>
              <a:rPr lang="en-US" dirty="0" smtClean="0"/>
              <a:t>Recommend for </a:t>
            </a:r>
            <a:r>
              <a:rPr lang="en-US" dirty="0" smtClean="0"/>
              <a:t>study the </a:t>
            </a:r>
            <a:r>
              <a:rPr lang="en-US" dirty="0" smtClean="0"/>
              <a:t>unified </a:t>
            </a:r>
            <a:r>
              <a:rPr lang="en-US" dirty="0" smtClean="0"/>
              <a:t>MVP in CE</a:t>
            </a:r>
            <a:endParaRPr lang="en-US" dirty="0" smtClean="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(II)</a:t>
            </a:r>
            <a:endParaRPr lang="en-US" dirty="0"/>
          </a:p>
        </p:txBody>
      </p:sp>
      <p:sp>
        <p:nvSpPr>
          <p:cNvPr id="3" name="Content Placeholder 2"/>
          <p:cNvSpPr>
            <a:spLocks noGrp="1"/>
          </p:cNvSpPr>
          <p:nvPr>
            <p:ph idx="1"/>
          </p:nvPr>
        </p:nvSpPr>
        <p:spPr/>
        <p:txBody>
          <a:bodyPr/>
          <a:lstStyle/>
          <a:p>
            <a:r>
              <a:rPr lang="en-US" sz="1800" dirty="0" smtClean="0"/>
              <a:t>HM 2.0</a:t>
            </a:r>
          </a:p>
          <a:p>
            <a:pPr lvl="0"/>
            <a:r>
              <a:rPr lang="en-US" sz="1800" dirty="0" smtClean="0"/>
              <a:t>Common test condition defined in JCTVC-D600</a:t>
            </a:r>
          </a:p>
          <a:p>
            <a:pPr lvl="0"/>
            <a:r>
              <a:rPr lang="en-US" sz="1800" dirty="0" smtClean="0"/>
              <a:t>Test the performance of proposed unified MVP and Extended MVP (JCTVC-E343)</a:t>
            </a:r>
          </a:p>
          <a:p>
            <a:pPr lvl="0"/>
            <a:endParaRPr lang="en-US" dirty="0" smtClean="0"/>
          </a:p>
        </p:txBody>
      </p:sp>
      <p:graphicFrame>
        <p:nvGraphicFramePr>
          <p:cNvPr id="7" name="Table 6"/>
          <p:cNvGraphicFramePr>
            <a:graphicFrameLocks noGrp="1"/>
          </p:cNvGraphicFramePr>
          <p:nvPr/>
        </p:nvGraphicFramePr>
        <p:xfrm>
          <a:off x="1123809" y="2484586"/>
          <a:ext cx="6797447" cy="2289432"/>
        </p:xfrm>
        <a:graphic>
          <a:graphicData uri="http://schemas.openxmlformats.org/drawingml/2006/table">
            <a:tbl>
              <a:tblPr/>
              <a:tblGrid>
                <a:gridCol w="1603442"/>
                <a:gridCol w="824777"/>
                <a:gridCol w="783016"/>
                <a:gridCol w="1195404"/>
                <a:gridCol w="1195404"/>
                <a:gridCol w="1195404"/>
              </a:tblGrid>
              <a:tr h="400475">
                <a:tc rowSpan="2">
                  <a:txBody>
                    <a:bodyPr/>
                    <a:lstStyle/>
                    <a:p>
                      <a:pPr marL="0" marR="0" algn="ctr">
                        <a:spcBef>
                          <a:spcPts val="0"/>
                        </a:spcBef>
                        <a:spcAft>
                          <a:spcPts val="0"/>
                        </a:spcAft>
                      </a:pPr>
                      <a:r>
                        <a:rPr lang="en-US" sz="1200" b="1" dirty="0">
                          <a:latin typeface="Times New Roman"/>
                          <a:ea typeface="SimSun"/>
                          <a:cs typeface="Times New Roman"/>
                        </a:rPr>
                        <a:t>Configuration</a:t>
                      </a:r>
                      <a:endParaRPr lang="en-US" sz="16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marL="0" marR="0" algn="ctr">
                        <a:spcBef>
                          <a:spcPts val="0"/>
                        </a:spcBef>
                        <a:spcAft>
                          <a:spcPts val="0"/>
                        </a:spcAft>
                      </a:pPr>
                      <a:r>
                        <a:rPr lang="en-US" sz="1200" b="1" dirty="0">
                          <a:latin typeface="Times New Roman"/>
                          <a:ea typeface="SimSun"/>
                          <a:cs typeface="Times New Roman"/>
                        </a:rPr>
                        <a:t>BD rate saving (%)</a:t>
                      </a:r>
                      <a:endParaRPr lang="en-US" sz="16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200" b="1" dirty="0">
                          <a:latin typeface="Times New Roman"/>
                          <a:ea typeface="SimSun"/>
                          <a:cs typeface="Times New Roman"/>
                        </a:rPr>
                        <a:t>Complexity</a:t>
                      </a:r>
                      <a:endParaRPr lang="en-US" sz="16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r h="268851">
                <a:tc vMerge="1">
                  <a:txBody>
                    <a:bodyPr/>
                    <a:lstStyle/>
                    <a:p>
                      <a:endParaRPr lang="en-US"/>
                    </a:p>
                  </a:txBody>
                  <a:tcPr/>
                </a:tc>
                <a:tc>
                  <a:txBody>
                    <a:bodyPr/>
                    <a:lstStyle/>
                    <a:p>
                      <a:pPr marL="0" marR="0" algn="ctr">
                        <a:spcBef>
                          <a:spcPts val="0"/>
                        </a:spcBef>
                        <a:spcAft>
                          <a:spcPts val="0"/>
                        </a:spcAft>
                      </a:pPr>
                      <a:r>
                        <a:rPr lang="en-US" sz="1200" b="1">
                          <a:latin typeface="Times New Roman"/>
                          <a:ea typeface="SimSun"/>
                          <a:cs typeface="Times New Roman"/>
                        </a:rPr>
                        <a:t>Y</a:t>
                      </a:r>
                      <a:endParaRPr lang="en-US" sz="16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200" b="1">
                          <a:latin typeface="Times New Roman"/>
                          <a:ea typeface="SimSun"/>
                          <a:cs typeface="Times New Roman"/>
                        </a:rPr>
                        <a:t>U</a:t>
                      </a:r>
                      <a:endParaRPr lang="en-US" sz="16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200" b="1">
                          <a:latin typeface="Times New Roman"/>
                          <a:ea typeface="SimSun"/>
                          <a:cs typeface="Times New Roman"/>
                        </a:rPr>
                        <a:t>V</a:t>
                      </a:r>
                      <a:endParaRPr lang="en-US" sz="16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200" b="1" dirty="0">
                          <a:latin typeface="Times New Roman"/>
                          <a:ea typeface="SimSun"/>
                          <a:cs typeface="Times New Roman"/>
                        </a:rPr>
                        <a:t>Encoder</a:t>
                      </a:r>
                      <a:endParaRPr lang="en-US" sz="1600" b="1"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200" b="1">
                          <a:latin typeface="Times New Roman"/>
                          <a:ea typeface="SimSun"/>
                          <a:cs typeface="Times New Roman"/>
                        </a:rPr>
                        <a:t>Decoder</a:t>
                      </a:r>
                      <a:endParaRPr lang="en-US" sz="1600" b="1">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00475">
                <a:tc>
                  <a:txBody>
                    <a:bodyPr/>
                    <a:lstStyle/>
                    <a:p>
                      <a:pPr marL="0" marR="0" algn="just"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HE Random Access</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0.0</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-0.2</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-0.2</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dirty="0">
                          <a:latin typeface="Times New Roman"/>
                          <a:ea typeface="SimSun"/>
                          <a:cs typeface="Times New Roman"/>
                        </a:rPr>
                        <a:t>90%</a:t>
                      </a:r>
                      <a:endParaRPr lang="en-US" sz="20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dirty="0">
                          <a:latin typeface="Times New Roman"/>
                          <a:ea typeface="SimSun"/>
                          <a:cs typeface="Times New Roman"/>
                        </a:rPr>
                        <a:t>99%</a:t>
                      </a:r>
                      <a:endParaRPr lang="en-US" sz="20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475">
                <a:tc>
                  <a:txBody>
                    <a:bodyPr/>
                    <a:lstStyle/>
                    <a:p>
                      <a:pPr marL="0" marR="0" algn="just"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LC Random Access</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-0.5</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-0.6</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-0.5</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91%</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dirty="0">
                          <a:latin typeface="Times New Roman"/>
                          <a:ea typeface="SimSun"/>
                          <a:cs typeface="Times New Roman"/>
                        </a:rPr>
                        <a:t>98%</a:t>
                      </a:r>
                      <a:endParaRPr lang="en-US" sz="20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7082">
                <a:tc>
                  <a:txBody>
                    <a:bodyPr/>
                    <a:lstStyle/>
                    <a:p>
                      <a:pPr marL="0" marR="0" algn="just"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HE Low Delay</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0.1</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0.3</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0.3</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91%</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dirty="0">
                          <a:latin typeface="Times New Roman"/>
                          <a:ea typeface="SimSun"/>
                          <a:cs typeface="Times New Roman"/>
                        </a:rPr>
                        <a:t>98%</a:t>
                      </a:r>
                      <a:endParaRPr lang="en-US" sz="20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074">
                <a:tc>
                  <a:txBody>
                    <a:bodyPr/>
                    <a:lstStyle/>
                    <a:p>
                      <a:pPr marL="0" marR="0" algn="just"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LC Low Delay</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0.2</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0.1</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0.1</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a:latin typeface="Times New Roman"/>
                          <a:ea typeface="SimSun"/>
                          <a:cs typeface="Times New Roman"/>
                        </a:rPr>
                        <a:t>90%</a:t>
                      </a:r>
                      <a:endParaRPr lang="en-US" sz="200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200" dirty="0">
                          <a:latin typeface="Times New Roman"/>
                          <a:ea typeface="SimSun"/>
                          <a:cs typeface="Times New Roman"/>
                        </a:rPr>
                        <a:t>96%</a:t>
                      </a:r>
                      <a:endParaRPr lang="en-US" sz="20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Copy of QCT_TEMPLATE_Public_2010">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Copy of QCT_TEMPLATE_Public_2010</Template>
  <TotalTime>1036</TotalTime>
  <Words>385</Words>
  <Application>Microsoft Office PowerPoint</Application>
  <PresentationFormat>On-screen Show (4:3)</PresentationFormat>
  <Paragraphs>113</Paragraphs>
  <Slides>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Copy of QCT_TEMPLATE_Public_2010</vt:lpstr>
      <vt:lpstr>Visio</vt:lpstr>
      <vt:lpstr>JCTVC-E396 Unified Motion Vector Predictor Selection for Merge and AMVP</vt:lpstr>
      <vt:lpstr>MVP for Merge and AMVP in HM2.0</vt:lpstr>
      <vt:lpstr>Proposed unified solution</vt:lpstr>
      <vt:lpstr>Build neighboring block subset</vt:lpstr>
      <vt:lpstr>Results (I)</vt:lpstr>
      <vt:lpstr>Conclusion</vt:lpstr>
      <vt:lpstr>Results (II)</vt:lpstr>
      <vt:lpstr>Slide 8</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Coban, Muhammed</dc:creator>
  <cp:lastModifiedBy>wchien</cp:lastModifiedBy>
  <cp:revision>155</cp:revision>
  <cp:lastPrinted>2005-08-27T17:58:21Z</cp:lastPrinted>
  <dcterms:created xsi:type="dcterms:W3CDTF">2010-10-07T01:31:31Z</dcterms:created>
  <dcterms:modified xsi:type="dcterms:W3CDTF">2011-03-18T17:35:55Z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-572484173</vt:i4>
  </property>
  <property fmtid="{D5CDD505-2E9C-101B-9397-08002B2CF9AE}" pid="3" name="_NewReviewCycle">
    <vt:lpwstr/>
  </property>
  <property fmtid="{D5CDD505-2E9C-101B-9397-08002B2CF9AE}" pid="4" name="_EmailSubject">
    <vt:lpwstr>slides for E396</vt:lpwstr>
  </property>
  <property fmtid="{D5CDD505-2E9C-101B-9397-08002B2CF9AE}" pid="5" name="_AuthorEmail">
    <vt:lpwstr>zhengy@qualcomm.com</vt:lpwstr>
  </property>
  <property fmtid="{D5CDD505-2E9C-101B-9397-08002B2CF9AE}" pid="6" name="_AuthorEmailDisplayName">
    <vt:lpwstr>Zheng, Yunfei</vt:lpwstr>
  </property>
  <property fmtid="{D5CDD505-2E9C-101B-9397-08002B2CF9AE}" pid="7" name="_PreviousAdHocReviewCycleID">
    <vt:i4>-2088861234</vt:i4>
  </property>
</Properties>
</file>