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348" r:id="rId3"/>
    <p:sldId id="349" r:id="rId4"/>
    <p:sldId id="350" r:id="rId5"/>
    <p:sldId id="351" r:id="rId6"/>
    <p:sldId id="352" r:id="rId7"/>
    <p:sldId id="368" r:id="rId8"/>
    <p:sldId id="353" r:id="rId9"/>
    <p:sldId id="354" r:id="rId10"/>
    <p:sldId id="370" r:id="rId11"/>
    <p:sldId id="371" r:id="rId12"/>
    <p:sldId id="369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JCTVC-D383 - </a:t>
            </a:r>
            <a:r>
              <a:rPr lang="en-US" dirty="0" smtClean="0"/>
              <a:t>CE5: coefficient coding with LCEC for large blocks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Backup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667000" y="990600"/>
          <a:ext cx="3518844" cy="4985578"/>
        </p:xfrm>
        <a:graphic>
          <a:graphicData uri="http://schemas.openxmlformats.org/drawingml/2006/table">
            <a:tbl>
              <a:tblPr/>
              <a:tblGrid>
                <a:gridCol w="1172948"/>
                <a:gridCol w="1172948"/>
                <a:gridCol w="1172948"/>
              </a:tblGrid>
              <a:tr h="15972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-5.72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0D0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-0.28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-0.65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-2.12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-0.71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-1.00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-0.84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-0.31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-0.40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-0.95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-0.35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-0.53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-2.21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-2.04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-1.74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-2.36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-0.67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-0.83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2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-2.8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6.8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5.4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5050"/>
                    </a:solidFill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-0.8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-0.2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-1.0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1.8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1.4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2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-1.0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1.3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1.3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-1.0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-0.5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0.4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-0.7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-0.9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-0.8</a:t>
                      </a:r>
                    </a:p>
                  </a:txBody>
                  <a:tcPr marL="8873" marR="8873" marT="88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0.5</a:t>
                      </a:r>
                    </a:p>
                  </a:txBody>
                  <a:tcPr marL="8873" marR="8873" marT="887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52594" y="990600"/>
          <a:ext cx="6324606" cy="4745134"/>
        </p:xfrm>
        <a:graphic>
          <a:graphicData uri="http://schemas.openxmlformats.org/drawingml/2006/table">
            <a:tbl>
              <a:tblPr/>
              <a:tblGrid>
                <a:gridCol w="702734"/>
                <a:gridCol w="702734"/>
                <a:gridCol w="702734"/>
                <a:gridCol w="702734"/>
                <a:gridCol w="702734"/>
                <a:gridCol w="702734"/>
                <a:gridCol w="702734"/>
                <a:gridCol w="702734"/>
                <a:gridCol w="702734"/>
              </a:tblGrid>
              <a:tr h="18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E319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Assumptions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{last_pos,lev}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g_auiLPTableE4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g_auiLPTableD4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g_auiLPTableE8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640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5 rows are used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g_auiLPTableD8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640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5 rows are used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g_auiLPTableE16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5120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5 rows are used, 2 bytes needed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g_auiLPTableD16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5120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5 rows are used, 2 bytes needed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g_auiLPTableE32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6144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3 rows are used, 2 bytes needed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g_auiLPTableE32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6144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3 rows are used, 2 bytes needed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{run,lev} pair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g_auiLumaRun8x8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g_auiLumaRunTr14x4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g_auiLumaRunTr18x8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g_auiLumaRun16x16Intra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5119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g_auiLumaRun16x16Inter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5119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Other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g_auiLastPosVlcNum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5 rows are used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g_auiVlcTable8x8Inter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g_auiVlcTable8x8Intra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same as g_auiVlcTable8x8Inter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g_auiLastPosVlcNum16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5 rows are used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g_auiLastPosVlcNum32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only 3 rows are used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15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g_auiVlcTable16x16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Sum: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35740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Position of the last active coefficient </a:t>
            </a:r>
            <a:r>
              <a:rPr lang="en-US" i="1" dirty="0" err="1" smtClean="0"/>
              <a:t>last_pos</a:t>
            </a:r>
            <a:r>
              <a:rPr lang="en-US" dirty="0" smtClean="0"/>
              <a:t> is coded jointly with </a:t>
            </a:r>
            <a:r>
              <a:rPr lang="en-US" i="1" dirty="0" err="1" smtClean="0"/>
              <a:t>lev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err="1" smtClean="0"/>
              <a:t>lev</a:t>
            </a:r>
            <a:r>
              <a:rPr lang="en-US" dirty="0" smtClean="0"/>
              <a:t> indicates whether the absolute value of that coefficient level is 1 (</a:t>
            </a:r>
            <a:r>
              <a:rPr lang="en-US" i="1" dirty="0" err="1" smtClean="0"/>
              <a:t>lev</a:t>
            </a:r>
            <a:r>
              <a:rPr lang="en-US" dirty="0" smtClean="0"/>
              <a:t> =0) or great than 1 (</a:t>
            </a:r>
            <a:r>
              <a:rPr lang="en-US" i="1" dirty="0" err="1" smtClean="0"/>
              <a:t>lev</a:t>
            </a:r>
            <a:r>
              <a:rPr lang="en-US" i="1" dirty="0" smtClean="0"/>
              <a:t>=1)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To code {</a:t>
            </a:r>
            <a:r>
              <a:rPr lang="en-US" i="1" dirty="0" err="1" smtClean="0"/>
              <a:t>lev</a:t>
            </a:r>
            <a:r>
              <a:rPr lang="en-US" i="1" dirty="0" smtClean="0"/>
              <a:t>, </a:t>
            </a:r>
            <a:r>
              <a:rPr lang="en-US" i="1" dirty="0" err="1" smtClean="0"/>
              <a:t>last_pos</a:t>
            </a:r>
            <a:r>
              <a:rPr lang="en-US" dirty="0" smtClean="0"/>
              <a:t>} pair for 4x4 and 8x8 blocks there are mapping tables, dependent on block type, between value of </a:t>
            </a:r>
            <a:r>
              <a:rPr lang="en-US" i="1" dirty="0" smtClean="0"/>
              <a:t>m=</a:t>
            </a:r>
            <a:r>
              <a:rPr lang="en-US" i="1" dirty="0" err="1" smtClean="0"/>
              <a:t>N∙N∙lev</a:t>
            </a:r>
            <a:r>
              <a:rPr lang="en-US" i="1" dirty="0" smtClean="0"/>
              <a:t> + </a:t>
            </a:r>
            <a:r>
              <a:rPr lang="en-US" i="1" dirty="0" err="1" smtClean="0"/>
              <a:t>last_pos</a:t>
            </a:r>
            <a:r>
              <a:rPr lang="en-US" dirty="0" smtClean="0"/>
              <a:t> and code number </a:t>
            </a:r>
            <a:r>
              <a:rPr lang="en-US" i="1" dirty="0" err="1" smtClean="0"/>
              <a:t>cn</a:t>
            </a:r>
            <a:r>
              <a:rPr lang="en-US" i="1" dirty="0" smtClean="0"/>
              <a:t>, </a:t>
            </a:r>
            <a:r>
              <a:rPr lang="en-US" dirty="0" smtClean="0"/>
              <a:t>where N is the block size. </a:t>
            </a:r>
          </a:p>
          <a:p>
            <a:r>
              <a:rPr lang="en-US" dirty="0" smtClean="0"/>
              <a:t>The mapping tables are adaptive. Hence there are 2 sets of 3 tables, 32 elements each for 4x4 blocks and 2 sets of 8 tables, 128 elements each for 8x8 blocks.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Coding (16x16, 32x32)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Assignment of the code number </a:t>
            </a:r>
            <a:r>
              <a:rPr lang="en-US" i="1" dirty="0" err="1" smtClean="0"/>
              <a:t>cn</a:t>
            </a:r>
            <a:r>
              <a:rPr lang="en-US" dirty="0" smtClean="0"/>
              <a:t> to </a:t>
            </a:r>
            <a:r>
              <a:rPr lang="en-US" i="1" dirty="0" smtClean="0"/>
              <a:t>{</a:t>
            </a:r>
            <a:r>
              <a:rPr lang="en-US" i="1" dirty="0" err="1" smtClean="0"/>
              <a:t>lev</a:t>
            </a:r>
            <a:r>
              <a:rPr lang="en-US" i="1" dirty="0" smtClean="0"/>
              <a:t>, </a:t>
            </a:r>
            <a:r>
              <a:rPr lang="en-US" i="1" dirty="0" err="1" smtClean="0"/>
              <a:t>last_pos</a:t>
            </a:r>
            <a:r>
              <a:rPr lang="en-US" i="1" dirty="0" smtClean="0"/>
              <a:t>} </a:t>
            </a:r>
            <a:r>
              <a:rPr lang="en-US" dirty="0" smtClean="0"/>
              <a:t>pair for 4x4 blocks is not modified. </a:t>
            </a:r>
          </a:p>
          <a:p>
            <a:r>
              <a:rPr lang="en-US" dirty="0" smtClean="0"/>
              <a:t>For block sizes </a:t>
            </a:r>
            <a:r>
              <a:rPr lang="en-US" i="1" dirty="0" smtClean="0"/>
              <a:t>N=8,16</a:t>
            </a:r>
            <a:r>
              <a:rPr lang="en-US" dirty="0" smtClean="0"/>
              <a:t> and </a:t>
            </a:r>
            <a:r>
              <a:rPr lang="en-US" i="1" dirty="0" smtClean="0"/>
              <a:t>32</a:t>
            </a:r>
            <a:r>
              <a:rPr lang="en-US" dirty="0" smtClean="0"/>
              <a:t> code number </a:t>
            </a:r>
            <a:r>
              <a:rPr lang="en-US" i="1" dirty="0" err="1" smtClean="0"/>
              <a:t>cn</a:t>
            </a:r>
            <a:r>
              <a:rPr lang="en-US" dirty="0" smtClean="0"/>
              <a:t> for </a:t>
            </a:r>
            <a:r>
              <a:rPr lang="en-US" i="1" dirty="0" smtClean="0"/>
              <a:t>{</a:t>
            </a:r>
            <a:r>
              <a:rPr lang="en-US" i="1" dirty="0" err="1" smtClean="0"/>
              <a:t>lev</a:t>
            </a:r>
            <a:r>
              <a:rPr lang="en-US" i="1" dirty="0" smtClean="0"/>
              <a:t>, </a:t>
            </a:r>
            <a:r>
              <a:rPr lang="en-US" i="1" dirty="0" err="1" smtClean="0"/>
              <a:t>last_pos</a:t>
            </a:r>
            <a:r>
              <a:rPr lang="en-US" i="1" dirty="0" smtClean="0"/>
              <a:t>} </a:t>
            </a:r>
            <a:r>
              <a:rPr lang="en-US" dirty="0" smtClean="0"/>
              <a:t>pair is calculated as follows: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if (</a:t>
            </a:r>
            <a:r>
              <a:rPr lang="en-US" i="1" dirty="0" err="1" smtClean="0"/>
              <a:t>lev</a:t>
            </a:r>
            <a:r>
              <a:rPr lang="en-US" i="1" dirty="0" smtClean="0"/>
              <a:t> ==0)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		</a:t>
            </a:r>
            <a:r>
              <a:rPr lang="en-US" i="1" dirty="0" err="1" smtClean="0"/>
              <a:t>cn</a:t>
            </a:r>
            <a:r>
              <a:rPr lang="en-US" i="1" dirty="0" smtClean="0"/>
              <a:t>=((</a:t>
            </a:r>
            <a:r>
              <a:rPr lang="en-US" i="1" dirty="0" err="1" smtClean="0"/>
              <a:t>last_pos</a:t>
            </a:r>
            <a:r>
              <a:rPr lang="en-US" i="1" dirty="0" smtClean="0"/>
              <a:t> + (</a:t>
            </a:r>
            <a:r>
              <a:rPr lang="en-US" i="1" dirty="0" err="1" smtClean="0"/>
              <a:t>last_pos</a:t>
            </a:r>
            <a:r>
              <a:rPr lang="en-US" i="1" smtClean="0"/>
              <a:t> </a:t>
            </a:r>
            <a:r>
              <a:rPr lang="en-US" i="1" smtClean="0"/>
              <a:t>/N))/N)+ </a:t>
            </a:r>
            <a:r>
              <a:rPr lang="en-US" i="1" dirty="0" err="1" smtClean="0"/>
              <a:t>last_pos</a:t>
            </a:r>
            <a:r>
              <a:rPr lang="en-US" i="1" dirty="0" smtClean="0"/>
              <a:t>;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	else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		if (</a:t>
            </a:r>
            <a:r>
              <a:rPr lang="en-US" i="1" dirty="0" err="1" smtClean="0"/>
              <a:t>last_pos</a:t>
            </a:r>
            <a:r>
              <a:rPr lang="en-US" i="1" dirty="0" smtClean="0"/>
              <a:t> &lt;N)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        	           </a:t>
            </a:r>
            <a:r>
              <a:rPr lang="en-US" i="1" dirty="0" err="1" smtClean="0"/>
              <a:t>cn</a:t>
            </a:r>
            <a:r>
              <a:rPr lang="en-US" i="1" dirty="0" smtClean="0"/>
              <a:t>= </a:t>
            </a:r>
            <a:r>
              <a:rPr lang="en-US" i="1" dirty="0" smtClean="0"/>
              <a:t>N∙</a:t>
            </a:r>
            <a:r>
              <a:rPr lang="en-US" i="1" dirty="0" smtClean="0"/>
              <a:t>(</a:t>
            </a:r>
            <a:r>
              <a:rPr lang="en-US" i="1" dirty="0" err="1" smtClean="0"/>
              <a:t>last_pos</a:t>
            </a:r>
            <a:r>
              <a:rPr lang="en-US" i="1" dirty="0" smtClean="0"/>
              <a:t> +1);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		else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       	           </a:t>
            </a:r>
            <a:r>
              <a:rPr lang="en-US" i="1" dirty="0" err="1" smtClean="0"/>
              <a:t>cn</a:t>
            </a:r>
            <a:r>
              <a:rPr lang="en-US" i="1" dirty="0" smtClean="0"/>
              <a:t> = </a:t>
            </a:r>
            <a:r>
              <a:rPr lang="en-US" i="1" dirty="0" err="1" smtClean="0"/>
              <a:t>N∙N∙lev</a:t>
            </a:r>
            <a:r>
              <a:rPr lang="en-US" i="1" dirty="0" smtClean="0"/>
              <a:t> + </a:t>
            </a:r>
            <a:r>
              <a:rPr lang="en-US" i="1" dirty="0" err="1" smtClean="0"/>
              <a:t>last_pos</a:t>
            </a:r>
            <a:r>
              <a:rPr lang="en-US" i="1" dirty="0" smtClean="0"/>
              <a:t>;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5334000"/>
          <a:ext cx="8305797" cy="609602"/>
        </p:xfrm>
        <a:graphic>
          <a:graphicData uri="http://schemas.openxmlformats.org/drawingml/2006/table">
            <a:tbl>
              <a:tblPr/>
              <a:tblGrid>
                <a:gridCol w="508517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  <a:gridCol w="243665"/>
              </a:tblGrid>
              <a:tr h="199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lev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99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run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0986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cn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Run-Level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Coefficients are coded in run mode followed by level mode. </a:t>
            </a:r>
          </a:p>
          <a:p>
            <a:r>
              <a:rPr lang="en-US" dirty="0" smtClean="0"/>
              <a:t>In run mode for each coefficient pair {</a:t>
            </a:r>
            <a:r>
              <a:rPr lang="en-US" i="1" dirty="0" err="1" smtClean="0"/>
              <a:t>lev</a:t>
            </a:r>
            <a:r>
              <a:rPr lang="en-US" i="1" dirty="0" smtClean="0"/>
              <a:t>, run</a:t>
            </a:r>
            <a:r>
              <a:rPr lang="en-US" dirty="0" smtClean="0"/>
              <a:t>} is sent. </a:t>
            </a:r>
          </a:p>
          <a:p>
            <a:pPr lvl="1"/>
            <a:r>
              <a:rPr lang="en-US" i="1" dirty="0" smtClean="0"/>
              <a:t>Run</a:t>
            </a:r>
            <a:r>
              <a:rPr lang="en-US" dirty="0" smtClean="0"/>
              <a:t> is defined as the number of zero coefficients between the current nonzero coefficient at position </a:t>
            </a:r>
            <a:r>
              <a:rPr lang="en-US" i="1" dirty="0" smtClean="0"/>
              <a:t>k</a:t>
            </a:r>
            <a:r>
              <a:rPr lang="en-US" dirty="0" smtClean="0"/>
              <a:t> and the next nonzero coefficient in the reverse scanning order. </a:t>
            </a:r>
          </a:p>
          <a:p>
            <a:r>
              <a:rPr lang="en-US" dirty="0" smtClean="0"/>
              <a:t>For inter/</a:t>
            </a:r>
            <a:r>
              <a:rPr lang="en-US" dirty="0" err="1" smtClean="0"/>
              <a:t>chroma</a:t>
            </a:r>
            <a:r>
              <a:rPr lang="en-US" dirty="0" smtClean="0"/>
              <a:t> blocks the mapping between {</a:t>
            </a:r>
            <a:r>
              <a:rPr lang="en-US" i="1" dirty="0" err="1" smtClean="0"/>
              <a:t>lev</a:t>
            </a:r>
            <a:r>
              <a:rPr lang="en-US" i="1" dirty="0" smtClean="0"/>
              <a:t>, run</a:t>
            </a:r>
            <a:r>
              <a:rPr lang="en-US" dirty="0" smtClean="0"/>
              <a:t>} pair and code number </a:t>
            </a:r>
            <a:r>
              <a:rPr lang="en-US" i="1" dirty="0" err="1" smtClean="0"/>
              <a:t>cn</a:t>
            </a:r>
            <a:r>
              <a:rPr lang="en-US" dirty="0" smtClean="0"/>
              <a:t> is dependent on value </a:t>
            </a:r>
            <a:r>
              <a:rPr lang="en-US" i="1" dirty="0" smtClean="0"/>
              <a:t>k</a:t>
            </a:r>
            <a:r>
              <a:rPr lang="en-US" dirty="0" smtClean="0"/>
              <a:t>: </a:t>
            </a:r>
          </a:p>
          <a:p>
            <a:pPr lvl="1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cn</a:t>
            </a:r>
            <a:r>
              <a:rPr lang="en-US" i="1" dirty="0" smtClean="0"/>
              <a:t>=g_auiLumaRun8x8[Min(k-1,28)][</a:t>
            </a:r>
            <a:r>
              <a:rPr lang="en-US" i="1" dirty="0" err="1" smtClean="0"/>
              <a:t>lev</a:t>
            </a:r>
            <a:r>
              <a:rPr lang="en-US" i="1" dirty="0" smtClean="0"/>
              <a:t>][run],</a:t>
            </a:r>
          </a:p>
          <a:p>
            <a:pPr>
              <a:buNone/>
            </a:pPr>
            <a:r>
              <a:rPr lang="en-US" dirty="0" smtClean="0"/>
              <a:t>	for intra blocks it is formula based.</a:t>
            </a:r>
          </a:p>
          <a:p>
            <a:pPr hangingPunct="0"/>
            <a:r>
              <a:rPr lang="en-US" dirty="0" smtClean="0"/>
              <a:t>The size of the </a:t>
            </a:r>
            <a:r>
              <a:rPr lang="en-US" i="1" dirty="0" smtClean="0"/>
              <a:t>g_auiLumaRun8x8 is 29∙2∙64.</a:t>
            </a:r>
          </a:p>
          <a:p>
            <a:pPr lvl="1" hangingPunct="0"/>
            <a:r>
              <a:rPr lang="en-US" i="1" dirty="0" smtClean="0"/>
              <a:t> </a:t>
            </a:r>
            <a:r>
              <a:rPr lang="en-US" dirty="0" smtClean="0"/>
              <a:t>Optimized storage would require 968 bytes.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Run-Level Coding (16x16, 32x32)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r>
              <a:rPr lang="en-US" dirty="0" smtClean="0"/>
              <a:t>No changes to intra block coding. For 8x8, 16x16 and 32x32 inter blocks </a:t>
            </a:r>
            <a:r>
              <a:rPr lang="en-US" i="1" dirty="0" smtClean="0"/>
              <a:t>g_auiLumaRun8x8 </a:t>
            </a:r>
            <a:r>
              <a:rPr lang="en-US" dirty="0" smtClean="0"/>
              <a:t>table is used when</a:t>
            </a:r>
            <a:r>
              <a:rPr lang="en-US" i="1" dirty="0" smtClean="0"/>
              <a:t> k&lt;29.</a:t>
            </a:r>
            <a:r>
              <a:rPr lang="en-US" dirty="0" smtClean="0"/>
              <a:t> Otherwise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i="1" dirty="0" smtClean="0"/>
              <a:t>if (</a:t>
            </a:r>
            <a:r>
              <a:rPr lang="en-US" i="1" dirty="0" err="1" smtClean="0"/>
              <a:t>lev</a:t>
            </a:r>
            <a:r>
              <a:rPr lang="en-US" i="1" dirty="0" smtClean="0"/>
              <a:t>==0)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  		</a:t>
            </a:r>
            <a:r>
              <a:rPr lang="en-US" i="1" dirty="0" err="1" smtClean="0"/>
              <a:t>cn</a:t>
            </a:r>
            <a:r>
              <a:rPr lang="en-US" i="1" dirty="0" smtClean="0"/>
              <a:t>=run;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		else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     		</a:t>
            </a:r>
            <a:r>
              <a:rPr lang="en-US" i="1" dirty="0" err="1" smtClean="0"/>
              <a:t>cn</a:t>
            </a:r>
            <a:r>
              <a:rPr lang="en-US" i="1" dirty="0" smtClean="0"/>
              <a:t>=k +run+1;</a:t>
            </a:r>
          </a:p>
          <a:p>
            <a:pPr hangingPunct="0">
              <a:buNone/>
            </a:pPr>
            <a:r>
              <a:rPr lang="en-US" dirty="0" smtClean="0"/>
              <a:t>	Last 2 rows of table </a:t>
            </a:r>
            <a:r>
              <a:rPr lang="en-US" i="1" dirty="0" smtClean="0"/>
              <a:t>g_auiLumaRun8x8 </a:t>
            </a:r>
            <a:r>
              <a:rPr lang="en-US" dirty="0" smtClean="0"/>
              <a:t>are not used.</a:t>
            </a:r>
          </a:p>
          <a:p>
            <a:pPr hangingPunct="0"/>
            <a:r>
              <a:rPr lang="en-US" dirty="0" smtClean="0"/>
              <a:t>With some modifications to </a:t>
            </a:r>
            <a:r>
              <a:rPr lang="en-US" i="1" dirty="0" smtClean="0"/>
              <a:t>g_auiLumaRun8x8 </a:t>
            </a:r>
            <a:r>
              <a:rPr lang="en-US" dirty="0" smtClean="0"/>
              <a:t>entries we are able to store only its values for </a:t>
            </a:r>
            <a:r>
              <a:rPr lang="en-US" i="1" dirty="0" err="1" smtClean="0"/>
              <a:t>lev</a:t>
            </a:r>
            <a:r>
              <a:rPr lang="en-US" i="1" dirty="0" smtClean="0"/>
              <a:t>=0</a:t>
            </a:r>
            <a:r>
              <a:rPr lang="en-US" dirty="0" smtClean="0"/>
              <a:t>. The values for </a:t>
            </a:r>
            <a:r>
              <a:rPr lang="en-US" i="1" dirty="0" err="1" smtClean="0"/>
              <a:t>lev</a:t>
            </a:r>
            <a:r>
              <a:rPr lang="en-US" i="1" dirty="0" smtClean="0"/>
              <a:t>=1</a:t>
            </a:r>
            <a:r>
              <a:rPr lang="en-US" dirty="0" smtClean="0"/>
              <a:t> can be obtained as follows:</a:t>
            </a:r>
          </a:p>
          <a:p>
            <a:pPr hangingPunct="0">
              <a:buNone/>
            </a:pPr>
            <a:r>
              <a:rPr lang="en-US" i="1" dirty="0" smtClean="0"/>
              <a:t>		</a:t>
            </a:r>
            <a:r>
              <a:rPr lang="en-US" i="1" dirty="0" err="1" smtClean="0"/>
              <a:t>cn</a:t>
            </a:r>
            <a:r>
              <a:rPr lang="en-US" i="1" dirty="0" smtClean="0"/>
              <a:t>=k + g_auiLumaRun8x8[k-1][run].</a:t>
            </a:r>
            <a:endParaRPr lang="en-US" dirty="0" smtClean="0"/>
          </a:p>
          <a:p>
            <a:pPr hangingPunct="0"/>
            <a:r>
              <a:rPr lang="en-US" dirty="0" smtClean="0"/>
              <a:t>The modified table </a:t>
            </a:r>
            <a:r>
              <a:rPr lang="en-US" i="1" dirty="0" smtClean="0"/>
              <a:t>g_auiLumaRun8x8 </a:t>
            </a:r>
            <a:r>
              <a:rPr lang="en-US" dirty="0" smtClean="0"/>
              <a:t>can be stored using</a:t>
            </a:r>
            <a:r>
              <a:rPr lang="en-US" i="1" dirty="0" smtClean="0"/>
              <a:t> </a:t>
            </a:r>
            <a:r>
              <a:rPr lang="en-US" dirty="0" smtClean="0"/>
              <a:t>434 bytes.</a:t>
            </a:r>
          </a:p>
          <a:p>
            <a:pPr hangingPunct="0"/>
            <a:endParaRPr lang="en-US" dirty="0" smtClean="0"/>
          </a:p>
          <a:p>
            <a:pPr hangingPunct="0">
              <a:buNone/>
            </a:pPr>
            <a:r>
              <a:rPr lang="en-US" i="1" dirty="0" smtClean="0"/>
              <a:t>		g_auiLumaRun8x8[4]={ 	   </a:t>
            </a:r>
            <a:r>
              <a:rPr lang="en-US" dirty="0" smtClean="0"/>
              <a:t>// </a:t>
            </a:r>
            <a:r>
              <a:rPr lang="en-US" i="1" dirty="0" smtClean="0"/>
              <a:t>k=5</a:t>
            </a:r>
            <a:endParaRPr lang="en-US" dirty="0" smtClean="0"/>
          </a:p>
          <a:p>
            <a:pPr hangingPunct="0">
              <a:buNone/>
            </a:pPr>
            <a:r>
              <a:rPr lang="en-US" dirty="0" smtClean="0"/>
              <a:t> 			{1,   5,  3,  2,  4,  0}, // </a:t>
            </a:r>
            <a:r>
              <a:rPr lang="en-US" dirty="0" err="1" smtClean="0"/>
              <a:t>lev</a:t>
            </a:r>
            <a:r>
              <a:rPr lang="en-US" dirty="0" smtClean="0"/>
              <a:t>=0</a:t>
            </a:r>
          </a:p>
          <a:p>
            <a:pPr hangingPunct="0">
              <a:buNone/>
            </a:pPr>
            <a:r>
              <a:rPr lang="en-US" dirty="0" smtClean="0"/>
              <a:t>		               {6, 10,  8,  7,  9, -1} // </a:t>
            </a:r>
            <a:r>
              <a:rPr lang="en-US" dirty="0" err="1" smtClean="0"/>
              <a:t>lev</a:t>
            </a:r>
            <a:r>
              <a:rPr lang="en-US" dirty="0" smtClean="0"/>
              <a:t>=1</a:t>
            </a:r>
          </a:p>
          <a:p>
            <a:pPr hangingPunct="0">
              <a:buNone/>
            </a:pPr>
            <a:r>
              <a:rPr lang="en-US" dirty="0" smtClean="0"/>
              <a:t>		}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429132"/>
          <a:ext cx="8381996" cy="5895468"/>
        </p:xfrm>
        <a:graphic>
          <a:graphicData uri="http://schemas.openxmlformats.org/drawingml/2006/table">
            <a:tbl>
              <a:tblPr/>
              <a:tblGrid>
                <a:gridCol w="1186721"/>
                <a:gridCol w="799475"/>
                <a:gridCol w="799475"/>
                <a:gridCol w="799475"/>
                <a:gridCol w="799475"/>
                <a:gridCol w="799475"/>
                <a:gridCol w="799475"/>
                <a:gridCol w="799475"/>
                <a:gridCol w="799475"/>
                <a:gridCol w="799475"/>
              </a:tblGrid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16x16</a:t>
                      </a:r>
                    </a:p>
                  </a:txBody>
                  <a:tcPr marL="7092" marR="7092" marT="7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32x32</a:t>
                      </a:r>
                    </a:p>
                  </a:txBody>
                  <a:tcPr marL="7092" marR="7092" marT="7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32x32+adaptive scan</a:t>
                      </a:r>
                    </a:p>
                  </a:txBody>
                  <a:tcPr marL="7092" marR="7092" marT="7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2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200" b="0" i="0" u="none" strike="noStrike" dirty="0" err="1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-6.0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-7.2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1.3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-8.4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-1.3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-2.6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-1.0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-1.1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-1.8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-2.9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-3.6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109%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113%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117%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97%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30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Random access </a:t>
                      </a:r>
                      <a:r>
                        <a:rPr lang="en-US" sz="1200" b="0" i="0" u="none" strike="noStrike" dirty="0" err="1" smtClean="0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Random access </a:t>
                      </a:r>
                      <a:r>
                        <a:rPr lang="en-US" sz="1200" b="0" i="0" u="none" strike="noStrike" dirty="0" err="1" smtClean="0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Random access </a:t>
                      </a:r>
                      <a:r>
                        <a:rPr lang="en-US" sz="1200" b="0" i="0" u="none" strike="noStrike" dirty="0" err="1" smtClean="0">
                          <a:latin typeface="Arial"/>
                        </a:rPr>
                        <a:t>LoCo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6.9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-3.6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11.9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11.9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-4.3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10.8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2.8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2.6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2.4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105%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105%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106%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1.3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1.6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1.6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0.9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0.7 </a:t>
                      </a:r>
                    </a:p>
                  </a:txBody>
                  <a:tcPr marL="7092" marR="7092" marT="70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105%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104%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104%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8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104%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104%</a:t>
                      </a:r>
                    </a:p>
                  </a:txBody>
                  <a:tcPr marL="7092" marR="7092" marT="7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057400" y="990600"/>
          <a:ext cx="5430984" cy="4802900"/>
        </p:xfrm>
        <a:graphic>
          <a:graphicData uri="http://schemas.openxmlformats.org/drawingml/2006/table">
            <a:tbl>
              <a:tblPr/>
              <a:tblGrid>
                <a:gridCol w="905164"/>
                <a:gridCol w="905164"/>
                <a:gridCol w="905164"/>
                <a:gridCol w="905164"/>
                <a:gridCol w="905164"/>
                <a:gridCol w="905164"/>
              </a:tblGrid>
              <a:tr h="15701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8x8 last </a:t>
                      </a:r>
                      <a:r>
                        <a:rPr lang="en-US" sz="1200" b="1" i="0" u="none" strike="noStrike" dirty="0" smtClean="0">
                          <a:latin typeface="Arial"/>
                        </a:rPr>
                        <a:t>not </a:t>
                      </a:r>
                      <a:r>
                        <a:rPr lang="en-US" sz="1200" b="1" i="0" u="none" strike="noStrike" dirty="0">
                          <a:latin typeface="Arial"/>
                        </a:rPr>
                        <a:t>modified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8x8 </a:t>
                      </a:r>
                      <a:r>
                        <a:rPr lang="en-US" sz="1200" b="1" i="0" u="none" strike="noStrike" dirty="0" smtClean="0">
                          <a:latin typeface="Arial"/>
                        </a:rPr>
                        <a:t>last modified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25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2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-6.1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-6.0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-2.6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2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6.9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5.4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2.0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1.5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1.7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2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57018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1.8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2.0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0.9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236" marR="9236" marT="92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0.4 </a:t>
                      </a:r>
                    </a:p>
                  </a:txBody>
                  <a:tcPr marL="9236" marR="9236" marT="92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33600" y="1680210"/>
          <a:ext cx="4800600" cy="3120390"/>
        </p:xfrm>
        <a:graphic>
          <a:graphicData uri="http://schemas.openxmlformats.org/drawingml/2006/table">
            <a:tbl>
              <a:tblPr/>
              <a:tblGrid>
                <a:gridCol w="4000500"/>
                <a:gridCol w="8001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HM 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Bytes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{last_pos,lev}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g_auiLPTableE4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g_auiLPTableD4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g_auiLPTableE8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g_auiLPTableD8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{run,lev} pair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g_auiLumaRun8x8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g_auiLumaRunTr18x8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g_auiLumaRunTr14x4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g_auiLastPosVlcNum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g_auiVlcTable8x8Inter/g_auiVlcTable8x8Inter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Sum: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3593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33600" y="1908810"/>
          <a:ext cx="5181600" cy="3120390"/>
        </p:xfrm>
        <a:graphic>
          <a:graphicData uri="http://schemas.openxmlformats.org/drawingml/2006/table">
            <a:tbl>
              <a:tblPr/>
              <a:tblGrid>
                <a:gridCol w="4318000"/>
                <a:gridCol w="8636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Proposal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Bytes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{last_pos,lev}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g_auiLPTableE4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g_auiLPTableD4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{run,lev} pair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g_auiLumaRun8x8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g_auiLumaRunTr18x8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g_auiLumaRunTr14x4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g_auiLastPosVlcNum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g_auiVlcTable8x8Inter/g_auiVlcTable8x8Intra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g_auiVlcTable16x16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g_auiVlcTable16x16Inter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Sum: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11044</TotalTime>
  <Words>1261</Words>
  <Application>Microsoft Office PowerPoint</Application>
  <PresentationFormat>On-screen Show (4:3)</PresentationFormat>
  <Paragraphs>692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JCTVC-D383 - CE5: coefficient coding with LCEC for large blocks</vt:lpstr>
      <vt:lpstr>Last Coding</vt:lpstr>
      <vt:lpstr>Last Coding (16x16, 32x32)</vt:lpstr>
      <vt:lpstr>Run-Level Coding</vt:lpstr>
      <vt:lpstr>Run-Level Coding (16x16, 32x32)</vt:lpstr>
      <vt:lpstr>Slide 6</vt:lpstr>
      <vt:lpstr>Slide 7</vt:lpstr>
      <vt:lpstr>Slide 8</vt:lpstr>
      <vt:lpstr>Slide 9</vt:lpstr>
      <vt:lpstr>Backup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Karczewicz, Marta</cp:lastModifiedBy>
  <cp:revision>629</cp:revision>
  <cp:lastPrinted>1601-01-01T00:00:00Z</cp:lastPrinted>
  <dcterms:created xsi:type="dcterms:W3CDTF">1601-01-01T00:00:00Z</dcterms:created>
  <dcterms:modified xsi:type="dcterms:W3CDTF">2011-03-17T08:17:33Z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2015976415</vt:i4>
  </property>
  <property fmtid="{D5CDD505-2E9C-101B-9397-08002B2CF9AE}" pid="4" name="_NewReviewCycle">
    <vt:lpwstr/>
  </property>
  <property fmtid="{D5CDD505-2E9C-101B-9397-08002B2CF9AE}" pid="5" name="_EmailSubject">
    <vt:lpwstr>corrected documents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