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348" r:id="rId3"/>
    <p:sldId id="349" r:id="rId4"/>
    <p:sldId id="350" r:id="rId5"/>
    <p:sldId id="351" r:id="rId6"/>
    <p:sldId id="352" r:id="rId7"/>
    <p:sldId id="368" r:id="rId8"/>
    <p:sldId id="353" r:id="rId9"/>
    <p:sldId id="354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DF1A6-1063-4210-9490-AE8C93BC5C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AC2F2-FFA0-4F22-A11C-C9511DD9DC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9536CF-2BE1-4E07-9424-974E79C207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6AA34F-AA75-4511-9747-86C229E30E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75CC1C-D817-41CB-9545-E8764461F7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F2B71-AF1B-4EFC-AC1A-354FDC69E4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7621E-CE27-46EA-B1D1-6AC63D0AF5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4AA117-DE50-42A6-BA66-3F5FCC50D6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1E9F9-117A-460E-8088-77A3547994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9312F9-EE40-4F4F-B9DD-98E6A7C203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A9AFE-4275-455A-A74F-6AE6E876E8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7229EB8-3A5C-41C7-9FDF-D42E3D35BAB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JCTVC-D383 - </a:t>
            </a:r>
            <a:r>
              <a:rPr lang="en-US" dirty="0" smtClean="0"/>
              <a:t>CE5: coefficient coding with LCEC for large blocks</a:t>
            </a:r>
            <a:endParaRPr lang="en-US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Last 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Position of the last active coefficient </a:t>
            </a:r>
            <a:r>
              <a:rPr lang="en-US" i="1" dirty="0" err="1" smtClean="0"/>
              <a:t>last_pos</a:t>
            </a:r>
            <a:r>
              <a:rPr lang="en-US" dirty="0" smtClean="0"/>
              <a:t> is coded jointly with </a:t>
            </a:r>
            <a:r>
              <a:rPr lang="en-US" i="1" dirty="0" err="1" smtClean="0"/>
              <a:t>lev</a:t>
            </a:r>
            <a:r>
              <a:rPr lang="en-US" i="1" dirty="0" smtClean="0"/>
              <a:t>.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The </a:t>
            </a:r>
            <a:r>
              <a:rPr lang="en-US" i="1" dirty="0" err="1" smtClean="0"/>
              <a:t>lev</a:t>
            </a:r>
            <a:r>
              <a:rPr lang="en-US" dirty="0" smtClean="0"/>
              <a:t> indicates whether the absolute value of that coefficient level is 1 (</a:t>
            </a:r>
            <a:r>
              <a:rPr lang="en-US" i="1" dirty="0" err="1" smtClean="0"/>
              <a:t>lev</a:t>
            </a:r>
            <a:r>
              <a:rPr lang="en-US" dirty="0" smtClean="0"/>
              <a:t> =0) or great than 1 (</a:t>
            </a:r>
            <a:r>
              <a:rPr lang="en-US" i="1" dirty="0" err="1" smtClean="0"/>
              <a:t>lev</a:t>
            </a:r>
            <a:r>
              <a:rPr lang="en-US" i="1" dirty="0" smtClean="0"/>
              <a:t>=1)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To code {</a:t>
            </a:r>
            <a:r>
              <a:rPr lang="en-US" i="1" dirty="0" err="1" smtClean="0"/>
              <a:t>lev</a:t>
            </a:r>
            <a:r>
              <a:rPr lang="en-US" i="1" dirty="0" smtClean="0"/>
              <a:t>, </a:t>
            </a:r>
            <a:r>
              <a:rPr lang="en-US" i="1" dirty="0" err="1" smtClean="0"/>
              <a:t>last_pos</a:t>
            </a:r>
            <a:r>
              <a:rPr lang="en-US" dirty="0" smtClean="0"/>
              <a:t>} pair for 4x4 and 8x8 blocks there are mapping tables, dependent on block type, between value of </a:t>
            </a:r>
            <a:r>
              <a:rPr lang="en-US" i="1" dirty="0" smtClean="0"/>
              <a:t>m=</a:t>
            </a:r>
            <a:r>
              <a:rPr lang="en-US" i="1" dirty="0" err="1" smtClean="0"/>
              <a:t>N∙N∙lev</a:t>
            </a:r>
            <a:r>
              <a:rPr lang="en-US" i="1" dirty="0" smtClean="0"/>
              <a:t> + </a:t>
            </a:r>
            <a:r>
              <a:rPr lang="en-US" i="1" dirty="0" err="1" smtClean="0"/>
              <a:t>last_pos</a:t>
            </a:r>
            <a:r>
              <a:rPr lang="en-US" dirty="0" smtClean="0"/>
              <a:t> and code number </a:t>
            </a:r>
            <a:r>
              <a:rPr lang="en-US" i="1" dirty="0" err="1" smtClean="0"/>
              <a:t>cn</a:t>
            </a:r>
            <a:r>
              <a:rPr lang="en-US" i="1" dirty="0" smtClean="0"/>
              <a:t>, </a:t>
            </a:r>
            <a:r>
              <a:rPr lang="en-US" dirty="0" smtClean="0"/>
              <a:t>where N is the block size. </a:t>
            </a:r>
          </a:p>
          <a:p>
            <a:r>
              <a:rPr lang="en-US" dirty="0" smtClean="0"/>
              <a:t>The mapping tables are adaptive. Hence there are 2 sets of 3 tables, 32 elements each for 4x4 blocks and 2 sets of 8 tables, 128 elements each for 8x8 blocks.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Last Coding (16x16, 32x32)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 smtClean="0"/>
              <a:t>Assignment of the code number </a:t>
            </a:r>
            <a:r>
              <a:rPr lang="en-US" i="1" dirty="0" err="1" smtClean="0"/>
              <a:t>cn</a:t>
            </a:r>
            <a:r>
              <a:rPr lang="en-US" dirty="0" smtClean="0"/>
              <a:t> to </a:t>
            </a:r>
            <a:r>
              <a:rPr lang="en-US" i="1" dirty="0" smtClean="0"/>
              <a:t>{</a:t>
            </a:r>
            <a:r>
              <a:rPr lang="en-US" i="1" dirty="0" err="1" smtClean="0"/>
              <a:t>lev</a:t>
            </a:r>
            <a:r>
              <a:rPr lang="en-US" i="1" dirty="0" smtClean="0"/>
              <a:t>, </a:t>
            </a:r>
            <a:r>
              <a:rPr lang="en-US" i="1" dirty="0" err="1" smtClean="0"/>
              <a:t>last_pos</a:t>
            </a:r>
            <a:r>
              <a:rPr lang="en-US" i="1" dirty="0" smtClean="0"/>
              <a:t>} </a:t>
            </a:r>
            <a:r>
              <a:rPr lang="en-US" dirty="0" smtClean="0"/>
              <a:t>pair for 4x4 blocks is not modified. </a:t>
            </a:r>
          </a:p>
          <a:p>
            <a:r>
              <a:rPr lang="en-US" dirty="0" smtClean="0"/>
              <a:t>For block sizes </a:t>
            </a:r>
            <a:r>
              <a:rPr lang="en-US" i="1" dirty="0" smtClean="0"/>
              <a:t>N=8,16</a:t>
            </a:r>
            <a:r>
              <a:rPr lang="en-US" dirty="0" smtClean="0"/>
              <a:t> and </a:t>
            </a:r>
            <a:r>
              <a:rPr lang="en-US" i="1" dirty="0" smtClean="0"/>
              <a:t>32</a:t>
            </a:r>
            <a:r>
              <a:rPr lang="en-US" dirty="0" smtClean="0"/>
              <a:t> code number </a:t>
            </a:r>
            <a:r>
              <a:rPr lang="en-US" i="1" dirty="0" err="1" smtClean="0"/>
              <a:t>cn</a:t>
            </a:r>
            <a:r>
              <a:rPr lang="en-US" dirty="0" smtClean="0"/>
              <a:t> for </a:t>
            </a:r>
            <a:r>
              <a:rPr lang="en-US" i="1" dirty="0" smtClean="0"/>
              <a:t>{</a:t>
            </a:r>
            <a:r>
              <a:rPr lang="en-US" i="1" dirty="0" err="1" smtClean="0"/>
              <a:t>lev</a:t>
            </a:r>
            <a:r>
              <a:rPr lang="en-US" i="1" dirty="0" smtClean="0"/>
              <a:t>, </a:t>
            </a:r>
            <a:r>
              <a:rPr lang="en-US" i="1" dirty="0" err="1" smtClean="0"/>
              <a:t>last_pos</a:t>
            </a:r>
            <a:r>
              <a:rPr lang="en-US" i="1" dirty="0" smtClean="0"/>
              <a:t>} </a:t>
            </a:r>
            <a:r>
              <a:rPr lang="en-US" dirty="0" smtClean="0"/>
              <a:t>pair is calculated as follows: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i="1" dirty="0" smtClean="0"/>
              <a:t>if (</a:t>
            </a:r>
            <a:r>
              <a:rPr lang="en-US" i="1" dirty="0" err="1" smtClean="0"/>
              <a:t>lev</a:t>
            </a:r>
            <a:r>
              <a:rPr lang="en-US" i="1" dirty="0" smtClean="0"/>
              <a:t> ==0)</a:t>
            </a:r>
            <a:endParaRPr lang="en-US" dirty="0" smtClean="0"/>
          </a:p>
          <a:p>
            <a:pPr>
              <a:buNone/>
            </a:pPr>
            <a:r>
              <a:rPr lang="en-US" i="1" dirty="0" smtClean="0"/>
              <a:t>		</a:t>
            </a:r>
            <a:r>
              <a:rPr lang="en-US" i="1" dirty="0" err="1" smtClean="0"/>
              <a:t>cn</a:t>
            </a:r>
            <a:r>
              <a:rPr lang="en-US" i="1" dirty="0" smtClean="0"/>
              <a:t>=((</a:t>
            </a:r>
            <a:r>
              <a:rPr lang="en-US" i="1" dirty="0" err="1" smtClean="0"/>
              <a:t>last_pos</a:t>
            </a:r>
            <a:r>
              <a:rPr lang="en-US" i="1" dirty="0" smtClean="0"/>
              <a:t> + (</a:t>
            </a:r>
            <a:r>
              <a:rPr lang="en-US" i="1" dirty="0" err="1" smtClean="0"/>
              <a:t>last_pos</a:t>
            </a:r>
            <a:r>
              <a:rPr lang="en-US" i="1" dirty="0" smtClean="0"/>
              <a:t> /(N∙N)))/(N∙N))+ </a:t>
            </a:r>
            <a:r>
              <a:rPr lang="en-US" i="1" dirty="0" err="1" smtClean="0"/>
              <a:t>last_pos</a:t>
            </a:r>
            <a:r>
              <a:rPr lang="en-US" i="1" dirty="0" smtClean="0"/>
              <a:t>;</a:t>
            </a:r>
            <a:endParaRPr lang="en-US" dirty="0" smtClean="0"/>
          </a:p>
          <a:p>
            <a:pPr>
              <a:buNone/>
            </a:pPr>
            <a:r>
              <a:rPr lang="en-US" i="1" dirty="0" smtClean="0"/>
              <a:t>	else</a:t>
            </a:r>
            <a:endParaRPr lang="en-US" dirty="0" smtClean="0"/>
          </a:p>
          <a:p>
            <a:pPr>
              <a:buNone/>
            </a:pPr>
            <a:r>
              <a:rPr lang="en-US" i="1" dirty="0" smtClean="0"/>
              <a:t> 		if (</a:t>
            </a:r>
            <a:r>
              <a:rPr lang="en-US" i="1" dirty="0" err="1" smtClean="0"/>
              <a:t>last_pos</a:t>
            </a:r>
            <a:r>
              <a:rPr lang="en-US" i="1" dirty="0" smtClean="0"/>
              <a:t> &lt;N)</a:t>
            </a:r>
            <a:endParaRPr lang="en-US" dirty="0" smtClean="0"/>
          </a:p>
          <a:p>
            <a:pPr>
              <a:buNone/>
            </a:pPr>
            <a:r>
              <a:rPr lang="en-US" i="1" dirty="0" smtClean="0"/>
              <a:t>            	           </a:t>
            </a:r>
            <a:r>
              <a:rPr lang="en-US" i="1" dirty="0" err="1" smtClean="0"/>
              <a:t>cn</a:t>
            </a:r>
            <a:r>
              <a:rPr lang="en-US" i="1" dirty="0" smtClean="0"/>
              <a:t>= N∙N∙(</a:t>
            </a:r>
            <a:r>
              <a:rPr lang="en-US" i="1" dirty="0" err="1" smtClean="0"/>
              <a:t>last_pos</a:t>
            </a:r>
            <a:r>
              <a:rPr lang="en-US" i="1" dirty="0" smtClean="0"/>
              <a:t> +1);</a:t>
            </a:r>
            <a:endParaRPr lang="en-US" dirty="0" smtClean="0"/>
          </a:p>
          <a:p>
            <a:pPr>
              <a:buNone/>
            </a:pPr>
            <a:r>
              <a:rPr lang="en-US" i="1" dirty="0" smtClean="0"/>
              <a:t>		else</a:t>
            </a:r>
            <a:endParaRPr lang="en-US" dirty="0" smtClean="0"/>
          </a:p>
          <a:p>
            <a:pPr>
              <a:buNone/>
            </a:pPr>
            <a:r>
              <a:rPr lang="en-US" i="1" dirty="0" smtClean="0"/>
              <a:t>           	           </a:t>
            </a:r>
            <a:r>
              <a:rPr lang="en-US" i="1" dirty="0" err="1" smtClean="0"/>
              <a:t>cn</a:t>
            </a:r>
            <a:r>
              <a:rPr lang="en-US" i="1" dirty="0" smtClean="0"/>
              <a:t> = </a:t>
            </a:r>
            <a:r>
              <a:rPr lang="en-US" i="1" dirty="0" err="1" smtClean="0"/>
              <a:t>N∙N∙lev</a:t>
            </a:r>
            <a:r>
              <a:rPr lang="en-US" i="1" dirty="0" smtClean="0"/>
              <a:t> + </a:t>
            </a:r>
            <a:r>
              <a:rPr lang="en-US" i="1" dirty="0" err="1" smtClean="0"/>
              <a:t>last_pos</a:t>
            </a:r>
            <a:r>
              <a:rPr lang="en-US" i="1" dirty="0" smtClean="0"/>
              <a:t>;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5334000"/>
          <a:ext cx="8305797" cy="609602"/>
        </p:xfrm>
        <a:graphic>
          <a:graphicData uri="http://schemas.openxmlformats.org/drawingml/2006/table">
            <a:tbl>
              <a:tblPr/>
              <a:tblGrid>
                <a:gridCol w="508517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  <a:gridCol w="243665"/>
              </a:tblGrid>
              <a:tr h="19987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lev</a:t>
                      </a:r>
                    </a:p>
                  </a:txBody>
                  <a:tcPr marL="5832" marR="5832" marT="583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19987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run</a:t>
                      </a:r>
                    </a:p>
                  </a:txBody>
                  <a:tcPr marL="5832" marR="5832" marT="583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20986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cn</a:t>
                      </a:r>
                    </a:p>
                  </a:txBody>
                  <a:tcPr marL="5832" marR="5832" marT="583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5832" marR="5832" marT="583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17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18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22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23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24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26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27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28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29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30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31</a:t>
                      </a:r>
                    </a:p>
                  </a:txBody>
                  <a:tcPr marL="5832" marR="5832" marT="5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Run-Level 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Coefficients are coded in run mode followed by level mode. </a:t>
            </a:r>
          </a:p>
          <a:p>
            <a:r>
              <a:rPr lang="en-US" dirty="0" smtClean="0"/>
              <a:t>In run mode for each coefficient pair {</a:t>
            </a:r>
            <a:r>
              <a:rPr lang="en-US" i="1" dirty="0" err="1" smtClean="0"/>
              <a:t>lev</a:t>
            </a:r>
            <a:r>
              <a:rPr lang="en-US" i="1" dirty="0" smtClean="0"/>
              <a:t>, run</a:t>
            </a:r>
            <a:r>
              <a:rPr lang="en-US" dirty="0" smtClean="0"/>
              <a:t>} is sent. </a:t>
            </a:r>
          </a:p>
          <a:p>
            <a:pPr lvl="1"/>
            <a:r>
              <a:rPr lang="en-US" i="1" dirty="0" smtClean="0"/>
              <a:t>Run</a:t>
            </a:r>
            <a:r>
              <a:rPr lang="en-US" dirty="0" smtClean="0"/>
              <a:t> is defined as the number of zero coefficients between the current nonzero coefficient at position </a:t>
            </a:r>
            <a:r>
              <a:rPr lang="en-US" i="1" dirty="0" smtClean="0"/>
              <a:t>k</a:t>
            </a:r>
            <a:r>
              <a:rPr lang="en-US" dirty="0" smtClean="0"/>
              <a:t> and the next nonzero coefficient in the reverse scanning order. </a:t>
            </a:r>
          </a:p>
          <a:p>
            <a:r>
              <a:rPr lang="en-US" dirty="0" smtClean="0"/>
              <a:t>For inter/</a:t>
            </a:r>
            <a:r>
              <a:rPr lang="en-US" dirty="0" err="1" smtClean="0"/>
              <a:t>chroma</a:t>
            </a:r>
            <a:r>
              <a:rPr lang="en-US" dirty="0" smtClean="0"/>
              <a:t> blocks the mapping between {</a:t>
            </a:r>
            <a:r>
              <a:rPr lang="en-US" i="1" dirty="0" err="1" smtClean="0"/>
              <a:t>lev</a:t>
            </a:r>
            <a:r>
              <a:rPr lang="en-US" i="1" dirty="0" smtClean="0"/>
              <a:t>, run</a:t>
            </a:r>
            <a:r>
              <a:rPr lang="en-US" dirty="0" smtClean="0"/>
              <a:t>} pair and code number </a:t>
            </a:r>
            <a:r>
              <a:rPr lang="en-US" i="1" dirty="0" err="1" smtClean="0"/>
              <a:t>cn</a:t>
            </a:r>
            <a:r>
              <a:rPr lang="en-US" dirty="0" smtClean="0"/>
              <a:t> is dependent on value </a:t>
            </a:r>
            <a:r>
              <a:rPr lang="en-US" i="1" dirty="0" smtClean="0"/>
              <a:t>k</a:t>
            </a:r>
            <a:r>
              <a:rPr lang="en-US" dirty="0" smtClean="0"/>
              <a:t>: </a:t>
            </a:r>
          </a:p>
          <a:p>
            <a:pPr lvl="1">
              <a:buNone/>
            </a:pPr>
            <a:r>
              <a:rPr lang="en-US" i="1" dirty="0" smtClean="0"/>
              <a:t>	</a:t>
            </a:r>
            <a:r>
              <a:rPr lang="en-US" i="1" dirty="0" err="1" smtClean="0"/>
              <a:t>cn</a:t>
            </a:r>
            <a:r>
              <a:rPr lang="en-US" i="1" dirty="0" smtClean="0"/>
              <a:t>=g_auiLumaRun8x8[Min(k-1,28)][</a:t>
            </a:r>
            <a:r>
              <a:rPr lang="en-US" i="1" dirty="0" err="1" smtClean="0"/>
              <a:t>lev</a:t>
            </a:r>
            <a:r>
              <a:rPr lang="en-US" i="1" dirty="0" smtClean="0"/>
              <a:t>][run],</a:t>
            </a:r>
          </a:p>
          <a:p>
            <a:pPr>
              <a:buNone/>
            </a:pPr>
            <a:r>
              <a:rPr lang="en-US" dirty="0" smtClean="0"/>
              <a:t>	for intra blocks it is formula based.</a:t>
            </a:r>
          </a:p>
          <a:p>
            <a:pPr hangingPunct="0"/>
            <a:r>
              <a:rPr lang="en-US" dirty="0" smtClean="0"/>
              <a:t>The size of the </a:t>
            </a:r>
            <a:r>
              <a:rPr lang="en-US" i="1" dirty="0" smtClean="0"/>
              <a:t>g_auiLumaRun8x8 is 29∙2∙64.</a:t>
            </a:r>
          </a:p>
          <a:p>
            <a:pPr lvl="1" hangingPunct="0"/>
            <a:r>
              <a:rPr lang="en-US" i="1" dirty="0" smtClean="0"/>
              <a:t> </a:t>
            </a:r>
            <a:r>
              <a:rPr lang="en-US" dirty="0" smtClean="0"/>
              <a:t>Optimized storage would require 968 bytes.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Run-Level Coding (16x16, 32x32)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4525963"/>
          </a:xfrm>
        </p:spPr>
        <p:txBody>
          <a:bodyPr/>
          <a:lstStyle/>
          <a:p>
            <a:r>
              <a:rPr lang="en-US" dirty="0" smtClean="0"/>
              <a:t>No changes to intra block coding. For 8x8, 16x16 and 32x32 inter blocks </a:t>
            </a:r>
            <a:r>
              <a:rPr lang="en-US" i="1" dirty="0" smtClean="0"/>
              <a:t>g_auiLumaRun8x8 </a:t>
            </a:r>
            <a:r>
              <a:rPr lang="en-US" dirty="0" smtClean="0"/>
              <a:t>table is used when</a:t>
            </a:r>
            <a:r>
              <a:rPr lang="en-US" i="1" dirty="0" smtClean="0"/>
              <a:t> k&lt;29.</a:t>
            </a:r>
            <a:r>
              <a:rPr lang="en-US" dirty="0" smtClean="0"/>
              <a:t> Otherwise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i="1" dirty="0" smtClean="0"/>
              <a:t>if (</a:t>
            </a:r>
            <a:r>
              <a:rPr lang="en-US" i="1" dirty="0" err="1" smtClean="0"/>
              <a:t>lev</a:t>
            </a:r>
            <a:r>
              <a:rPr lang="en-US" i="1" dirty="0" smtClean="0"/>
              <a:t>==0)</a:t>
            </a:r>
            <a:endParaRPr lang="en-US" dirty="0" smtClean="0"/>
          </a:p>
          <a:p>
            <a:pPr>
              <a:buNone/>
            </a:pPr>
            <a:r>
              <a:rPr lang="en-US" i="1" dirty="0" smtClean="0"/>
              <a:t>      		</a:t>
            </a:r>
            <a:r>
              <a:rPr lang="en-US" i="1" dirty="0" err="1" smtClean="0"/>
              <a:t>cn</a:t>
            </a:r>
            <a:r>
              <a:rPr lang="en-US" i="1" dirty="0" smtClean="0"/>
              <a:t>=run;</a:t>
            </a:r>
            <a:endParaRPr lang="en-US" dirty="0" smtClean="0"/>
          </a:p>
          <a:p>
            <a:pPr>
              <a:buNone/>
            </a:pPr>
            <a:r>
              <a:rPr lang="en-US" i="1" dirty="0" smtClean="0"/>
              <a:t>    		else</a:t>
            </a:r>
            <a:endParaRPr lang="en-US" dirty="0" smtClean="0"/>
          </a:p>
          <a:p>
            <a:pPr>
              <a:buNone/>
            </a:pPr>
            <a:r>
              <a:rPr lang="en-US" i="1" dirty="0" smtClean="0"/>
              <a:t>      		</a:t>
            </a:r>
            <a:r>
              <a:rPr lang="en-US" i="1" dirty="0" err="1" smtClean="0"/>
              <a:t>cn</a:t>
            </a:r>
            <a:r>
              <a:rPr lang="en-US" i="1" dirty="0" smtClean="0"/>
              <a:t>=k +run+1;</a:t>
            </a:r>
          </a:p>
          <a:p>
            <a:pPr hangingPunct="0">
              <a:buNone/>
            </a:pPr>
            <a:r>
              <a:rPr lang="en-US" dirty="0" smtClean="0"/>
              <a:t>	Last 2 rows of table </a:t>
            </a:r>
            <a:r>
              <a:rPr lang="en-US" i="1" dirty="0" smtClean="0"/>
              <a:t>g_auiLumaRun8x8 </a:t>
            </a:r>
            <a:r>
              <a:rPr lang="en-US" dirty="0" smtClean="0"/>
              <a:t>are not used.</a:t>
            </a:r>
          </a:p>
          <a:p>
            <a:pPr hangingPunct="0"/>
            <a:r>
              <a:rPr lang="en-US" dirty="0" smtClean="0"/>
              <a:t>With some modifications to </a:t>
            </a:r>
            <a:r>
              <a:rPr lang="en-US" i="1" dirty="0" smtClean="0"/>
              <a:t>g_auiLumaRun8x8 </a:t>
            </a:r>
            <a:r>
              <a:rPr lang="en-US" dirty="0" smtClean="0"/>
              <a:t>entries we are able to store only its values for </a:t>
            </a:r>
            <a:r>
              <a:rPr lang="en-US" i="1" dirty="0" err="1" smtClean="0"/>
              <a:t>lev</a:t>
            </a:r>
            <a:r>
              <a:rPr lang="en-US" i="1" dirty="0" smtClean="0"/>
              <a:t>=0</a:t>
            </a:r>
            <a:r>
              <a:rPr lang="en-US" dirty="0" smtClean="0"/>
              <a:t>. The values for </a:t>
            </a:r>
            <a:r>
              <a:rPr lang="en-US" i="1" dirty="0" err="1" smtClean="0"/>
              <a:t>lev</a:t>
            </a:r>
            <a:r>
              <a:rPr lang="en-US" i="1" dirty="0" smtClean="0"/>
              <a:t>=1</a:t>
            </a:r>
            <a:r>
              <a:rPr lang="en-US" dirty="0" smtClean="0"/>
              <a:t> can be obtained as follows:</a:t>
            </a:r>
          </a:p>
          <a:p>
            <a:pPr hangingPunct="0">
              <a:buNone/>
            </a:pPr>
            <a:r>
              <a:rPr lang="en-US" i="1" dirty="0" smtClean="0"/>
              <a:t>		</a:t>
            </a:r>
            <a:r>
              <a:rPr lang="en-US" i="1" dirty="0" err="1" smtClean="0"/>
              <a:t>cn</a:t>
            </a:r>
            <a:r>
              <a:rPr lang="en-US" i="1" dirty="0" smtClean="0"/>
              <a:t>=k + g_auiLumaRun8x8[k-1][run].</a:t>
            </a:r>
            <a:endParaRPr lang="en-US" dirty="0" smtClean="0"/>
          </a:p>
          <a:p>
            <a:pPr hangingPunct="0"/>
            <a:r>
              <a:rPr lang="en-US" dirty="0" smtClean="0"/>
              <a:t>The modified table </a:t>
            </a:r>
            <a:r>
              <a:rPr lang="en-US" i="1" dirty="0" smtClean="0"/>
              <a:t>g_auiLumaRun8x8 </a:t>
            </a:r>
            <a:r>
              <a:rPr lang="en-US" dirty="0" smtClean="0"/>
              <a:t>can be stored using</a:t>
            </a:r>
            <a:r>
              <a:rPr lang="en-US" i="1" dirty="0" smtClean="0"/>
              <a:t> </a:t>
            </a:r>
            <a:r>
              <a:rPr lang="en-US" dirty="0" smtClean="0"/>
              <a:t>434 bytes.</a:t>
            </a:r>
          </a:p>
          <a:p>
            <a:pPr hangingPunct="0"/>
            <a:endParaRPr lang="en-US" dirty="0" smtClean="0"/>
          </a:p>
          <a:p>
            <a:pPr hangingPunct="0">
              <a:buNone/>
            </a:pPr>
            <a:r>
              <a:rPr lang="en-US" i="1" dirty="0" smtClean="0"/>
              <a:t>		g_auiLumaRun8x8[4]={ 	   </a:t>
            </a:r>
            <a:r>
              <a:rPr lang="en-US" dirty="0" smtClean="0"/>
              <a:t>// </a:t>
            </a:r>
            <a:r>
              <a:rPr lang="en-US" i="1" dirty="0" smtClean="0"/>
              <a:t>k=5</a:t>
            </a:r>
            <a:endParaRPr lang="en-US" dirty="0" smtClean="0"/>
          </a:p>
          <a:p>
            <a:pPr hangingPunct="0">
              <a:buNone/>
            </a:pPr>
            <a:r>
              <a:rPr lang="en-US" dirty="0" smtClean="0"/>
              <a:t> 			{1,   5,  3,  2,  4,  0}, // </a:t>
            </a:r>
            <a:r>
              <a:rPr lang="en-US" dirty="0" err="1" smtClean="0"/>
              <a:t>lev</a:t>
            </a:r>
            <a:r>
              <a:rPr lang="en-US" dirty="0" smtClean="0"/>
              <a:t>=0</a:t>
            </a:r>
          </a:p>
          <a:p>
            <a:pPr hangingPunct="0">
              <a:buNone/>
            </a:pPr>
            <a:r>
              <a:rPr lang="en-US" dirty="0" smtClean="0"/>
              <a:t>		               {6, 10,  8,  7,  9, -1} // </a:t>
            </a:r>
            <a:r>
              <a:rPr lang="en-US" dirty="0" err="1" smtClean="0"/>
              <a:t>lev</a:t>
            </a:r>
            <a:r>
              <a:rPr lang="en-US" dirty="0" smtClean="0"/>
              <a:t>=1</a:t>
            </a:r>
          </a:p>
          <a:p>
            <a:pPr hangingPunct="0">
              <a:buNone/>
            </a:pPr>
            <a:r>
              <a:rPr lang="en-US" dirty="0" smtClean="0"/>
              <a:t>		}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429132"/>
          <a:ext cx="8381996" cy="5895468"/>
        </p:xfrm>
        <a:graphic>
          <a:graphicData uri="http://schemas.openxmlformats.org/drawingml/2006/table">
            <a:tbl>
              <a:tblPr/>
              <a:tblGrid>
                <a:gridCol w="1186721"/>
                <a:gridCol w="799475"/>
                <a:gridCol w="799475"/>
                <a:gridCol w="799475"/>
                <a:gridCol w="799475"/>
                <a:gridCol w="799475"/>
                <a:gridCol w="799475"/>
                <a:gridCol w="799475"/>
                <a:gridCol w="799475"/>
                <a:gridCol w="799475"/>
              </a:tblGrid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latin typeface="Arial"/>
                        </a:rPr>
                        <a:t>16x16</a:t>
                      </a:r>
                    </a:p>
                  </a:txBody>
                  <a:tcPr marL="7092" marR="7092" marT="7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latin typeface="Arial"/>
                        </a:rPr>
                        <a:t>32x32</a:t>
                      </a:r>
                    </a:p>
                  </a:txBody>
                  <a:tcPr marL="7092" marR="7092" marT="7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latin typeface="Arial"/>
                        </a:rPr>
                        <a:t>32x32+adaptive scan</a:t>
                      </a:r>
                    </a:p>
                  </a:txBody>
                  <a:tcPr marL="7092" marR="7092" marT="7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82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LoCo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-6.0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0.2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-7.2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1.3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1.4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-8.4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-1.3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-2.6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-0.6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-3.4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-1.0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-3.4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-2.9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-0.4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-3.6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109%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113%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117%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97%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100%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101%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630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Random access </a:t>
                      </a:r>
                      <a:r>
                        <a:rPr lang="en-US" sz="1200" b="0" i="0" u="none" strike="noStrike" dirty="0" err="1" smtClean="0">
                          <a:latin typeface="Arial"/>
                        </a:rPr>
                        <a:t>LoCo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Random access </a:t>
                      </a:r>
                      <a:r>
                        <a:rPr lang="en-US" sz="1200" b="0" i="0" u="none" strike="noStrike" dirty="0" err="1" smtClean="0">
                          <a:latin typeface="Arial"/>
                        </a:rPr>
                        <a:t>LoCo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  <a:r>
                        <a:rPr lang="en-US" sz="1200" b="0" i="0" u="none" strike="noStrike" dirty="0" smtClean="0">
                          <a:latin typeface="Arial"/>
                        </a:rPr>
                        <a:t>Random access </a:t>
                      </a:r>
                      <a:r>
                        <a:rPr lang="en-US" sz="1200" b="0" i="0" u="none" strike="noStrike" dirty="0" err="1" smtClean="0">
                          <a:latin typeface="Arial"/>
                        </a:rPr>
                        <a:t>LoCo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6.9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5.4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-3.6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11.9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11.9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-4.3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10.7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10.8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-0.3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42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1.7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1.2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3.0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2.8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2.6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2.4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105%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105%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106%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101%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101%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101%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42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1.3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1.7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1.6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1.6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1.5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0.2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0.7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0.9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0.4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0.4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0.7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0.7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0.7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0.7 </a:t>
                      </a:r>
                    </a:p>
                  </a:txBody>
                  <a:tcPr marL="7092" marR="7092" marT="709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89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105%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104%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104%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102%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104%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104%</a:t>
                      </a:r>
                    </a:p>
                  </a:txBody>
                  <a:tcPr marL="7092" marR="7092" marT="709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057400" y="990600"/>
          <a:ext cx="5430984" cy="4802900"/>
        </p:xfrm>
        <a:graphic>
          <a:graphicData uri="http://schemas.openxmlformats.org/drawingml/2006/table">
            <a:tbl>
              <a:tblPr/>
              <a:tblGrid>
                <a:gridCol w="905164"/>
                <a:gridCol w="905164"/>
                <a:gridCol w="905164"/>
                <a:gridCol w="905164"/>
                <a:gridCol w="905164"/>
                <a:gridCol w="905164"/>
              </a:tblGrid>
              <a:tr h="157018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latin typeface="Arial"/>
                        </a:rPr>
                        <a:t>8x8 last </a:t>
                      </a:r>
                      <a:r>
                        <a:rPr lang="en-US" sz="1200" b="1" i="0" u="none" strike="noStrike" dirty="0" smtClean="0">
                          <a:latin typeface="Arial"/>
                        </a:rPr>
                        <a:t>not </a:t>
                      </a:r>
                      <a:r>
                        <a:rPr lang="en-US" sz="1200" b="1" i="0" u="none" strike="noStrike" dirty="0">
                          <a:latin typeface="Arial"/>
                        </a:rPr>
                        <a:t>modified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latin typeface="Arial"/>
                        </a:rPr>
                        <a:t>8x8 </a:t>
                      </a:r>
                      <a:r>
                        <a:rPr lang="en-US" sz="1200" b="1" i="0" u="none" strike="noStrike" dirty="0" smtClean="0">
                          <a:latin typeface="Arial"/>
                        </a:rPr>
                        <a:t>last modified</a:t>
                      </a:r>
                      <a:endParaRPr lang="en-US" sz="1200" b="1" i="0" u="none" strike="noStrike" dirty="0">
                        <a:latin typeface="Arial"/>
                      </a:endParaRP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25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25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8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-6.1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0.4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-6.0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7018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018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018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018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18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-2.6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5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25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7.1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5.7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6.9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5.4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0.7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018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01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2.0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1.5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1.7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1.2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5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625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57018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1.8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2.0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1.3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1.1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0.6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0.8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0.8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0.9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-0.8 </a:t>
                      </a:r>
                    </a:p>
                  </a:txBody>
                  <a:tcPr marL="9236" marR="9236" marT="92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0.4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0.4 </a:t>
                      </a:r>
                    </a:p>
                  </a:txBody>
                  <a:tcPr marL="9236" marR="9236" marT="92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133600" y="1680210"/>
          <a:ext cx="4800600" cy="3120390"/>
        </p:xfrm>
        <a:graphic>
          <a:graphicData uri="http://schemas.openxmlformats.org/drawingml/2006/table">
            <a:tbl>
              <a:tblPr/>
              <a:tblGrid>
                <a:gridCol w="4000500"/>
                <a:gridCol w="800100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HM 2.0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Bytes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{last_pos,lev}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g_auiLPTableE4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g_auiLPTableD4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g_auiLPTableE8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g_auiLPTableD8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{run,lev} pair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g_auiLumaRun8x8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g_auiLumaRunTr18x8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g_auiLumaRunTr14x4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Other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g_auiLastPosVlcNum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g_auiVlcTable8x8Inter/g_auiVlcTable8x8Inter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Sum: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3593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133600" y="1908810"/>
          <a:ext cx="5181600" cy="3120390"/>
        </p:xfrm>
        <a:graphic>
          <a:graphicData uri="http://schemas.openxmlformats.org/drawingml/2006/table">
            <a:tbl>
              <a:tblPr/>
              <a:tblGrid>
                <a:gridCol w="4318000"/>
                <a:gridCol w="863600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Proposal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Bytes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{last_pos,lev}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g_auiLPTableE4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g_auiLPTableD4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{run,lev} pair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g_auiLumaRun8x8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g_auiLumaRunTr18x8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g_auiLumaRunTr14x4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Other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g_auiLastPosVlcNum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g_auiVlcTable8x8Inter/g_auiVlcTable8x8Intra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g_auiVlcTable16x16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g_auiVlcTable16x16Inter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Sum: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11028</TotalTime>
  <Words>1051</Words>
  <Application>Microsoft Office PowerPoint</Application>
  <PresentationFormat>On-screen Show (4:3)</PresentationFormat>
  <Paragraphs>571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JCTVC-D383 - CE5: coefficient coding with LCEC for large blocks</vt:lpstr>
      <vt:lpstr>Last Coding</vt:lpstr>
      <vt:lpstr>Last Coding (16x16, 32x32)</vt:lpstr>
      <vt:lpstr>Run-Level Coding</vt:lpstr>
      <vt:lpstr>Run-Level Coding (16x16, 32x32)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Karczewicz, Marta</cp:lastModifiedBy>
  <cp:revision>626</cp:revision>
  <cp:lastPrinted>1601-01-01T00:00:00Z</cp:lastPrinted>
  <dcterms:created xsi:type="dcterms:W3CDTF">1601-01-01T00:00:00Z</dcterms:created>
  <dcterms:modified xsi:type="dcterms:W3CDTF">2011-03-16T14:49:27Z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_AdHocReviewCycleID">
    <vt:i4>-1136904721</vt:i4>
  </property>
  <property fmtid="{D5CDD505-2E9C-101B-9397-08002B2CF9AE}" pid="4" name="_NewReviewCycle">
    <vt:lpwstr/>
  </property>
  <property fmtid="{D5CDD505-2E9C-101B-9397-08002B2CF9AE}" pid="5" name="_EmailSubject">
    <vt:lpwstr>E283 updates</vt:lpwstr>
  </property>
  <property fmtid="{D5CDD505-2E9C-101B-9397-08002B2CF9AE}" pid="6" name="_AuthorEmail">
    <vt:lpwstr>martak@qualcomm.com</vt:lpwstr>
  </property>
  <property fmtid="{D5CDD505-2E9C-101B-9397-08002B2CF9AE}" pid="7" name="_AuthorEmailDisplayName">
    <vt:lpwstr>Karczewicz, Marta</vt:lpwstr>
  </property>
</Properties>
</file>