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Lst>
  <p:notesMasterIdLst>
    <p:notesMasterId r:id="rId8"/>
  </p:notesMasterIdLst>
  <p:handoutMasterIdLst>
    <p:handoutMasterId r:id="rId9"/>
  </p:handoutMasterIdLst>
  <p:sldIdLst>
    <p:sldId id="350" r:id="rId2"/>
    <p:sldId id="352" r:id="rId3"/>
    <p:sldId id="370" r:id="rId4"/>
    <p:sldId id="371" r:id="rId5"/>
    <p:sldId id="373" r:id="rId6"/>
    <p:sldId id="290" r:id="rId7"/>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7C067"/>
    <a:srgbClr val="7592C3"/>
    <a:srgbClr val="A2A2A2"/>
    <a:srgbClr val="BC443A"/>
    <a:srgbClr val="C13535"/>
    <a:srgbClr val="3E3233"/>
    <a:srgbClr val="333333"/>
    <a:srgbClr val="7C7570"/>
    <a:srgbClr val="678D32"/>
    <a:srgbClr val="89B25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89" d="100"/>
          <a:sy n="89" d="100"/>
        </p:scale>
        <p:origin x="-1428"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6</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337094" y="3593195"/>
            <a:ext cx="7666208" cy="1470025"/>
          </a:xfrm>
        </p:spPr>
        <p:txBody>
          <a:bodyPr/>
          <a:lstStyle/>
          <a:p>
            <a:r>
              <a:rPr lang="en-US" b="1" dirty="0" smtClean="0"/>
              <a:t>Limiting </a:t>
            </a:r>
            <a:r>
              <a:rPr lang="en-US" b="1" dirty="0" err="1" smtClean="0"/>
              <a:t>Chroma</a:t>
            </a:r>
            <a:r>
              <a:rPr lang="en-US" b="1" dirty="0" smtClean="0"/>
              <a:t> Transform Depth in Residue Quad Tree (RQT)</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 Guo, X. Wang, P. Chen, Y. Chen, M. Karczewicz</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chemeClr val="accent1"/>
              </a:buClr>
              <a:buFont typeface="Arial" pitchFamily="34" charset="0"/>
              <a:buChar char="•"/>
            </a:pPr>
            <a:r>
              <a:rPr lang="en-US" kern="0" dirty="0" smtClean="0">
                <a:solidFill>
                  <a:schemeClr val="tx1">
                    <a:lumMod val="75000"/>
                    <a:lumOff val="25000"/>
                  </a:schemeClr>
                </a:solidFill>
              </a:rPr>
              <a:t>In JCTVC-D060, some </a:t>
            </a:r>
            <a:r>
              <a:rPr lang="en-US" kern="0" dirty="0" err="1" smtClean="0">
                <a:solidFill>
                  <a:schemeClr val="tx1">
                    <a:lumMod val="75000"/>
                    <a:lumOff val="25000"/>
                  </a:schemeClr>
                </a:solidFill>
              </a:rPr>
              <a:t>chroma</a:t>
            </a:r>
            <a:r>
              <a:rPr lang="en-US" kern="0" dirty="0" smtClean="0">
                <a:solidFill>
                  <a:schemeClr val="tx1">
                    <a:lumMod val="75000"/>
                    <a:lumOff val="25000"/>
                  </a:schemeClr>
                </a:solidFill>
              </a:rPr>
              <a:t> degradation was reported with RQT</a:t>
            </a:r>
          </a:p>
          <a:p>
            <a:pPr marL="3175" indent="-173038" eaLnBrk="1" hangingPunct="1">
              <a:lnSpc>
                <a:spcPct val="95000"/>
              </a:lnSpc>
              <a:spcBef>
                <a:spcPct val="35000"/>
              </a:spcBef>
              <a:buClr>
                <a:schemeClr val="accent1"/>
              </a:buClr>
              <a:buFont typeface="Arial" pitchFamily="34" charset="0"/>
              <a:buChar char="•"/>
            </a:pPr>
            <a:r>
              <a:rPr lang="en-US" kern="0" noProof="0" smtClean="0">
                <a:solidFill>
                  <a:schemeClr val="tx1">
                    <a:lumMod val="75000"/>
                    <a:lumOff val="25000"/>
                  </a:schemeClr>
                </a:solidFill>
                <a:latin typeface="+mn-lt"/>
                <a:cs typeface="+mn-cs"/>
              </a:rPr>
              <a:t>Possible </a:t>
            </a:r>
            <a:r>
              <a:rPr lang="en-US" kern="0" noProof="0" smtClean="0">
                <a:solidFill>
                  <a:schemeClr val="tx1">
                    <a:lumMod val="75000"/>
                    <a:lumOff val="25000"/>
                  </a:schemeClr>
                </a:solidFill>
                <a:latin typeface="+mn-lt"/>
                <a:cs typeface="+mn-cs"/>
              </a:rPr>
              <a:t>reason</a:t>
            </a:r>
            <a:endParaRPr lang="en-US" kern="0" noProof="0" dirty="0" smtClean="0">
              <a:solidFill>
                <a:schemeClr val="tx1">
                  <a:lumMod val="75000"/>
                  <a:lumOff val="25000"/>
                </a:schemeClr>
              </a:solidFill>
              <a:latin typeface="+mn-lt"/>
              <a:cs typeface="+mn-cs"/>
            </a:endParaRPr>
          </a:p>
          <a:p>
            <a:pPr marL="460375" lvl="1" indent="-173038" eaLnBrk="1" hangingPunct="1">
              <a:lnSpc>
                <a:spcPct val="95000"/>
              </a:lnSpc>
              <a:spcBef>
                <a:spcPct val="35000"/>
              </a:spcBef>
              <a:buClr>
                <a:schemeClr val="accent1"/>
              </a:buClr>
              <a:buFont typeface="Arial" pitchFamily="34" charset="0"/>
              <a:buChar char="•"/>
            </a:pPr>
            <a:r>
              <a:rPr lang="en-US" kern="0" dirty="0" smtClean="0">
                <a:solidFill>
                  <a:schemeClr val="tx1">
                    <a:lumMod val="75000"/>
                    <a:lumOff val="25000"/>
                  </a:schemeClr>
                </a:solidFill>
                <a:latin typeface="+mn-lt"/>
                <a:cs typeface="+mn-cs"/>
              </a:rPr>
              <a:t>S</a:t>
            </a:r>
            <a:r>
              <a:rPr lang="en-US" kern="0" dirty="0" smtClean="0">
                <a:solidFill>
                  <a:schemeClr val="tx1">
                    <a:lumMod val="75000"/>
                    <a:lumOff val="25000"/>
                  </a:schemeClr>
                </a:solidFill>
              </a:rPr>
              <a:t>ame transform depth shared for </a:t>
            </a:r>
            <a:r>
              <a:rPr lang="en-US" kern="0" dirty="0" err="1" smtClean="0">
                <a:solidFill>
                  <a:schemeClr val="tx1">
                    <a:lumMod val="75000"/>
                    <a:lumOff val="25000"/>
                  </a:schemeClr>
                </a:solidFill>
              </a:rPr>
              <a:t>chroma</a:t>
            </a:r>
            <a:r>
              <a:rPr lang="en-US" kern="0" dirty="0" smtClean="0">
                <a:solidFill>
                  <a:schemeClr val="tx1">
                    <a:lumMod val="75000"/>
                    <a:lumOff val="25000"/>
                  </a:schemeClr>
                </a:solidFill>
              </a:rPr>
              <a:t> and </a:t>
            </a:r>
            <a:r>
              <a:rPr lang="en-US" kern="0" dirty="0" err="1" smtClean="0">
                <a:solidFill>
                  <a:schemeClr val="tx1">
                    <a:lumMod val="75000"/>
                    <a:lumOff val="25000"/>
                  </a:schemeClr>
                </a:solidFill>
              </a:rPr>
              <a:t>luma</a:t>
            </a:r>
            <a:endParaRPr lang="en-US" kern="0" dirty="0" smtClean="0">
              <a:solidFill>
                <a:schemeClr val="tx1">
                  <a:lumMod val="75000"/>
                  <a:lumOff val="25000"/>
                </a:schemeClr>
              </a:solidFill>
            </a:endParaRPr>
          </a:p>
          <a:p>
            <a:pPr marL="460375" lvl="1" indent="-173038" eaLnBrk="1" hangingPunct="1">
              <a:lnSpc>
                <a:spcPct val="95000"/>
              </a:lnSpc>
              <a:spcBef>
                <a:spcPct val="35000"/>
              </a:spcBef>
              <a:buClr>
                <a:schemeClr val="accent1"/>
              </a:buClr>
              <a:buFont typeface="Arial" pitchFamily="34" charset="0"/>
              <a:buChar char="•"/>
            </a:pPr>
            <a:r>
              <a:rPr lang="en-US" dirty="0" err="1" smtClean="0">
                <a:solidFill>
                  <a:schemeClr val="tx1">
                    <a:lumMod val="75000"/>
                    <a:lumOff val="25000"/>
                  </a:schemeClr>
                </a:solidFill>
              </a:rPr>
              <a:t>Chroma</a:t>
            </a:r>
            <a:r>
              <a:rPr lang="en-US" dirty="0" smtClean="0">
                <a:solidFill>
                  <a:schemeClr val="tx1">
                    <a:lumMod val="75000"/>
                    <a:lumOff val="25000"/>
                  </a:schemeClr>
                </a:solidFill>
              </a:rPr>
              <a:t> component is relatively smoother and over-split may hurt performance </a:t>
            </a:r>
            <a:endParaRPr lang="en-US" kern="0" noProof="0" dirty="0" smtClean="0">
              <a:solidFill>
                <a:schemeClr val="tx1">
                  <a:lumMod val="75000"/>
                  <a:lumOff val="25000"/>
                </a:schemeClr>
              </a:solidFill>
              <a:latin typeface="+mn-lt"/>
              <a:cs typeface="+mn-cs"/>
            </a:endParaRPr>
          </a:p>
          <a:p>
            <a:pPr marL="3175" indent="-173038" eaLnBrk="1" hangingPunct="1">
              <a:lnSpc>
                <a:spcPct val="95000"/>
              </a:lnSpc>
              <a:spcBef>
                <a:spcPct val="35000"/>
              </a:spcBef>
              <a:buClr>
                <a:schemeClr val="accent1"/>
              </a:buClr>
              <a:buFont typeface="Arial" pitchFamily="34" charset="0"/>
              <a:buChar char="•"/>
            </a:pPr>
            <a:endParaRPr kumimoji="0" lang="en-US" b="0" i="0" u="none" strike="noStrike" kern="0" cap="none" spc="0" normalizeH="0" baseline="0" noProof="0" dirty="0" smtClean="0">
              <a:ln>
                <a:noFill/>
              </a:ln>
              <a:solidFill>
                <a:srgbClr val="333333"/>
              </a:solidFill>
              <a:effectLst/>
              <a:uLnTx/>
              <a:uFillTx/>
              <a:latin typeface="+mn-lt"/>
              <a:cs typeface="+mn-cs"/>
            </a:endParaRPr>
          </a:p>
          <a:p>
            <a:pPr marL="460375" lvl="1" indent="-173038" eaLnBrk="1" hangingPunct="1">
              <a:lnSpc>
                <a:spcPct val="95000"/>
              </a:lnSpc>
              <a:spcBef>
                <a:spcPct val="35000"/>
              </a:spcBef>
              <a:buClr>
                <a:schemeClr val="accent1"/>
              </a:buClr>
              <a:buFont typeface="Arial" pitchFamily="34" charset="0"/>
              <a:buChar char="•"/>
            </a:pPr>
            <a:endParaRPr lang="en-US" sz="2000" kern="0" dirty="0" smtClean="0">
              <a:solidFill>
                <a:srgbClr val="333333"/>
              </a:solidFill>
              <a:latin typeface="+mn-lt"/>
              <a:cs typeface="+mn-cs"/>
            </a:endParaRPr>
          </a:p>
          <a:p>
            <a:pPr marL="798513" marR="0" lvl="2" indent="-223838" algn="l" defTabSz="914400" rtl="0" eaLnBrk="1" fontAlgn="base" latinLnBrk="0" hangingPunct="1">
              <a:lnSpc>
                <a:spcPct val="95000"/>
              </a:lnSpc>
              <a:spcBef>
                <a:spcPct val="35000"/>
              </a:spcBef>
              <a:spcAft>
                <a:spcPct val="0"/>
              </a:spcAft>
              <a:buClr>
                <a:schemeClr val="tx2"/>
              </a:buClr>
              <a:buSzPct val="125000"/>
              <a:buFont typeface="Arial" charset="0"/>
              <a:buNone/>
              <a:tabLst/>
              <a:defRPr/>
            </a:pPr>
            <a:endParaRPr kumimoji="0" lang="en-US" sz="1600" b="0" i="0" u="none" strike="noStrike" kern="0" cap="none" spc="0" normalizeH="0" baseline="0" noProof="0" dirty="0" smtClean="0">
              <a:ln>
                <a:noFill/>
              </a:ln>
              <a:solidFill>
                <a:srgbClr val="333333"/>
              </a:solidFill>
              <a:effectLst/>
              <a:uLnTx/>
              <a:uFillTx/>
              <a:latin typeface="+mn-lt"/>
              <a:cs typeface="+mn-cs"/>
            </a:endParaRP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endParaRPr kumimoji="0" lang="en-US" sz="1800" b="0" i="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Solution</a:t>
            </a:r>
            <a:endParaRPr lang="en-US" dirty="0"/>
          </a:p>
        </p:txBody>
      </p:sp>
      <p:sp>
        <p:nvSpPr>
          <p:cNvPr id="3" name="Content Placeholder 2"/>
          <p:cNvSpPr>
            <a:spLocks noGrp="1"/>
          </p:cNvSpPr>
          <p:nvPr>
            <p:ph idx="1"/>
          </p:nvPr>
        </p:nvSpPr>
        <p:spPr/>
        <p:txBody>
          <a:bodyPr/>
          <a:lstStyle/>
          <a:p>
            <a:r>
              <a:rPr lang="en-US" dirty="0" smtClean="0"/>
              <a:t>Limiting maximum transform depth for </a:t>
            </a:r>
            <a:r>
              <a:rPr lang="en-US" dirty="0" err="1" smtClean="0"/>
              <a:t>chroma</a:t>
            </a:r>
            <a:r>
              <a:rPr lang="en-US" dirty="0" smtClean="0"/>
              <a:t> relative to that for </a:t>
            </a:r>
            <a:r>
              <a:rPr lang="en-US" dirty="0" err="1" smtClean="0"/>
              <a:t>luma</a:t>
            </a:r>
            <a:endParaRPr lang="en-US" dirty="0" smtClean="0"/>
          </a:p>
          <a:p>
            <a:pPr lvl="1"/>
            <a:r>
              <a:rPr lang="en-US" dirty="0" err="1" smtClean="0"/>
              <a:t>maxTUDepthUV</a:t>
            </a:r>
            <a:r>
              <a:rPr lang="en-US" dirty="0" smtClean="0"/>
              <a:t> = max(0, </a:t>
            </a:r>
            <a:r>
              <a:rPr lang="en-US" dirty="0" err="1" smtClean="0"/>
              <a:t>maxTUDepthY</a:t>
            </a:r>
            <a:r>
              <a:rPr lang="en-US" dirty="0" smtClean="0"/>
              <a:t> – T )</a:t>
            </a:r>
          </a:p>
          <a:p>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and Results</a:t>
            </a:r>
            <a:endParaRPr lang="en-US" dirty="0"/>
          </a:p>
        </p:txBody>
      </p:sp>
      <p:sp>
        <p:nvSpPr>
          <p:cNvPr id="3" name="Content Placeholder 2"/>
          <p:cNvSpPr>
            <a:spLocks noGrp="1"/>
          </p:cNvSpPr>
          <p:nvPr>
            <p:ph idx="1"/>
          </p:nvPr>
        </p:nvSpPr>
        <p:spPr/>
        <p:txBody>
          <a:bodyPr/>
          <a:lstStyle/>
          <a:p>
            <a:r>
              <a:rPr lang="en-US" dirty="0" smtClean="0"/>
              <a:t>Common test condition </a:t>
            </a:r>
            <a:r>
              <a:rPr lang="en-US" dirty="0" smtClean="0"/>
              <a:t>specified </a:t>
            </a:r>
            <a:r>
              <a:rPr lang="en-US" dirty="0" smtClean="0"/>
              <a:t>in D 600. </a:t>
            </a:r>
          </a:p>
          <a:p>
            <a:r>
              <a:rPr lang="en-US" dirty="0" smtClean="0"/>
              <a:t>Set T = 3, so that maximum </a:t>
            </a:r>
            <a:r>
              <a:rPr lang="en-US" dirty="0" err="1" smtClean="0"/>
              <a:t>chroma</a:t>
            </a:r>
            <a:r>
              <a:rPr lang="en-US" dirty="0" smtClean="0"/>
              <a:t> transform depth is equal to 0</a:t>
            </a:r>
          </a:p>
        </p:txBody>
      </p:sp>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7" name="Picture 3"/>
          <p:cNvPicPr>
            <a:picLocks noChangeAspect="1" noChangeArrowheads="1"/>
          </p:cNvPicPr>
          <p:nvPr/>
        </p:nvPicPr>
        <p:blipFill>
          <a:blip r:embed="rId2" cstate="print"/>
          <a:srcRect/>
          <a:stretch>
            <a:fillRect/>
          </a:stretch>
        </p:blipFill>
        <p:spPr bwMode="auto">
          <a:xfrm>
            <a:off x="1187387" y="2135758"/>
            <a:ext cx="6664261" cy="3021457"/>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It may be useful to limit maximum </a:t>
            </a:r>
            <a:r>
              <a:rPr lang="en-US" dirty="0" err="1" smtClean="0"/>
              <a:t>chroma</a:t>
            </a:r>
            <a:r>
              <a:rPr lang="en-US" dirty="0" smtClean="0"/>
              <a:t> transform depth relative to </a:t>
            </a:r>
            <a:r>
              <a:rPr lang="en-US" dirty="0" err="1" smtClean="0"/>
              <a:t>luma</a:t>
            </a:r>
            <a:r>
              <a:rPr lang="en-US" dirty="0" smtClean="0"/>
              <a:t> depth</a:t>
            </a:r>
          </a:p>
          <a:p>
            <a:pPr lvl="1"/>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714</TotalTime>
  <Words>128</Words>
  <Application>Microsoft Office PowerPoint</Application>
  <PresentationFormat>On-screen Show (4:3)</PresentationFormat>
  <Paragraphs>20</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JCTVC-C234-AIS</vt:lpstr>
      <vt:lpstr>Limiting Chroma Transform Depth in Residue Quad Tree (RQT)</vt:lpstr>
      <vt:lpstr>Introduction</vt:lpstr>
      <vt:lpstr>Proposed Solution</vt:lpstr>
      <vt:lpstr>Simulation and Results</vt:lpstr>
      <vt:lpstr>Conclusions:</vt:lpstr>
      <vt:lpstr>Slide 6</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92</cp:revision>
  <cp:lastPrinted>2005-08-27T17:58:21Z</cp:lastPrinted>
  <dcterms:created xsi:type="dcterms:W3CDTF">2010-10-01T23:19:22Z</dcterms:created>
  <dcterms:modified xsi:type="dcterms:W3CDTF">2011-03-17T19:52:07Z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-358328258</vt:i4>
  </property>
  <property fmtid="{D5CDD505-2E9C-101B-9397-08002B2CF9AE}" pid="3" name="_NewReviewCycle">
    <vt:lpwstr/>
  </property>
  <property fmtid="{D5CDD505-2E9C-101B-9397-08002B2CF9AE}" pid="4" name="_EmailSubject">
    <vt:lpwstr>chroma fix</vt:lpwstr>
  </property>
  <property fmtid="{D5CDD505-2E9C-101B-9397-08002B2CF9AE}" pid="5" name="_AuthorEmail">
    <vt:lpwstr>xianglin@qualcomm.com</vt:lpwstr>
  </property>
  <property fmtid="{D5CDD505-2E9C-101B-9397-08002B2CF9AE}" pid="6" name="_AuthorEmailDisplayName">
    <vt:lpwstr>Wang, Xianglin (Shawn)</vt:lpwstr>
  </property>
  <property fmtid="{D5CDD505-2E9C-101B-9397-08002B2CF9AE}" pid="7" name="_PreviousAdHocReviewCycleID">
    <vt:i4>-783958959</vt:i4>
  </property>
</Properties>
</file>