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7" r:id="rId2"/>
    <p:sldId id="258" r:id="rId3"/>
    <p:sldId id="267" r:id="rId4"/>
    <p:sldId id="273" r:id="rId5"/>
    <p:sldId id="269" r:id="rId6"/>
    <p:sldId id="276" r:id="rId7"/>
    <p:sldId id="259" r:id="rId8"/>
    <p:sldId id="272" r:id="rId9"/>
    <p:sldId id="274" r:id="rId10"/>
    <p:sldId id="275" r:id="rId11"/>
    <p:sldId id="270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6292"/>
    <a:srgbClr val="666666"/>
    <a:srgbClr val="439539"/>
    <a:srgbClr val="00728F"/>
    <a:srgbClr val="B5121B"/>
    <a:srgbClr val="F60000"/>
    <a:srgbClr val="F0F0F0"/>
    <a:srgbClr val="E31B2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132" autoAdjust="0"/>
    <p:restoredTop sz="85882" autoAdjust="0"/>
  </p:normalViewPr>
  <p:slideViewPr>
    <p:cSldViewPr snapToGrid="0">
      <p:cViewPr>
        <p:scale>
          <a:sx n="125" d="100"/>
          <a:sy n="125" d="100"/>
        </p:scale>
        <p:origin x="-1134" y="-78"/>
      </p:cViewPr>
      <p:guideLst>
        <p:guide orient="horz" pos="2145"/>
        <p:guide orient="horz" pos="618"/>
        <p:guide orient="horz" pos="4245"/>
        <p:guide orient="horz" pos="3984"/>
        <p:guide orient="horz" pos="2587"/>
        <p:guide orient="horz" pos="991"/>
        <p:guide orient="horz" pos="3520"/>
        <p:guide orient="horz" pos="301"/>
        <p:guide pos="2880"/>
        <p:guide pos="79"/>
        <p:guide pos="5679"/>
        <p:guide pos="238"/>
        <p:guide pos="5521"/>
        <p:guide pos="2641"/>
        <p:guide pos="2793"/>
        <p:guide pos="13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-3108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pitchFamily="34" charset="0"/>
              </a:defRPr>
            </a:lvl1pPr>
          </a:lstStyle>
          <a:p>
            <a:fld id="{A437901B-6AAF-44F3-88F0-3D128F815F2B}" type="datetimeFigureOut">
              <a:rPr lang="en-US"/>
              <a:pPr/>
              <a:t>3/18/2011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pitchFamily="34" charset="0"/>
              </a:defRPr>
            </a:lvl1pPr>
          </a:lstStyle>
          <a:p>
            <a:fld id="{F57DA5D3-2C1E-444D-A772-0063AA714EE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9C17F15A-A19D-4141-972E-DDAA8C17982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Motorola Title Slide_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 userDrawn="1"/>
        </p:nvSpPr>
        <p:spPr bwMode="auto">
          <a:xfrm>
            <a:off x="127000" y="4102100"/>
            <a:ext cx="8888413" cy="2562225"/>
          </a:xfrm>
          <a:prstGeom prst="rect">
            <a:avLst/>
          </a:prstGeom>
          <a:solidFill>
            <a:srgbClr val="B5121B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F0F0F0"/>
              </a:solidFill>
            </a:endParaRPr>
          </a:p>
        </p:txBody>
      </p:sp>
      <p:grpSp>
        <p:nvGrpSpPr>
          <p:cNvPr id="5" name="Group 12"/>
          <p:cNvGrpSpPr>
            <a:grpSpLocks/>
          </p:cNvGrpSpPr>
          <p:nvPr userDrawn="1"/>
        </p:nvGrpSpPr>
        <p:grpSpPr bwMode="auto">
          <a:xfrm>
            <a:off x="8243888" y="4403725"/>
            <a:ext cx="519112" cy="522288"/>
            <a:chOff x="238" y="3985"/>
            <a:chExt cx="183" cy="184"/>
          </a:xfrm>
        </p:grpSpPr>
        <p:sp>
          <p:nvSpPr>
            <p:cNvPr id="6" name="Oval 13"/>
            <p:cNvSpPr>
              <a:spLocks noChangeArrowheads="1"/>
            </p:cNvSpPr>
            <p:nvPr userDrawn="1"/>
          </p:nvSpPr>
          <p:spPr bwMode="auto">
            <a:xfrm>
              <a:off x="247" y="3996"/>
              <a:ext cx="169" cy="16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7" name="Freeform 22"/>
            <p:cNvSpPr>
              <a:spLocks noEditPoints="1"/>
            </p:cNvSpPr>
            <p:nvPr userDrawn="1"/>
          </p:nvSpPr>
          <p:spPr bwMode="auto">
            <a:xfrm>
              <a:off x="238" y="3985"/>
              <a:ext cx="183" cy="184"/>
            </a:xfrm>
            <a:custGeom>
              <a:avLst/>
              <a:gdLst>
                <a:gd name="T0" fmla="*/ 410606 w 508"/>
                <a:gd name="T1" fmla="*/ 0 h 508"/>
                <a:gd name="T2" fmla="*/ 0 w 508"/>
                <a:gd name="T3" fmla="*/ 415150 h 508"/>
                <a:gd name="T4" fmla="*/ 410606 w 508"/>
                <a:gd name="T5" fmla="*/ 828044 h 508"/>
                <a:gd name="T6" fmla="*/ 818969 w 508"/>
                <a:gd name="T7" fmla="*/ 415150 h 508"/>
                <a:gd name="T8" fmla="*/ 410606 w 508"/>
                <a:gd name="T9" fmla="*/ 0 h 508"/>
                <a:gd name="T10" fmla="*/ 643956 w 508"/>
                <a:gd name="T11" fmla="*/ 609188 h 508"/>
                <a:gd name="T12" fmla="*/ 596838 w 508"/>
                <a:gd name="T13" fmla="*/ 473813 h 508"/>
                <a:gd name="T14" fmla="*/ 520550 w 508"/>
                <a:gd name="T15" fmla="*/ 421919 h 508"/>
                <a:gd name="T16" fmla="*/ 448750 w 508"/>
                <a:gd name="T17" fmla="*/ 473813 h 508"/>
                <a:gd name="T18" fmla="*/ 410606 w 508"/>
                <a:gd name="T19" fmla="*/ 550525 h 508"/>
                <a:gd name="T20" fmla="*/ 370219 w 508"/>
                <a:gd name="T21" fmla="*/ 473813 h 508"/>
                <a:gd name="T22" fmla="*/ 298419 w 508"/>
                <a:gd name="T23" fmla="*/ 421919 h 508"/>
                <a:gd name="T24" fmla="*/ 222131 w 508"/>
                <a:gd name="T25" fmla="*/ 473813 h 508"/>
                <a:gd name="T26" fmla="*/ 172769 w 508"/>
                <a:gd name="T27" fmla="*/ 609188 h 508"/>
                <a:gd name="T28" fmla="*/ 145844 w 508"/>
                <a:gd name="T29" fmla="*/ 609188 h 508"/>
                <a:gd name="T30" fmla="*/ 293931 w 508"/>
                <a:gd name="T31" fmla="*/ 117325 h 508"/>
                <a:gd name="T32" fmla="*/ 408363 w 508"/>
                <a:gd name="T33" fmla="*/ 500888 h 508"/>
                <a:gd name="T34" fmla="*/ 410606 w 508"/>
                <a:gd name="T35" fmla="*/ 503144 h 508"/>
                <a:gd name="T36" fmla="*/ 410606 w 508"/>
                <a:gd name="T37" fmla="*/ 500888 h 508"/>
                <a:gd name="T38" fmla="*/ 525038 w 508"/>
                <a:gd name="T39" fmla="*/ 117325 h 508"/>
                <a:gd name="T40" fmla="*/ 673125 w 508"/>
                <a:gd name="T41" fmla="*/ 609188 h 508"/>
                <a:gd name="T42" fmla="*/ 643956 w 508"/>
                <a:gd name="T43" fmla="*/ 609188 h 50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508"/>
                <a:gd name="T67" fmla="*/ 0 h 508"/>
                <a:gd name="T68" fmla="*/ 508 w 508"/>
                <a:gd name="T69" fmla="*/ 508 h 50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508" h="508">
                  <a:moveTo>
                    <a:pt x="254" y="0"/>
                  </a:moveTo>
                  <a:cubicBezTo>
                    <a:pt x="114" y="0"/>
                    <a:pt x="0" y="114"/>
                    <a:pt x="0" y="254"/>
                  </a:cubicBezTo>
                  <a:cubicBezTo>
                    <a:pt x="0" y="395"/>
                    <a:pt x="114" y="508"/>
                    <a:pt x="254" y="508"/>
                  </a:cubicBezTo>
                  <a:cubicBezTo>
                    <a:pt x="394" y="508"/>
                    <a:pt x="508" y="395"/>
                    <a:pt x="508" y="254"/>
                  </a:cubicBezTo>
                  <a:cubicBezTo>
                    <a:pt x="508" y="115"/>
                    <a:pt x="396" y="0"/>
                    <a:pt x="254" y="0"/>
                  </a:cubicBezTo>
                  <a:close/>
                  <a:moveTo>
                    <a:pt x="400" y="374"/>
                  </a:moveTo>
                  <a:cubicBezTo>
                    <a:pt x="400" y="374"/>
                    <a:pt x="389" y="321"/>
                    <a:pt x="370" y="290"/>
                  </a:cubicBezTo>
                  <a:cubicBezTo>
                    <a:pt x="360" y="273"/>
                    <a:pt x="344" y="259"/>
                    <a:pt x="323" y="259"/>
                  </a:cubicBezTo>
                  <a:cubicBezTo>
                    <a:pt x="308" y="259"/>
                    <a:pt x="295" y="268"/>
                    <a:pt x="279" y="290"/>
                  </a:cubicBezTo>
                  <a:cubicBezTo>
                    <a:pt x="269" y="304"/>
                    <a:pt x="254" y="338"/>
                    <a:pt x="254" y="338"/>
                  </a:cubicBezTo>
                  <a:cubicBezTo>
                    <a:pt x="254" y="338"/>
                    <a:pt x="239" y="304"/>
                    <a:pt x="229" y="290"/>
                  </a:cubicBezTo>
                  <a:cubicBezTo>
                    <a:pt x="213" y="268"/>
                    <a:pt x="200" y="259"/>
                    <a:pt x="185" y="259"/>
                  </a:cubicBezTo>
                  <a:cubicBezTo>
                    <a:pt x="164" y="259"/>
                    <a:pt x="148" y="273"/>
                    <a:pt x="138" y="290"/>
                  </a:cubicBezTo>
                  <a:cubicBezTo>
                    <a:pt x="119" y="321"/>
                    <a:pt x="107" y="374"/>
                    <a:pt x="107" y="374"/>
                  </a:cubicBezTo>
                  <a:cubicBezTo>
                    <a:pt x="90" y="374"/>
                    <a:pt x="90" y="374"/>
                    <a:pt x="90" y="374"/>
                  </a:cubicBezTo>
                  <a:cubicBezTo>
                    <a:pt x="182" y="72"/>
                    <a:pt x="182" y="72"/>
                    <a:pt x="182" y="72"/>
                  </a:cubicBezTo>
                  <a:cubicBezTo>
                    <a:pt x="253" y="307"/>
                    <a:pt x="253" y="307"/>
                    <a:pt x="253" y="307"/>
                  </a:cubicBezTo>
                  <a:cubicBezTo>
                    <a:pt x="254" y="308"/>
                    <a:pt x="254" y="308"/>
                    <a:pt x="254" y="308"/>
                  </a:cubicBezTo>
                  <a:cubicBezTo>
                    <a:pt x="254" y="307"/>
                    <a:pt x="254" y="307"/>
                    <a:pt x="254" y="307"/>
                  </a:cubicBezTo>
                  <a:cubicBezTo>
                    <a:pt x="326" y="72"/>
                    <a:pt x="326" y="72"/>
                    <a:pt x="326" y="72"/>
                  </a:cubicBezTo>
                  <a:cubicBezTo>
                    <a:pt x="418" y="374"/>
                    <a:pt x="418" y="374"/>
                    <a:pt x="418" y="374"/>
                  </a:cubicBezTo>
                  <a:lnTo>
                    <a:pt x="400" y="37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lIns="91431" tIns="45715" rIns="91431" bIns="45715"/>
            <a:lstStyle/>
            <a:p>
              <a:pPr>
                <a:defRPr/>
              </a:pPr>
              <a:endParaRPr lang="en-GB">
                <a:solidFill>
                  <a:schemeClr val="tx2"/>
                </a:solidFill>
                <a:latin typeface="Arial" charset="0"/>
                <a:ea typeface="ヒラギノ角ゴ Pro W3" pitchFamily="-105" charset="-128"/>
                <a:cs typeface="+mn-cs"/>
              </a:endParaRPr>
            </a:p>
          </p:txBody>
        </p:sp>
      </p:grpSp>
      <p:sp>
        <p:nvSpPr>
          <p:cNvPr id="8" name="Rectangle 20"/>
          <p:cNvSpPr>
            <a:spLocks noChangeArrowheads="1"/>
          </p:cNvSpPr>
          <p:nvPr userDrawn="1"/>
        </p:nvSpPr>
        <p:spPr bwMode="auto">
          <a:xfrm>
            <a:off x="377825" y="6323013"/>
            <a:ext cx="5372100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US" sz="800" dirty="0">
                <a:solidFill>
                  <a:schemeClr val="bg1"/>
                </a:solidFill>
              </a:rPr>
              <a:t>MOTOROLA and the Stylized M Logo are trademarks or registered trademarks of Motorola Trademark Holdings, LLC. All other trademarks are the property of their respective owners.  © </a:t>
            </a:r>
            <a:r>
              <a:rPr lang="en-US" sz="800" dirty="0" smtClean="0">
                <a:solidFill>
                  <a:schemeClr val="bg1"/>
                </a:solidFill>
              </a:rPr>
              <a:t>2011 </a:t>
            </a:r>
            <a:r>
              <a:rPr lang="en-US" sz="800" dirty="0">
                <a:solidFill>
                  <a:schemeClr val="bg1"/>
                </a:solidFill>
              </a:rPr>
              <a:t>Motorola Mobility, Inc.  All rights reserved.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420688"/>
            <a:ext cx="7772400" cy="889000"/>
          </a:xfrm>
        </p:spPr>
        <p:txBody>
          <a:bodyPr/>
          <a:lstStyle>
            <a:lvl1pPr>
              <a:defRPr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2454" y="4300538"/>
            <a:ext cx="7746050" cy="14478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ct val="0"/>
              </a:spcAft>
              <a:buFontTx/>
              <a:buNone/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44A00B-17A8-48E6-8C85-17AC14045D45}" type="datetime1">
              <a:rPr lang="en-US" smtClean="0"/>
              <a:pPr>
                <a:defRPr/>
              </a:pPr>
              <a:t>3/18/2011</a:t>
            </a:fld>
            <a:endParaRPr lang="en-US" dirty="0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2011 Motorola Mobility, Inc.</a:t>
            </a:r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Motorol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63537" y="1768475"/>
            <a:ext cx="8386763" cy="3933825"/>
          </a:xfrm>
        </p:spPr>
        <p:txBody>
          <a:bodyPr/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7C5252-23C6-4119-9B95-C1A8C0069782}" type="datetime1">
              <a:rPr lang="en-US" smtClean="0"/>
              <a:pPr>
                <a:defRPr/>
              </a:pPr>
              <a:t>3/18/2011</a:t>
            </a:fld>
            <a:endParaRPr lang="en-US" dirty="0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2011 Motorola Mobility, Inc.</a:t>
            </a:r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Motorola Layout_12 Pt F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63537" y="1768475"/>
            <a:ext cx="8386763" cy="3933825"/>
          </a:xfrm>
        </p:spPr>
        <p:txBody>
          <a:bodyPr/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 sz="1200" b="1"/>
            </a:lvl1pPr>
            <a:lvl2pPr>
              <a:lnSpc>
                <a:spcPct val="100000"/>
              </a:lnSpc>
              <a:spcBef>
                <a:spcPts val="0"/>
              </a:spcBef>
              <a:defRPr sz="1200"/>
            </a:lvl2pPr>
            <a:lvl3pPr>
              <a:lnSpc>
                <a:spcPct val="100000"/>
              </a:lnSpc>
              <a:spcBef>
                <a:spcPts val="0"/>
              </a:spcBef>
              <a:defRPr sz="1200"/>
            </a:lvl3pPr>
            <a:lvl4pPr>
              <a:lnSpc>
                <a:spcPct val="100000"/>
              </a:lnSpc>
              <a:spcBef>
                <a:spcPts val="0"/>
              </a:spcBef>
              <a:defRPr sz="1200"/>
            </a:lvl4pPr>
            <a:lvl5pPr>
              <a:lnSpc>
                <a:spcPct val="100000"/>
              </a:lnSpc>
              <a:spcBef>
                <a:spcPts val="0"/>
              </a:spcBef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626AD0-338F-4DF5-9DB2-5D167147EB63}" type="datetime1">
              <a:rPr lang="en-US" smtClean="0"/>
              <a:pPr>
                <a:defRPr/>
              </a:pPr>
              <a:t>3/18/2011</a:t>
            </a:fld>
            <a:endParaRPr lang="en-US" dirty="0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2011 Motorola Mobility, Inc.</a:t>
            </a:r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_Normal Font Head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8220075" y="6359525"/>
            <a:ext cx="608013" cy="263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AC673D-16B9-4998-B8D9-87AB037F1094}" type="datetime1">
              <a:rPr lang="en-US" smtClean="0"/>
              <a:pPr>
                <a:defRPr/>
              </a:pPr>
              <a:t>3/18/2011</a:t>
            </a:fld>
            <a:endParaRPr lang="en-US" dirty="0"/>
          </a:p>
        </p:txBody>
      </p:sp>
      <p:sp>
        <p:nvSpPr>
          <p:cNvPr id="4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© 2011 Motorola Mobility, Inc.</a:t>
            </a:r>
            <a:endParaRPr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_Small Font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1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8220075" y="6359525"/>
            <a:ext cx="608013" cy="263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29107-1131-4DA5-92B0-9AF22F4A193A}" type="datetime1">
              <a:rPr lang="en-US" smtClean="0"/>
              <a:pPr>
                <a:defRPr/>
              </a:pPr>
              <a:t>3/18/2011</a:t>
            </a:fld>
            <a:endParaRPr lang="en-US" dirty="0"/>
          </a:p>
        </p:txBody>
      </p:sp>
      <p:sp>
        <p:nvSpPr>
          <p:cNvPr id="4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© 2011 Motorola Mobility, Inc.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Page_No Header_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8220075" y="6359525"/>
            <a:ext cx="608013" cy="263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99C321-DE46-4402-AE21-20DDCB3A8A32}" type="datetime1">
              <a:rPr lang="en-US" smtClean="0"/>
              <a:pPr>
                <a:defRPr/>
              </a:pPr>
              <a:t>3/18/2011</a:t>
            </a:fld>
            <a:endParaRPr lang="en-US" dirty="0"/>
          </a:p>
        </p:txBody>
      </p:sp>
      <p:sp>
        <p:nvSpPr>
          <p:cNvPr id="3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© 2011 Motorola Mobility, Inc.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DCFC8A-909B-49A0-B8D7-4E4B1E65C80C}" type="datetime1">
              <a:rPr lang="en-US" smtClean="0"/>
              <a:pPr>
                <a:defRPr/>
              </a:pPr>
              <a:t>3/18/2011</a:t>
            </a:fld>
            <a:endParaRPr lang="en-US" dirty="0"/>
          </a:p>
        </p:txBody>
      </p:sp>
      <p:sp>
        <p:nvSpPr>
          <p:cNvPr id="3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2011 Motorola Mobility, Inc.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2588" y="477838"/>
            <a:ext cx="838676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" y="1782763"/>
            <a:ext cx="8386763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342900" y="57150"/>
            <a:ext cx="1747838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 rIns="0" bIns="0" anchor="b"/>
          <a:lstStyle/>
          <a:p>
            <a:pPr eaLnBrk="0" hangingPunct="0">
              <a:defRPr/>
            </a:pPr>
            <a:r>
              <a:rPr lang="en-US" sz="1000" b="1" dirty="0" smtClean="0">
                <a:solidFill>
                  <a:srgbClr val="A6A6A6"/>
                </a:solidFill>
                <a:latin typeface="Arial" charset="0"/>
                <a:ea typeface="ＭＳ Ｐゴシック" pitchFamily="-105" charset="-128"/>
                <a:cs typeface="+mn-cs"/>
              </a:rPr>
              <a:t>Motorola</a:t>
            </a:r>
            <a:r>
              <a:rPr lang="en-US" sz="1000" b="1" baseline="0" dirty="0" smtClean="0">
                <a:solidFill>
                  <a:srgbClr val="A6A6A6"/>
                </a:solidFill>
                <a:latin typeface="Arial" charset="0"/>
                <a:ea typeface="ＭＳ Ｐゴシック" pitchFamily="-105" charset="-128"/>
                <a:cs typeface="+mn-cs"/>
              </a:rPr>
              <a:t> Mobility</a:t>
            </a:r>
            <a:endParaRPr lang="en-US" sz="1000" b="1" dirty="0">
              <a:solidFill>
                <a:srgbClr val="A6A6A6"/>
              </a:solidFill>
              <a:latin typeface="Arial" charset="0"/>
              <a:ea typeface="ＭＳ Ｐゴシック" pitchFamily="-105" charset="-128"/>
              <a:cs typeface="+mn-cs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2109788" y="57150"/>
            <a:ext cx="3906837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 rIns="0" bIns="0" anchor="b"/>
          <a:lstStyle/>
          <a:p>
            <a:pPr eaLnBrk="0" hangingPunct="0"/>
            <a:r>
              <a:rPr lang="en-US" sz="1000" b="1" dirty="0" smtClean="0">
                <a:solidFill>
                  <a:srgbClr val="A6A6A6"/>
                </a:solidFill>
              </a:rPr>
              <a:t>Proposal</a:t>
            </a:r>
            <a:r>
              <a:rPr lang="en-US" sz="1000" b="1" baseline="0" dirty="0" smtClean="0">
                <a:solidFill>
                  <a:srgbClr val="A6A6A6"/>
                </a:solidFill>
              </a:rPr>
              <a:t> on RQT root location</a:t>
            </a:r>
            <a:endParaRPr lang="en-US" sz="1000" b="1" dirty="0">
              <a:solidFill>
                <a:srgbClr val="00728F"/>
              </a:solidFill>
            </a:endParaRPr>
          </a:p>
        </p:txBody>
      </p:sp>
      <p:grpSp>
        <p:nvGrpSpPr>
          <p:cNvPr id="1030" name="Group 21"/>
          <p:cNvGrpSpPr>
            <a:grpSpLocks/>
          </p:cNvGrpSpPr>
          <p:nvPr/>
        </p:nvGrpSpPr>
        <p:grpSpPr bwMode="auto">
          <a:xfrm>
            <a:off x="381000" y="0"/>
            <a:ext cx="1768475" cy="458788"/>
            <a:chOff x="240" y="0"/>
            <a:chExt cx="1114" cy="245"/>
          </a:xfrm>
        </p:grpSpPr>
        <p:sp>
          <p:nvSpPr>
            <p:cNvPr id="1035" name="Line 11"/>
            <p:cNvSpPr>
              <a:spLocks noChangeShapeType="1"/>
            </p:cNvSpPr>
            <p:nvPr userDrawn="1"/>
          </p:nvSpPr>
          <p:spPr bwMode="auto">
            <a:xfrm flipV="1">
              <a:off x="240" y="0"/>
              <a:ext cx="0" cy="245"/>
            </a:xfrm>
            <a:prstGeom prst="line">
              <a:avLst/>
            </a:prstGeom>
            <a:noFill/>
            <a:ln w="9525">
              <a:solidFill>
                <a:srgbClr val="D2D2D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latin typeface="Arial" pitchFamily="-106" charset="0"/>
                <a:ea typeface="ＭＳ Ｐゴシック" pitchFamily="-106" charset="-128"/>
                <a:cs typeface="+mn-cs"/>
              </a:endParaRPr>
            </a:p>
          </p:txBody>
        </p:sp>
        <p:sp>
          <p:nvSpPr>
            <p:cNvPr id="2" name="Line 12"/>
            <p:cNvSpPr>
              <a:spLocks noChangeShapeType="1"/>
            </p:cNvSpPr>
            <p:nvPr userDrawn="1"/>
          </p:nvSpPr>
          <p:spPr bwMode="auto">
            <a:xfrm flipV="1">
              <a:off x="1354" y="0"/>
              <a:ext cx="0" cy="245"/>
            </a:xfrm>
            <a:prstGeom prst="line">
              <a:avLst/>
            </a:prstGeom>
            <a:noFill/>
            <a:ln w="9525">
              <a:solidFill>
                <a:srgbClr val="D2D2D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latin typeface="Arial" pitchFamily="-106" charset="0"/>
                <a:ea typeface="ＭＳ Ｐゴシック" pitchFamily="-106" charset="-128"/>
                <a:cs typeface="+mn-cs"/>
              </a:endParaRPr>
            </a:p>
          </p:txBody>
        </p:sp>
      </p:grp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8659813" y="339725"/>
            <a:ext cx="214312" cy="13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eaLnBrk="0" hangingPunct="0">
              <a:spcBef>
                <a:spcPct val="50000"/>
              </a:spcBef>
            </a:pPr>
            <a:fld id="{CF12F8BE-6748-4334-B5F8-EC374F8CA36C}" type="slidenum">
              <a:rPr lang="en-US" sz="900">
                <a:solidFill>
                  <a:srgbClr val="F60000"/>
                </a:solidFill>
              </a:rPr>
              <a:pPr eaLnBrk="0" hangingPunct="0">
                <a:spcBef>
                  <a:spcPct val="50000"/>
                </a:spcBef>
              </a:pPr>
              <a:t>‹#›</a:t>
            </a:fld>
            <a:endParaRPr lang="en-US" sz="900">
              <a:solidFill>
                <a:srgbClr val="F60000"/>
              </a:solidFill>
            </a:endParaRPr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8202613" y="303213"/>
            <a:ext cx="419100" cy="17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 eaLnBrk="0" hangingPunct="0">
              <a:defRPr/>
            </a:pPr>
            <a:r>
              <a:rPr lang="en-US" sz="900" dirty="0">
                <a:solidFill>
                  <a:srgbClr val="F60000"/>
                </a:solidFill>
                <a:latin typeface="Arial" charset="0"/>
                <a:ea typeface="ＭＳ Ｐゴシック" pitchFamily="-105" charset="-128"/>
                <a:cs typeface="+mn-cs"/>
              </a:rPr>
              <a:t>Page</a:t>
            </a:r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358775" y="6343650"/>
            <a:ext cx="290513" cy="292100"/>
            <a:chOff x="238" y="3985"/>
            <a:chExt cx="183" cy="184"/>
          </a:xfrm>
        </p:grpSpPr>
        <p:sp>
          <p:nvSpPr>
            <p:cNvPr id="1043" name="Oval 19"/>
            <p:cNvSpPr>
              <a:spLocks noChangeArrowheads="1"/>
            </p:cNvSpPr>
            <p:nvPr userDrawn="1"/>
          </p:nvSpPr>
          <p:spPr bwMode="auto">
            <a:xfrm>
              <a:off x="247" y="3996"/>
              <a:ext cx="169" cy="16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44" name="Freeform 22"/>
            <p:cNvSpPr>
              <a:spLocks noEditPoints="1"/>
            </p:cNvSpPr>
            <p:nvPr userDrawn="1"/>
          </p:nvSpPr>
          <p:spPr bwMode="auto">
            <a:xfrm>
              <a:off x="238" y="3985"/>
              <a:ext cx="183" cy="184"/>
            </a:xfrm>
            <a:custGeom>
              <a:avLst/>
              <a:gdLst>
                <a:gd name="T0" fmla="*/ 410606 w 508"/>
                <a:gd name="T1" fmla="*/ 0 h 508"/>
                <a:gd name="T2" fmla="*/ 0 w 508"/>
                <a:gd name="T3" fmla="*/ 415150 h 508"/>
                <a:gd name="T4" fmla="*/ 410606 w 508"/>
                <a:gd name="T5" fmla="*/ 828044 h 508"/>
                <a:gd name="T6" fmla="*/ 818969 w 508"/>
                <a:gd name="T7" fmla="*/ 415150 h 508"/>
                <a:gd name="T8" fmla="*/ 410606 w 508"/>
                <a:gd name="T9" fmla="*/ 0 h 508"/>
                <a:gd name="T10" fmla="*/ 643956 w 508"/>
                <a:gd name="T11" fmla="*/ 609188 h 508"/>
                <a:gd name="T12" fmla="*/ 596838 w 508"/>
                <a:gd name="T13" fmla="*/ 473813 h 508"/>
                <a:gd name="T14" fmla="*/ 520550 w 508"/>
                <a:gd name="T15" fmla="*/ 421919 h 508"/>
                <a:gd name="T16" fmla="*/ 448750 w 508"/>
                <a:gd name="T17" fmla="*/ 473813 h 508"/>
                <a:gd name="T18" fmla="*/ 410606 w 508"/>
                <a:gd name="T19" fmla="*/ 550525 h 508"/>
                <a:gd name="T20" fmla="*/ 370219 w 508"/>
                <a:gd name="T21" fmla="*/ 473813 h 508"/>
                <a:gd name="T22" fmla="*/ 298419 w 508"/>
                <a:gd name="T23" fmla="*/ 421919 h 508"/>
                <a:gd name="T24" fmla="*/ 222131 w 508"/>
                <a:gd name="T25" fmla="*/ 473813 h 508"/>
                <a:gd name="T26" fmla="*/ 172769 w 508"/>
                <a:gd name="T27" fmla="*/ 609188 h 508"/>
                <a:gd name="T28" fmla="*/ 145844 w 508"/>
                <a:gd name="T29" fmla="*/ 609188 h 508"/>
                <a:gd name="T30" fmla="*/ 293931 w 508"/>
                <a:gd name="T31" fmla="*/ 117325 h 508"/>
                <a:gd name="T32" fmla="*/ 408363 w 508"/>
                <a:gd name="T33" fmla="*/ 500888 h 508"/>
                <a:gd name="T34" fmla="*/ 410606 w 508"/>
                <a:gd name="T35" fmla="*/ 503144 h 508"/>
                <a:gd name="T36" fmla="*/ 410606 w 508"/>
                <a:gd name="T37" fmla="*/ 500888 h 508"/>
                <a:gd name="T38" fmla="*/ 525038 w 508"/>
                <a:gd name="T39" fmla="*/ 117325 h 508"/>
                <a:gd name="T40" fmla="*/ 673125 w 508"/>
                <a:gd name="T41" fmla="*/ 609188 h 508"/>
                <a:gd name="T42" fmla="*/ 643956 w 508"/>
                <a:gd name="T43" fmla="*/ 609188 h 50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508"/>
                <a:gd name="T67" fmla="*/ 0 h 508"/>
                <a:gd name="T68" fmla="*/ 508 w 508"/>
                <a:gd name="T69" fmla="*/ 508 h 50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508" h="508">
                  <a:moveTo>
                    <a:pt x="254" y="0"/>
                  </a:moveTo>
                  <a:cubicBezTo>
                    <a:pt x="114" y="0"/>
                    <a:pt x="0" y="114"/>
                    <a:pt x="0" y="254"/>
                  </a:cubicBezTo>
                  <a:cubicBezTo>
                    <a:pt x="0" y="395"/>
                    <a:pt x="114" y="508"/>
                    <a:pt x="254" y="508"/>
                  </a:cubicBezTo>
                  <a:cubicBezTo>
                    <a:pt x="394" y="508"/>
                    <a:pt x="508" y="395"/>
                    <a:pt x="508" y="254"/>
                  </a:cubicBezTo>
                  <a:cubicBezTo>
                    <a:pt x="508" y="115"/>
                    <a:pt x="396" y="0"/>
                    <a:pt x="254" y="0"/>
                  </a:cubicBezTo>
                  <a:close/>
                  <a:moveTo>
                    <a:pt x="400" y="374"/>
                  </a:moveTo>
                  <a:cubicBezTo>
                    <a:pt x="400" y="374"/>
                    <a:pt x="389" y="321"/>
                    <a:pt x="370" y="290"/>
                  </a:cubicBezTo>
                  <a:cubicBezTo>
                    <a:pt x="360" y="273"/>
                    <a:pt x="344" y="259"/>
                    <a:pt x="323" y="259"/>
                  </a:cubicBezTo>
                  <a:cubicBezTo>
                    <a:pt x="308" y="259"/>
                    <a:pt x="295" y="268"/>
                    <a:pt x="279" y="290"/>
                  </a:cubicBezTo>
                  <a:cubicBezTo>
                    <a:pt x="269" y="304"/>
                    <a:pt x="254" y="338"/>
                    <a:pt x="254" y="338"/>
                  </a:cubicBezTo>
                  <a:cubicBezTo>
                    <a:pt x="254" y="338"/>
                    <a:pt x="239" y="304"/>
                    <a:pt x="229" y="290"/>
                  </a:cubicBezTo>
                  <a:cubicBezTo>
                    <a:pt x="213" y="268"/>
                    <a:pt x="200" y="259"/>
                    <a:pt x="185" y="259"/>
                  </a:cubicBezTo>
                  <a:cubicBezTo>
                    <a:pt x="164" y="259"/>
                    <a:pt x="148" y="273"/>
                    <a:pt x="138" y="290"/>
                  </a:cubicBezTo>
                  <a:cubicBezTo>
                    <a:pt x="119" y="321"/>
                    <a:pt x="107" y="374"/>
                    <a:pt x="107" y="374"/>
                  </a:cubicBezTo>
                  <a:cubicBezTo>
                    <a:pt x="90" y="374"/>
                    <a:pt x="90" y="374"/>
                    <a:pt x="90" y="374"/>
                  </a:cubicBezTo>
                  <a:cubicBezTo>
                    <a:pt x="182" y="72"/>
                    <a:pt x="182" y="72"/>
                    <a:pt x="182" y="72"/>
                  </a:cubicBezTo>
                  <a:cubicBezTo>
                    <a:pt x="253" y="307"/>
                    <a:pt x="253" y="307"/>
                    <a:pt x="253" y="307"/>
                  </a:cubicBezTo>
                  <a:cubicBezTo>
                    <a:pt x="254" y="308"/>
                    <a:pt x="254" y="308"/>
                    <a:pt x="254" y="308"/>
                  </a:cubicBezTo>
                  <a:cubicBezTo>
                    <a:pt x="254" y="307"/>
                    <a:pt x="254" y="307"/>
                    <a:pt x="254" y="307"/>
                  </a:cubicBezTo>
                  <a:cubicBezTo>
                    <a:pt x="326" y="72"/>
                    <a:pt x="326" y="72"/>
                    <a:pt x="326" y="72"/>
                  </a:cubicBezTo>
                  <a:cubicBezTo>
                    <a:pt x="418" y="374"/>
                    <a:pt x="418" y="374"/>
                    <a:pt x="418" y="374"/>
                  </a:cubicBezTo>
                  <a:lnTo>
                    <a:pt x="400" y="374"/>
                  </a:lnTo>
                  <a:close/>
                </a:path>
              </a:pathLst>
            </a:custGeom>
            <a:solidFill>
              <a:srgbClr val="E31B23"/>
            </a:solidFill>
            <a:ln w="9525">
              <a:noFill/>
              <a:round/>
              <a:headEnd/>
              <a:tailEnd/>
            </a:ln>
          </p:spPr>
          <p:txBody>
            <a:bodyPr lIns="91431" tIns="45715" rIns="91431" bIns="45715"/>
            <a:lstStyle/>
            <a:p>
              <a:pPr>
                <a:defRPr/>
              </a:pPr>
              <a:endParaRPr lang="en-GB">
                <a:solidFill>
                  <a:schemeClr val="tx2"/>
                </a:solidFill>
                <a:latin typeface="Arial" charset="0"/>
                <a:ea typeface="ヒラギノ角ゴ Pro W3" pitchFamily="-105" charset="-128"/>
                <a:cs typeface="+mn-cs"/>
              </a:endParaRPr>
            </a:p>
          </p:txBody>
        </p:sp>
      </p:grpSp>
      <p:sp>
        <p:nvSpPr>
          <p:cNvPr id="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212138" y="6359525"/>
            <a:ext cx="606425" cy="2635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Arial" charset="0"/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fld id="{B3895131-9123-46AE-ACC8-13AAE2D13AC5}" type="datetime1">
              <a:rPr lang="en-US" smtClean="0"/>
              <a:pPr>
                <a:defRPr/>
              </a:pPr>
              <a:t>3/18/2011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790575" y="6350000"/>
            <a:ext cx="2895600" cy="2651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© 2011 Motorola Mobility, Inc.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5" r:id="rId2"/>
    <p:sldLayoutId id="2147483686" r:id="rId3"/>
    <p:sldLayoutId id="2147483687" r:id="rId4"/>
    <p:sldLayoutId id="2147483689" r:id="rId5"/>
    <p:sldLayoutId id="2147483690" r:id="rId6"/>
    <p:sldLayoutId id="2147483691" r:id="rId7"/>
    <p:sldLayoutId id="2147483692" r:id="rId8"/>
  </p:sldLayoutIdLst>
  <p:transition spd="med">
    <p:wipe dir="r"/>
  </p:transition>
  <p:timing>
    <p:tnLst>
      <p:par>
        <p:cTn id="1" dur="indefinite" restart="never" nodeType="tmRoot"/>
      </p:par>
    </p:tnLst>
  </p:timing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9FA617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9FA617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9FA617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9FA617"/>
          </a:solidFill>
          <a:latin typeface="Arial" pitchFamily="-106" charset="0"/>
          <a:ea typeface="ＭＳ Ｐゴシック" pitchFamily="-106" charset="-128"/>
          <a:cs typeface="ＭＳ Ｐゴシック" pitchFamily="-106" charset="-128"/>
        </a:defRPr>
      </a:lvl9pPr>
    </p:titleStyle>
    <p:bodyStyle>
      <a:lvl1pPr marL="223838" indent="-223838" algn="l" rtl="0" eaLnBrk="0" fontAlgn="base" hangingPunct="0">
        <a:spcBef>
          <a:spcPts val="600"/>
        </a:spcBef>
        <a:spcAft>
          <a:spcPts val="60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30238" indent="-292100"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–"/>
        <a:defRPr>
          <a:solidFill>
            <a:schemeClr val="tx1"/>
          </a:solidFill>
          <a:latin typeface="+mn-lt"/>
          <a:ea typeface="+mn-ea"/>
          <a:cs typeface="ＭＳ Ｐゴシック"/>
        </a:defRPr>
      </a:lvl2pPr>
      <a:lvl3pPr marL="97313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31603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14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165893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Times" pitchFamily="18" charset="0"/>
        <a:buChar char="•"/>
        <a:defRPr sz="14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116138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pitchFamily="-106" charset="0"/>
        <a:buChar char="•"/>
        <a:defRPr sz="1400">
          <a:solidFill>
            <a:schemeClr val="tx1"/>
          </a:solidFill>
          <a:latin typeface="+mn-lt"/>
          <a:ea typeface="+mn-ea"/>
        </a:defRPr>
      </a:lvl6pPr>
      <a:lvl7pPr marL="2573338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pitchFamily="-106" charset="0"/>
        <a:buChar char="•"/>
        <a:defRPr sz="1400">
          <a:solidFill>
            <a:schemeClr val="tx1"/>
          </a:solidFill>
          <a:latin typeface="+mn-lt"/>
          <a:ea typeface="+mn-ea"/>
        </a:defRPr>
      </a:lvl7pPr>
      <a:lvl8pPr marL="3030538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pitchFamily="-106" charset="0"/>
        <a:buChar char="•"/>
        <a:defRPr sz="1400">
          <a:solidFill>
            <a:schemeClr val="tx1"/>
          </a:solidFill>
          <a:latin typeface="+mn-lt"/>
          <a:ea typeface="+mn-ea"/>
        </a:defRPr>
      </a:lvl8pPr>
      <a:lvl9pPr marL="3487738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Times" pitchFamily="-106" charset="0"/>
        <a:buChar char="•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 smtClean="0"/>
              <a:t>Proposal on RQT root location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JCTVC-E364</a:t>
            </a:r>
          </a:p>
        </p:txBody>
      </p:sp>
      <p:sp>
        <p:nvSpPr>
          <p:cNvPr id="7171" name="Subtitle 2"/>
          <p:cNvSpPr>
            <a:spLocks noGrp="1"/>
          </p:cNvSpPr>
          <p:nvPr>
            <p:ph type="subTitle" idx="1"/>
          </p:nvPr>
        </p:nvSpPr>
        <p:spPr>
          <a:xfrm>
            <a:off x="289560" y="4300538"/>
            <a:ext cx="7828915" cy="1447800"/>
          </a:xfrm>
        </p:spPr>
        <p:txBody>
          <a:bodyPr/>
          <a:lstStyle/>
          <a:p>
            <a:r>
              <a:rPr lang="en-US" sz="2400" dirty="0" err="1" smtClean="0"/>
              <a:t>Krit</a:t>
            </a:r>
            <a:r>
              <a:rPr lang="en-US" sz="2400" dirty="0" smtClean="0"/>
              <a:t> </a:t>
            </a:r>
            <a:r>
              <a:rPr lang="en-US" sz="2400" dirty="0" err="1" smtClean="0"/>
              <a:t>Panusopone</a:t>
            </a:r>
            <a:r>
              <a:rPr lang="en-US" sz="2400" dirty="0" smtClean="0"/>
              <a:t>, </a:t>
            </a:r>
            <a:r>
              <a:rPr lang="en-US" sz="2400" dirty="0" err="1" smtClean="0"/>
              <a:t>Xue</a:t>
            </a:r>
            <a:r>
              <a:rPr lang="en-US" sz="2400" dirty="0" smtClean="0"/>
              <a:t> Fang, </a:t>
            </a:r>
            <a:r>
              <a:rPr lang="en-US" sz="2400" dirty="0" err="1" smtClean="0"/>
              <a:t>Limin</a:t>
            </a:r>
            <a:r>
              <a:rPr lang="en-US" sz="2400" dirty="0" smtClean="0"/>
              <a:t> Wang</a:t>
            </a:r>
          </a:p>
          <a:p>
            <a:endParaRPr lang="en-US" sz="2400" dirty="0" smtClean="0"/>
          </a:p>
          <a:p>
            <a:r>
              <a:rPr lang="en-US" sz="2400" dirty="0" smtClean="0"/>
              <a:t>Motorola Mobility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 (HAD and accurate mode decision)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 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C69866-5E23-41D4-AFF4-904F3ACC87D3}" type="datetime1">
              <a:rPr lang="en-US" smtClean="0"/>
              <a:pPr>
                <a:defRPr/>
              </a:pPr>
              <a:t>3/18/2011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2011 Motorola Mobility, Inc.</a:t>
            </a:r>
            <a:endParaRPr lang="en-US"/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2265680" y="1996440"/>
          <a:ext cx="4597400" cy="1920240"/>
        </p:xfrm>
        <a:graphic>
          <a:graphicData uri="http://schemas.openxmlformats.org/drawingml/2006/table">
            <a:tbl>
              <a:tblPr/>
              <a:tblGrid>
                <a:gridCol w="863600"/>
                <a:gridCol w="622300"/>
                <a:gridCol w="622300"/>
                <a:gridCol w="622300"/>
                <a:gridCol w="622300"/>
                <a:gridCol w="622300"/>
                <a:gridCol w="622300"/>
              </a:tblGrid>
              <a:tr h="171450">
                <a:tc rowSpan="2"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Random access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Random access LoCo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U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V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U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V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0.6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0.3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0.2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0.4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0.8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0.5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0.5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0.7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0.0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0.0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0.6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0.3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0.3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0.6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0.0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0.7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0.2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0.7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0.0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All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0.7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0.3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0.3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0.6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0.0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0.0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90%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Arial"/>
                          <a:ea typeface="Times New Roman"/>
                          <a:cs typeface="Times New Roman"/>
                        </a:rPr>
                        <a:t>103%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2258060" y="4227195"/>
          <a:ext cx="4597400" cy="1634490"/>
        </p:xfrm>
        <a:graphic>
          <a:graphicData uri="http://schemas.openxmlformats.org/drawingml/2006/table">
            <a:tbl>
              <a:tblPr/>
              <a:tblGrid>
                <a:gridCol w="863600"/>
                <a:gridCol w="619760"/>
                <a:gridCol w="627380"/>
                <a:gridCol w="619760"/>
                <a:gridCol w="619760"/>
                <a:gridCol w="627380"/>
                <a:gridCol w="619760"/>
              </a:tblGrid>
              <a:tr h="171450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Low delay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Low delay LoCo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U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V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U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V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1.0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1.4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1.2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1.0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0.3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0.9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0.9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0.8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0.9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0.9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0.9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0.6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1.2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0.4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0.4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0.6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0.3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0.6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0.3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0.3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All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0.8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1.0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0.8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0.9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0.2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86%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Arial"/>
                          <a:ea typeface="Times New Roman"/>
                          <a:cs typeface="Times New Roman"/>
                        </a:rPr>
                        <a:t>96%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363538" y="1768475"/>
            <a:ext cx="8386762" cy="3933825"/>
          </a:xfrm>
        </p:spPr>
        <p:txBody>
          <a:bodyPr/>
          <a:lstStyle/>
          <a:p>
            <a:pPr eaLnBrk="1" hangingPunct="1"/>
            <a:r>
              <a:rPr lang="en-US" dirty="0" smtClean="0"/>
              <a:t>Current </a:t>
            </a:r>
            <a:r>
              <a:rPr lang="en-US" dirty="0" smtClean="0"/>
              <a:t>RQT root location is suboptimal when RQT depth = 1</a:t>
            </a:r>
          </a:p>
          <a:p>
            <a:pPr eaLnBrk="1" hangingPunct="1"/>
            <a:r>
              <a:rPr lang="en-US" dirty="0" smtClean="0"/>
              <a:t>TU size cannot be larger than PU size</a:t>
            </a:r>
          </a:p>
          <a:p>
            <a:pPr eaLnBrk="1" hangingPunct="1"/>
            <a:r>
              <a:rPr lang="en-US" dirty="0" smtClean="0"/>
              <a:t>TU size is predetermined for any given PU size</a:t>
            </a:r>
          </a:p>
          <a:p>
            <a:pPr eaLnBrk="1" hangingPunct="1"/>
            <a:r>
              <a:rPr lang="en-US" dirty="0" smtClean="0"/>
              <a:t>No TU split flag syntax and no TU mode decision operation</a:t>
            </a:r>
          </a:p>
          <a:p>
            <a:pPr eaLnBrk="1" hangingPunct="1"/>
            <a:r>
              <a:rPr lang="en-US" dirty="0" smtClean="0"/>
              <a:t>Experimental results show complexity reduction in encoder (~5-20%)</a:t>
            </a:r>
          </a:p>
          <a:p>
            <a:pPr eaLnBrk="1" hangingPunct="1">
              <a:buNone/>
            </a:pPr>
            <a:endParaRPr lang="en-US" altLang="zh-CN" dirty="0" smtClean="0">
              <a:ea typeface="宋体" pitchFamily="2" charset="-122"/>
            </a:endParaRP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3FFA296-EEFF-4B8F-A2BA-AD577A88C50F}" type="datetime1">
              <a:rPr lang="en-US" smtClean="0"/>
              <a:pPr>
                <a:defRPr/>
              </a:pPr>
              <a:t>3/18/2011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2011 Motorola Mobility, Inc.</a:t>
            </a:r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HM</a:t>
            </a:r>
            <a:r>
              <a:rPr lang="en-US" dirty="0" smtClean="0"/>
              <a:t> </a:t>
            </a:r>
            <a:r>
              <a:rPr lang="en-US" dirty="0" smtClean="0"/>
              <a:t>Residual </a:t>
            </a:r>
            <a:r>
              <a:rPr lang="en-US" dirty="0" err="1" smtClean="0"/>
              <a:t>Quadtree</a:t>
            </a:r>
            <a:r>
              <a:rPr lang="en-US" dirty="0" smtClean="0"/>
              <a:t> (RQT)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363538" y="1768475"/>
            <a:ext cx="8386762" cy="3933825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ea typeface="宋体" pitchFamily="2" charset="-122"/>
              </a:rPr>
              <a:t>QT for TU representation</a:t>
            </a:r>
          </a:p>
          <a:p>
            <a:pPr eaLnBrk="1" hangingPunct="1"/>
            <a:r>
              <a:rPr lang="en-US" altLang="zh-CN" dirty="0" smtClean="0">
                <a:ea typeface="宋体" pitchFamily="2" charset="-122"/>
              </a:rPr>
              <a:t>RQT is applied to each CU (inter mode), PU (intra mode)</a:t>
            </a:r>
          </a:p>
          <a:p>
            <a:pPr eaLnBrk="1" hangingPunct="1"/>
            <a:r>
              <a:rPr lang="en-US" altLang="zh-CN" dirty="0" smtClean="0">
                <a:ea typeface="宋体" pitchFamily="2" charset="-122"/>
              </a:rPr>
              <a:t>Leaf of QT becomes TU</a:t>
            </a:r>
          </a:p>
          <a:p>
            <a:pPr eaLnBrk="1" hangingPunct="1"/>
            <a:r>
              <a:rPr lang="en-US" altLang="zh-CN" dirty="0" smtClean="0">
                <a:ea typeface="宋体" pitchFamily="2" charset="-122"/>
              </a:rPr>
              <a:t>RQT defined by 4 parameters; CU size, max TU size, min TU size, max RQT depth</a:t>
            </a:r>
          </a:p>
          <a:p>
            <a:pPr eaLnBrk="1" hangingPunct="1"/>
            <a:r>
              <a:rPr lang="en-US" altLang="zh-CN" dirty="0" smtClean="0">
                <a:ea typeface="宋体" pitchFamily="2" charset="-122"/>
              </a:rPr>
              <a:t>Allow flexible representation for TU</a:t>
            </a:r>
          </a:p>
          <a:p>
            <a:pPr eaLnBrk="1" hangingPunct="1"/>
            <a:r>
              <a:rPr lang="en-US" altLang="zh-CN" dirty="0" smtClean="0">
                <a:ea typeface="宋体" pitchFamily="2" charset="-122"/>
              </a:rPr>
              <a:t>TU split flag required for each RQT node (except node for min TU size)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3F875EF7-8345-4E15-BF41-9D187171D140}" type="datetime1">
              <a:rPr lang="en-US" smtClean="0"/>
              <a:pPr>
                <a:defRPr/>
              </a:pPr>
              <a:t>3/18/2011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2011 Motorola Mobility, Inc.</a:t>
            </a:r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HM </a:t>
            </a:r>
            <a:r>
              <a:rPr lang="en-US" dirty="0" smtClean="0"/>
              <a:t>Residual </a:t>
            </a:r>
            <a:r>
              <a:rPr lang="en-US" dirty="0" err="1" smtClean="0"/>
              <a:t>Quadtree</a:t>
            </a:r>
            <a:r>
              <a:rPr lang="en-US" dirty="0" smtClean="0"/>
              <a:t> (RQT)</a:t>
            </a:r>
            <a:br>
              <a:rPr lang="en-US" dirty="0" smtClean="0"/>
            </a:br>
            <a:r>
              <a:rPr lang="en-US" dirty="0" smtClean="0"/>
              <a:t>Issues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363538" y="1768475"/>
            <a:ext cx="8386762" cy="3933825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ea typeface="宋体" pitchFamily="2" charset="-122"/>
              </a:rPr>
              <a:t>Minimal relationship between TU and PU</a:t>
            </a:r>
          </a:p>
          <a:p>
            <a:pPr eaLnBrk="1" hangingPunct="1"/>
            <a:r>
              <a:rPr lang="en-US" altLang="zh-CN" dirty="0" smtClean="0">
                <a:ea typeface="宋体" pitchFamily="2" charset="-122"/>
              </a:rPr>
              <a:t>Suboptimal to allow TU larger than PU, minimal correlation across PU boundaries, but strong blocking artifact</a:t>
            </a:r>
          </a:p>
          <a:p>
            <a:pPr eaLnBrk="1" hangingPunct="1"/>
            <a:r>
              <a:rPr lang="en-US" altLang="zh-CN" dirty="0" smtClean="0">
                <a:ea typeface="宋体" pitchFamily="2" charset="-122"/>
              </a:rPr>
              <a:t>Costly to implement in encoder with full RD mode decision</a:t>
            </a:r>
          </a:p>
          <a:p>
            <a:pPr eaLnBrk="1" hangingPunct="1"/>
            <a:r>
              <a:rPr lang="en-US" altLang="zh-CN" dirty="0" smtClean="0">
                <a:ea typeface="宋体" pitchFamily="2" charset="-122"/>
              </a:rPr>
              <a:t>Similar TU partition can be with current CU structure, PU type and PU merge mode without using RQT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FF5981A-64A7-4E1B-BB92-F8DC943BCE38}" type="datetime1">
              <a:rPr lang="en-US" smtClean="0"/>
              <a:pPr>
                <a:defRPr/>
              </a:pPr>
              <a:t>3/18/2011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2011 Motorola Mobility, Inc.</a:t>
            </a:r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method (D250)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zh-CN" dirty="0" smtClean="0">
                <a:ea typeface="宋体" pitchFamily="2" charset="-122"/>
              </a:rPr>
              <a:t>Improve trade-off between coding efficiency and complexity</a:t>
            </a:r>
          </a:p>
          <a:p>
            <a:pPr eaLnBrk="1" hangingPunct="1"/>
            <a:r>
              <a:rPr lang="en-US" altLang="zh-CN" dirty="0" smtClean="0">
                <a:ea typeface="宋体" pitchFamily="2" charset="-122"/>
              </a:rPr>
              <a:t>Fix TU size, TU size links to PU size</a:t>
            </a:r>
          </a:p>
          <a:p>
            <a:pPr eaLnBrk="1" hangingPunct="1"/>
            <a:r>
              <a:rPr lang="en-US" altLang="zh-CN" dirty="0" smtClean="0">
                <a:ea typeface="宋体" pitchFamily="2" charset="-122"/>
              </a:rPr>
              <a:t>TU size equals PU size for a square (2Nx2N, </a:t>
            </a:r>
            <a:r>
              <a:rPr lang="en-US" altLang="zh-CN" dirty="0" err="1" smtClean="0">
                <a:ea typeface="宋体" pitchFamily="2" charset="-122"/>
              </a:rPr>
              <a:t>NxN</a:t>
            </a:r>
            <a:r>
              <a:rPr lang="en-US" altLang="zh-CN" dirty="0" smtClean="0">
                <a:ea typeface="宋体" pitchFamily="2" charset="-122"/>
              </a:rPr>
              <a:t>) PU</a:t>
            </a:r>
          </a:p>
          <a:p>
            <a:pPr eaLnBrk="1" hangingPunct="1"/>
            <a:r>
              <a:rPr lang="en-US" altLang="zh-CN" dirty="0" smtClean="0">
                <a:ea typeface="宋体" pitchFamily="2" charset="-122"/>
              </a:rPr>
              <a:t>2 </a:t>
            </a:r>
            <a:r>
              <a:rPr lang="en-US" altLang="zh-CN" dirty="0" err="1" smtClean="0">
                <a:ea typeface="宋体" pitchFamily="2" charset="-122"/>
              </a:rPr>
              <a:t>NxN</a:t>
            </a:r>
            <a:r>
              <a:rPr lang="en-US" altLang="zh-CN" dirty="0" smtClean="0">
                <a:ea typeface="宋体" pitchFamily="2" charset="-122"/>
              </a:rPr>
              <a:t> TUs are selected for a non square (2NxN, Nx2N) PU </a:t>
            </a:r>
          </a:p>
          <a:p>
            <a:pPr eaLnBrk="1" hangingPunct="1"/>
            <a:r>
              <a:rPr lang="en-US" altLang="zh-CN" dirty="0" smtClean="0">
                <a:ea typeface="宋体" pitchFamily="2" charset="-122"/>
              </a:rPr>
              <a:t>No overhead for TU representation</a:t>
            </a:r>
          </a:p>
          <a:p>
            <a:pPr eaLnBrk="1" hangingPunct="1"/>
            <a:r>
              <a:rPr lang="en-US" altLang="zh-CN" dirty="0" smtClean="0">
                <a:ea typeface="宋体" pitchFamily="2" charset="-122"/>
              </a:rPr>
              <a:t>Less complex encoder, no TU mode decision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62AF2C-79F7-4BF0-A931-D5A9D5817E75}" type="datetime1">
              <a:rPr lang="en-US" smtClean="0"/>
              <a:pPr>
                <a:defRPr/>
              </a:pPr>
              <a:t>3/18/2011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2011 Motorola Mobility, Inc.</a:t>
            </a:r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 partitioning in relation to CU and PU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83EE5A96-6D9A-4890-8BE3-5EEC8E28858A}" type="datetime1">
              <a:rPr lang="en-US" smtClean="0"/>
              <a:pPr>
                <a:defRPr/>
              </a:pPr>
              <a:t>3/18/2011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2011 Motorola Mobility, Inc.</a:t>
            </a:r>
            <a:endParaRPr lang="en-US"/>
          </a:p>
        </p:txBody>
      </p:sp>
      <p:graphicFrame>
        <p:nvGraphicFramePr>
          <p:cNvPr id="6146" name="Object 6"/>
          <p:cNvGraphicFramePr>
            <a:graphicFrameLocks noChangeAspect="1"/>
          </p:cNvGraphicFramePr>
          <p:nvPr>
            <p:ph idx="1"/>
          </p:nvPr>
        </p:nvGraphicFramePr>
        <p:xfrm>
          <a:off x="1728083" y="1386840"/>
          <a:ext cx="6338084" cy="3810795"/>
        </p:xfrm>
        <a:graphic>
          <a:graphicData uri="http://schemas.openxmlformats.org/presentationml/2006/ole">
            <p:oleObj spid="_x0000_s6146" r:id="rId3" imgW="4052642" imgH="2436911" progId="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325880" y="5135880"/>
            <a:ext cx="6362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Both"/>
            </a:pPr>
            <a:r>
              <a:rPr lang="en-US" dirty="0" smtClean="0"/>
              <a:t>an LCTB and its CU</a:t>
            </a:r>
          </a:p>
          <a:p>
            <a:pPr marL="342900" indent="-342900">
              <a:buAutoNum type="alphaLcParenBoth"/>
            </a:pPr>
            <a:r>
              <a:rPr lang="en-US" dirty="0" smtClean="0"/>
              <a:t>PU choice of a CU</a:t>
            </a:r>
          </a:p>
          <a:p>
            <a:pPr marL="342900" indent="-342900">
              <a:buAutoNum type="alphaLcParenBoth"/>
            </a:pPr>
            <a:r>
              <a:rPr lang="en-US" dirty="0" smtClean="0"/>
              <a:t>TU given a PU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zh-CN" dirty="0" smtClean="0">
                <a:ea typeface="宋体" pitchFamily="2" charset="-122"/>
              </a:rPr>
              <a:t>Same concept as D250</a:t>
            </a:r>
          </a:p>
          <a:p>
            <a:pPr eaLnBrk="1" hangingPunct="1"/>
            <a:r>
              <a:rPr lang="en-US" altLang="zh-CN" dirty="0" smtClean="0">
                <a:ea typeface="宋体" pitchFamily="2" charset="-122"/>
              </a:rPr>
              <a:t>Encoder only optimization</a:t>
            </a:r>
          </a:p>
          <a:p>
            <a:pPr lvl="1" eaLnBrk="1" hangingPunct="1"/>
            <a:r>
              <a:rPr lang="en-US" altLang="zh-CN" dirty="0" smtClean="0">
                <a:ea typeface="宋体" pitchFamily="2" charset="-122"/>
              </a:rPr>
              <a:t>Accurate cost calculation inside PU mode decision</a:t>
            </a:r>
          </a:p>
          <a:p>
            <a:pPr lvl="2" eaLnBrk="1" hangingPunct="1"/>
            <a:r>
              <a:rPr lang="en-US" altLang="zh-CN" dirty="0" smtClean="0">
                <a:ea typeface="宋体" pitchFamily="2" charset="-122"/>
              </a:rPr>
              <a:t>Size matching HAD</a:t>
            </a:r>
          </a:p>
          <a:p>
            <a:pPr lvl="2" eaLnBrk="1" hangingPunct="1"/>
            <a:r>
              <a:rPr lang="en-US" altLang="zh-CN" dirty="0" smtClean="0">
                <a:ea typeface="宋体" pitchFamily="2" charset="-122"/>
              </a:rPr>
              <a:t>Remove TU split flag cost in mode decision</a:t>
            </a:r>
          </a:p>
          <a:p>
            <a:pPr eaLnBrk="1" hangingPunct="1"/>
            <a:r>
              <a:rPr lang="en-US" dirty="0" smtClean="0"/>
              <a:t>Implicit TU for </a:t>
            </a:r>
            <a:r>
              <a:rPr lang="en-US" dirty="0" err="1" smtClean="0"/>
              <a:t>Chroma</a:t>
            </a:r>
            <a:r>
              <a:rPr lang="en-US" dirty="0" smtClean="0"/>
              <a:t> only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62AF2C-79F7-4BF0-A931-D5A9D5817E75}" type="datetime1">
              <a:rPr lang="en-US" smtClean="0"/>
              <a:pPr>
                <a:defRPr/>
              </a:pPr>
              <a:t>3/18/2011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2011 Motorola Mobility, Inc.</a:t>
            </a:r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br>
              <a:rPr lang="en-US" dirty="0" smtClean="0"/>
            </a:br>
            <a:r>
              <a:rPr lang="en-US" dirty="0" smtClean="0"/>
              <a:t>configuration settings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363538" y="1768475"/>
            <a:ext cx="8386762" cy="3933825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ea typeface="宋体" pitchFamily="2" charset="-122"/>
              </a:rPr>
              <a:t>Implemented in HM-2.0</a:t>
            </a:r>
          </a:p>
          <a:p>
            <a:pPr eaLnBrk="1" hangingPunct="1"/>
            <a:r>
              <a:rPr lang="en-US" altLang="zh-CN" dirty="0" smtClean="0">
                <a:ea typeface="宋体" pitchFamily="2" charset="-122"/>
              </a:rPr>
              <a:t>Anchor using common test condition</a:t>
            </a:r>
          </a:p>
          <a:p>
            <a:pPr eaLnBrk="1" hangingPunct="1"/>
            <a:r>
              <a:rPr lang="en-US" altLang="zh-CN" dirty="0" smtClean="0">
                <a:ea typeface="宋体" pitchFamily="2" charset="-122"/>
              </a:rPr>
              <a:t>TU size ranges from 32x32 to 4x4, similar to common test condition</a:t>
            </a:r>
          </a:p>
          <a:p>
            <a:pPr eaLnBrk="1" hangingPunct="1"/>
            <a:r>
              <a:rPr lang="en-US" altLang="zh-CN" dirty="0" smtClean="0">
                <a:ea typeface="宋体" pitchFamily="2" charset="-122"/>
              </a:rPr>
              <a:t>No change in intra coding in some tests</a:t>
            </a:r>
          </a:p>
          <a:p>
            <a:pPr eaLnBrk="1" hangingPunct="1">
              <a:buNone/>
            </a:pPr>
            <a:endParaRPr lang="en-US" altLang="zh-CN" dirty="0" smtClean="0">
              <a:ea typeface="宋体" pitchFamily="2" charset="-122"/>
            </a:endParaRP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CED247A-6E7F-4441-9DE0-9D765E13AEEF}" type="datetime1">
              <a:rPr lang="en-US" smtClean="0"/>
              <a:pPr>
                <a:defRPr/>
              </a:pPr>
              <a:t>3/18/2011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2011 Motorola Mobility, Inc.</a:t>
            </a:r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 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C69866-5E23-41D4-AFF4-904F3ACC87D3}" type="datetime1">
              <a:rPr lang="en-US" smtClean="0"/>
              <a:pPr>
                <a:defRPr/>
              </a:pPr>
              <a:t>3/18/2011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2011 Motorola Mobility, Inc.</a:t>
            </a:r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04720" y="1607820"/>
          <a:ext cx="4597400" cy="1920240"/>
        </p:xfrm>
        <a:graphic>
          <a:graphicData uri="http://schemas.openxmlformats.org/drawingml/2006/table">
            <a:tbl>
              <a:tblPr/>
              <a:tblGrid>
                <a:gridCol w="863600"/>
                <a:gridCol w="622300"/>
                <a:gridCol w="622300"/>
                <a:gridCol w="622300"/>
                <a:gridCol w="622300"/>
                <a:gridCol w="622300"/>
                <a:gridCol w="622300"/>
              </a:tblGrid>
              <a:tr h="171450">
                <a:tc rowSpan="2">
                  <a:txBody>
                    <a:bodyPr/>
                    <a:lstStyle/>
                    <a:p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Random access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Random access LoCo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U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V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U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V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0.6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0.6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0.0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0.9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0.4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0.3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0.8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0.2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0.7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0.2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0.2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0.7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0.8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0.8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0.0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0.3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All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0.8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0.2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0.8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84%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Arial"/>
                          <a:ea typeface="Times New Roman"/>
                          <a:cs typeface="Times New Roman"/>
                        </a:rPr>
                        <a:t>95%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212340" y="4158615"/>
          <a:ext cx="4597400" cy="1634490"/>
        </p:xfrm>
        <a:graphic>
          <a:graphicData uri="http://schemas.openxmlformats.org/drawingml/2006/table">
            <a:tbl>
              <a:tblPr/>
              <a:tblGrid>
                <a:gridCol w="863600"/>
                <a:gridCol w="619760"/>
                <a:gridCol w="627380"/>
                <a:gridCol w="619760"/>
                <a:gridCol w="619760"/>
                <a:gridCol w="627380"/>
                <a:gridCol w="619760"/>
              </a:tblGrid>
              <a:tr h="171450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Low delay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Low delay LoCo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U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V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U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V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1.2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1.4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1.6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1.2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0.4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0.4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0.8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0.7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0.7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0.4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1.0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0.4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1.3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0.7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0.9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0.4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-0.5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0.6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0.4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All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1.0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0.7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0.7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0.5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0.5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79%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Arial"/>
                          <a:ea typeface="Times New Roman"/>
                          <a:cs typeface="Times New Roman"/>
                        </a:rPr>
                        <a:t>88%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 (HAD only)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 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C69866-5E23-41D4-AFF4-904F3ACC87D3}" type="datetime1">
              <a:rPr lang="en-US" smtClean="0"/>
              <a:pPr>
                <a:defRPr/>
              </a:pPr>
              <a:t>3/18/2011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2011 Motorola Mobility, Inc.</a:t>
            </a:r>
            <a:endParaRPr lang="en-US"/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2273300" y="1859280"/>
          <a:ext cx="4597400" cy="1920240"/>
        </p:xfrm>
        <a:graphic>
          <a:graphicData uri="http://schemas.openxmlformats.org/drawingml/2006/table">
            <a:tbl>
              <a:tblPr/>
              <a:tblGrid>
                <a:gridCol w="863600"/>
                <a:gridCol w="622300"/>
                <a:gridCol w="622300"/>
                <a:gridCol w="622300"/>
                <a:gridCol w="622300"/>
                <a:gridCol w="622300"/>
                <a:gridCol w="622300"/>
              </a:tblGrid>
              <a:tr h="171450">
                <a:tc rowSpan="2"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Random access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Random access LoCo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U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V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U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V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0.6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0.0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0.5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0.8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0.4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0.3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0.7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0.0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0.6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0.5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0.0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0.7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0.7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All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0.7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0.6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0.0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88%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2265680" y="4397692"/>
          <a:ext cx="4597400" cy="1628775"/>
        </p:xfrm>
        <a:graphic>
          <a:graphicData uri="http://schemas.openxmlformats.org/drawingml/2006/table">
            <a:tbl>
              <a:tblPr/>
              <a:tblGrid>
                <a:gridCol w="863600"/>
                <a:gridCol w="619760"/>
                <a:gridCol w="627380"/>
                <a:gridCol w="619760"/>
                <a:gridCol w="619760"/>
                <a:gridCol w="627380"/>
                <a:gridCol w="619760"/>
              </a:tblGrid>
              <a:tr h="17145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Low delay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Low delay LoCo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U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V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U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V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1.1 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1.6 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1.2 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1.0 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0.3 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0.4 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0.9 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0.7 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0.6 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1.0 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0.5 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0.2 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0.9 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0.3 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0.1 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1.3 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0.8 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0.4 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0.5 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-0.4 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0.2 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0.5 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0.0 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0.0 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All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0.9 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0.7 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0.6 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1.0 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0.4 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0.3 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84%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Arial"/>
                          <a:ea typeface="Times New Roman"/>
                          <a:cs typeface="Times New Roman"/>
                        </a:rPr>
                        <a:t>94%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orola Master Presentation">
  <a:themeElements>
    <a:clrScheme name="Motorola 2010">
      <a:dk1>
        <a:srgbClr val="1E1E1E"/>
      </a:dk1>
      <a:lt1>
        <a:srgbClr val="FFFFFF"/>
      </a:lt1>
      <a:dk2>
        <a:srgbClr val="D52B1E"/>
      </a:dk2>
      <a:lt2>
        <a:srgbClr val="8A1F03"/>
      </a:lt2>
      <a:accent1>
        <a:srgbClr val="00728F"/>
      </a:accent1>
      <a:accent2>
        <a:srgbClr val="009AC7"/>
      </a:accent2>
      <a:accent3>
        <a:srgbClr val="757575"/>
      </a:accent3>
      <a:accent4>
        <a:srgbClr val="CCCCCC"/>
      </a:accent4>
      <a:accent5>
        <a:srgbClr val="439539"/>
      </a:accent5>
      <a:accent6>
        <a:srgbClr val="F58025"/>
      </a:accent6>
      <a:hlink>
        <a:srgbClr val="FFC222"/>
      </a:hlink>
      <a:folHlink>
        <a:srgbClr val="556292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6" charset="0"/>
            <a:ea typeface="ＭＳ Ｐゴシック" pitchFamily="-106" charset="-128"/>
            <a:cs typeface="ＭＳ Ｐゴシック" pitchFamily="-10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6" charset="0"/>
            <a:ea typeface="ＭＳ Ｐゴシック" pitchFamily="-106" charset="-128"/>
            <a:cs typeface="ＭＳ Ｐゴシック" pitchFamily="-106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5320</TotalTime>
  <Words>841</Words>
  <Application>Microsoft Office PowerPoint</Application>
  <PresentationFormat>On-screen Show (4:3)</PresentationFormat>
  <Paragraphs>361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Motorola Master Presentation</vt:lpstr>
      <vt:lpstr>Proposal on RQT root location JCTVC-E364</vt:lpstr>
      <vt:lpstr>HM Residual Quadtree (RQT) </vt:lpstr>
      <vt:lpstr>HM Residual Quadtree (RQT) Issues</vt:lpstr>
      <vt:lpstr>Previous method (D250)</vt:lpstr>
      <vt:lpstr>TU partitioning in relation to CU and PU</vt:lpstr>
      <vt:lpstr>Proposed method</vt:lpstr>
      <vt:lpstr>Experimental Results configuration settings</vt:lpstr>
      <vt:lpstr>Experimental results</vt:lpstr>
      <vt:lpstr>Experimental results (HAD only)</vt:lpstr>
      <vt:lpstr>Experimental results (HAD and accurate mode decision)</vt:lpstr>
      <vt:lpstr>Conclusions</vt:lpstr>
    </vt:vector>
  </TitlesOfParts>
  <Company>Fine Point Productions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UNIT NAME</dc:title>
  <dc:creator>Amanda Cohen</dc:creator>
  <cp:lastModifiedBy>MGI1538</cp:lastModifiedBy>
  <cp:revision>604</cp:revision>
  <dcterms:created xsi:type="dcterms:W3CDTF">2009-05-06T22:14:02Z</dcterms:created>
  <dcterms:modified xsi:type="dcterms:W3CDTF">2011-03-18T12:55:09Z</dcterms:modified>
</cp:coreProperties>
</file>