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73" r:id="rId3"/>
    <p:sldId id="261" r:id="rId4"/>
    <p:sldId id="268" r:id="rId5"/>
    <p:sldId id="269" r:id="rId6"/>
    <p:sldId id="270" r:id="rId7"/>
    <p:sldId id="265" r:id="rId8"/>
    <p:sldId id="267" r:id="rId9"/>
    <p:sldId id="271" r:id="rId10"/>
    <p:sldId id="272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6292"/>
    <a:srgbClr val="666666"/>
    <a:srgbClr val="439539"/>
    <a:srgbClr val="00728F"/>
    <a:srgbClr val="B5121B"/>
    <a:srgbClr val="F60000"/>
    <a:srgbClr val="F0F0F0"/>
    <a:srgbClr val="E31B2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132" autoAdjust="0"/>
    <p:restoredTop sz="85882" autoAdjust="0"/>
  </p:normalViewPr>
  <p:slideViewPr>
    <p:cSldViewPr snapToGrid="0">
      <p:cViewPr>
        <p:scale>
          <a:sx n="125" d="100"/>
          <a:sy n="125" d="100"/>
        </p:scale>
        <p:origin x="-1134" y="1266"/>
      </p:cViewPr>
      <p:guideLst>
        <p:guide orient="horz" pos="2145"/>
        <p:guide orient="horz" pos="618"/>
        <p:guide orient="horz" pos="4245"/>
        <p:guide orient="horz" pos="3984"/>
        <p:guide orient="horz" pos="2587"/>
        <p:guide orient="horz" pos="991"/>
        <p:guide orient="horz" pos="3520"/>
        <p:guide orient="horz" pos="301"/>
        <p:guide pos="2880"/>
        <p:guide pos="79"/>
        <p:guide pos="5679"/>
        <p:guide pos="238"/>
        <p:guide pos="5521"/>
        <p:guide pos="2641"/>
        <p:guide pos="2793"/>
        <p:guide pos="13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-3294" y="-11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itchFamily="34" charset="0"/>
              </a:defRPr>
            </a:lvl1pPr>
          </a:lstStyle>
          <a:p>
            <a:fld id="{A437901B-6AAF-44F3-88F0-3D128F815F2B}" type="datetimeFigureOut">
              <a:rPr lang="en-US"/>
              <a:pPr/>
              <a:t>3/18/2011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pitchFamily="34" charset="0"/>
              </a:defRPr>
            </a:lvl1pPr>
          </a:lstStyle>
          <a:p>
            <a:fld id="{F57DA5D3-2C1E-444D-A772-0063AA714EE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9C17F15A-A19D-4141-972E-DDAA8C17982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Motorola Title Slide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127000" y="4102100"/>
            <a:ext cx="8888413" cy="2562225"/>
          </a:xfrm>
          <a:prstGeom prst="rect">
            <a:avLst/>
          </a:prstGeom>
          <a:solidFill>
            <a:srgbClr val="B5121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>
              <a:solidFill>
                <a:srgbClr val="F0F0F0"/>
              </a:solidFill>
            </a:endParaRPr>
          </a:p>
        </p:txBody>
      </p:sp>
      <p:grpSp>
        <p:nvGrpSpPr>
          <p:cNvPr id="5" name="Group 12"/>
          <p:cNvGrpSpPr>
            <a:grpSpLocks/>
          </p:cNvGrpSpPr>
          <p:nvPr userDrawn="1"/>
        </p:nvGrpSpPr>
        <p:grpSpPr bwMode="auto">
          <a:xfrm>
            <a:off x="8243888" y="4403725"/>
            <a:ext cx="519112" cy="522288"/>
            <a:chOff x="238" y="3985"/>
            <a:chExt cx="183" cy="184"/>
          </a:xfrm>
        </p:grpSpPr>
        <p:sp>
          <p:nvSpPr>
            <p:cNvPr id="6" name="Oval 13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endParaRPr lang="en-US"/>
            </a:p>
          </p:txBody>
        </p:sp>
        <p:sp>
          <p:nvSpPr>
            <p:cNvPr id="7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410606 w 508"/>
                <a:gd name="T1" fmla="*/ 0 h 508"/>
                <a:gd name="T2" fmla="*/ 0 w 508"/>
                <a:gd name="T3" fmla="*/ 415150 h 508"/>
                <a:gd name="T4" fmla="*/ 410606 w 508"/>
                <a:gd name="T5" fmla="*/ 828044 h 508"/>
                <a:gd name="T6" fmla="*/ 818969 w 508"/>
                <a:gd name="T7" fmla="*/ 415150 h 508"/>
                <a:gd name="T8" fmla="*/ 410606 w 508"/>
                <a:gd name="T9" fmla="*/ 0 h 508"/>
                <a:gd name="T10" fmla="*/ 643956 w 508"/>
                <a:gd name="T11" fmla="*/ 609188 h 508"/>
                <a:gd name="T12" fmla="*/ 596838 w 508"/>
                <a:gd name="T13" fmla="*/ 473813 h 508"/>
                <a:gd name="T14" fmla="*/ 520550 w 508"/>
                <a:gd name="T15" fmla="*/ 421919 h 508"/>
                <a:gd name="T16" fmla="*/ 448750 w 508"/>
                <a:gd name="T17" fmla="*/ 473813 h 508"/>
                <a:gd name="T18" fmla="*/ 410606 w 508"/>
                <a:gd name="T19" fmla="*/ 550525 h 508"/>
                <a:gd name="T20" fmla="*/ 370219 w 508"/>
                <a:gd name="T21" fmla="*/ 473813 h 508"/>
                <a:gd name="T22" fmla="*/ 298419 w 508"/>
                <a:gd name="T23" fmla="*/ 421919 h 508"/>
                <a:gd name="T24" fmla="*/ 222131 w 508"/>
                <a:gd name="T25" fmla="*/ 473813 h 508"/>
                <a:gd name="T26" fmla="*/ 172769 w 508"/>
                <a:gd name="T27" fmla="*/ 609188 h 508"/>
                <a:gd name="T28" fmla="*/ 145844 w 508"/>
                <a:gd name="T29" fmla="*/ 609188 h 508"/>
                <a:gd name="T30" fmla="*/ 293931 w 508"/>
                <a:gd name="T31" fmla="*/ 117325 h 508"/>
                <a:gd name="T32" fmla="*/ 408363 w 508"/>
                <a:gd name="T33" fmla="*/ 500888 h 508"/>
                <a:gd name="T34" fmla="*/ 410606 w 508"/>
                <a:gd name="T35" fmla="*/ 503144 h 508"/>
                <a:gd name="T36" fmla="*/ 410606 w 508"/>
                <a:gd name="T37" fmla="*/ 500888 h 508"/>
                <a:gd name="T38" fmla="*/ 525038 w 508"/>
                <a:gd name="T39" fmla="*/ 117325 h 508"/>
                <a:gd name="T40" fmla="*/ 673125 w 508"/>
                <a:gd name="T41" fmla="*/ 609188 h 508"/>
                <a:gd name="T42" fmla="*/ 643956 w 508"/>
                <a:gd name="T43" fmla="*/ 609188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pPr>
                <a:defRPr/>
              </a:pPr>
              <a:endParaRPr lang="en-GB">
                <a:solidFill>
                  <a:schemeClr val="tx2"/>
                </a:solidFill>
                <a:latin typeface="Arial" charset="0"/>
                <a:ea typeface="ヒラギノ角ゴ Pro W3" pitchFamily="-105" charset="-128"/>
                <a:cs typeface="+mn-cs"/>
              </a:endParaRPr>
            </a:p>
          </p:txBody>
        </p:sp>
      </p:grpSp>
      <p:sp>
        <p:nvSpPr>
          <p:cNvPr id="8" name="Rectangle 20"/>
          <p:cNvSpPr>
            <a:spLocks noChangeArrowheads="1"/>
          </p:cNvSpPr>
          <p:nvPr userDrawn="1"/>
        </p:nvSpPr>
        <p:spPr bwMode="auto">
          <a:xfrm>
            <a:off x="377825" y="6323013"/>
            <a:ext cx="537210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800" dirty="0">
                <a:solidFill>
                  <a:schemeClr val="bg1"/>
                </a:solidFill>
              </a:rPr>
              <a:t>MOTOROLA and the Stylized M Logo are trademarks or registered trademarks of Motorola Trademark Holdings, LLC. All other trademarks are the property of their respective owners.  © </a:t>
            </a:r>
            <a:r>
              <a:rPr lang="en-US" sz="800" dirty="0" smtClean="0">
                <a:solidFill>
                  <a:schemeClr val="bg1"/>
                </a:solidFill>
              </a:rPr>
              <a:t>2011 </a:t>
            </a:r>
            <a:r>
              <a:rPr lang="en-US" sz="800" dirty="0">
                <a:solidFill>
                  <a:schemeClr val="bg1"/>
                </a:solidFill>
              </a:rPr>
              <a:t>Motorola Mobility, Inc.  All rights reserved.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20688"/>
            <a:ext cx="7772400" cy="889000"/>
          </a:xfrm>
        </p:spPr>
        <p:txBody>
          <a:bodyPr/>
          <a:lstStyle>
            <a:lvl1pPr>
              <a:defRPr>
                <a:solidFill>
                  <a:srgbClr val="B5121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2454" y="4300538"/>
            <a:ext cx="7746050" cy="14478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ct val="0"/>
              </a:spcAft>
              <a:buFontTx/>
              <a:buNone/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D2A0B-A561-468F-B3F5-F3FA5705DA79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Motorol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393382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7419B-7716-49E9-B5A0-206867CAC42F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Motorola Layout_12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393382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200" b="1"/>
            </a:lvl1pPr>
            <a:lvl2pPr>
              <a:lnSpc>
                <a:spcPct val="100000"/>
              </a:lnSpc>
              <a:spcBef>
                <a:spcPts val="0"/>
              </a:spcBef>
              <a:defRPr sz="1200"/>
            </a:lvl2pPr>
            <a:lvl3pPr>
              <a:lnSpc>
                <a:spcPct val="100000"/>
              </a:lnSpc>
              <a:spcBef>
                <a:spcPts val="0"/>
              </a:spcBef>
              <a:defRPr sz="1200"/>
            </a:lvl3pPr>
            <a:lvl4pPr>
              <a:lnSpc>
                <a:spcPct val="100000"/>
              </a:lnSpc>
              <a:spcBef>
                <a:spcPts val="0"/>
              </a:spcBef>
              <a:defRPr sz="1200"/>
            </a:lvl4pPr>
            <a:lvl5pPr>
              <a:lnSpc>
                <a:spcPct val="10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4240B-A366-4A49-B34B-1962BF6A5AF2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© 2011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Normal Font Head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473DC-EFBC-417D-9DBC-82D71DE6626C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Small Font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7658E-C061-4056-89E6-1357334973C2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© 2011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Page_No Header_FreeFor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2E372-2E62-4D37-BE49-E2CD036D9ECE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© 2011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97D28-FC6B-40AA-8366-190F6DB51B37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© 2011 Motorola Mobility, Inc.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477838"/>
            <a:ext cx="838676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782763"/>
            <a:ext cx="838676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342900" y="57150"/>
            <a:ext cx="1747838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b"/>
          <a:lstStyle/>
          <a:p>
            <a:pPr eaLnBrk="0" hangingPunct="0">
              <a:defRPr/>
            </a:pPr>
            <a:r>
              <a:rPr lang="en-US" sz="1000" b="1" dirty="0" smtClean="0">
                <a:solidFill>
                  <a:srgbClr val="A6A6A6"/>
                </a:solidFill>
                <a:latin typeface="Arial" charset="0"/>
                <a:ea typeface="ＭＳ Ｐゴシック" pitchFamily="-105" charset="-128"/>
                <a:cs typeface="+mn-cs"/>
              </a:rPr>
              <a:t>Motorola</a:t>
            </a:r>
            <a:r>
              <a:rPr lang="en-US" sz="1000" b="1" baseline="0" dirty="0" smtClean="0">
                <a:solidFill>
                  <a:srgbClr val="A6A6A6"/>
                </a:solidFill>
                <a:latin typeface="Arial" charset="0"/>
                <a:ea typeface="ＭＳ Ｐゴシック" pitchFamily="-105" charset="-128"/>
                <a:cs typeface="+mn-cs"/>
              </a:rPr>
              <a:t> Mobility</a:t>
            </a:r>
            <a:endParaRPr lang="en-US" sz="1000" b="1" dirty="0">
              <a:solidFill>
                <a:srgbClr val="A6A6A6"/>
              </a:solidFill>
              <a:latin typeface="Arial" charset="0"/>
              <a:ea typeface="ＭＳ Ｐゴシック" pitchFamily="-105" charset="-128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2109788" y="57150"/>
            <a:ext cx="3906837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b"/>
          <a:lstStyle/>
          <a:p>
            <a:pPr eaLnBrk="0" hangingPunct="0"/>
            <a:r>
              <a:rPr lang="en-US" sz="1000" b="1" dirty="0" smtClean="0">
                <a:solidFill>
                  <a:srgbClr val="A6A6A6"/>
                </a:solidFill>
              </a:rPr>
              <a:t>On</a:t>
            </a:r>
            <a:r>
              <a:rPr lang="en-US" sz="1000" b="1" baseline="0" dirty="0" smtClean="0">
                <a:solidFill>
                  <a:srgbClr val="A6A6A6"/>
                </a:solidFill>
              </a:rPr>
              <a:t> context selection for </a:t>
            </a:r>
            <a:r>
              <a:rPr lang="en-US" sz="1000" b="1" baseline="0" dirty="0" err="1" smtClean="0">
                <a:solidFill>
                  <a:srgbClr val="A6A6A6"/>
                </a:solidFill>
              </a:rPr>
              <a:t>significant_coeff_flag</a:t>
            </a:r>
            <a:r>
              <a:rPr lang="en-US" sz="1000" b="1" baseline="0" dirty="0" smtClean="0">
                <a:solidFill>
                  <a:srgbClr val="A6A6A6"/>
                </a:solidFill>
              </a:rPr>
              <a:t> coding</a:t>
            </a:r>
            <a:endParaRPr lang="en-US" sz="1000" b="1" dirty="0">
              <a:solidFill>
                <a:srgbClr val="00728F"/>
              </a:solidFill>
            </a:endParaRPr>
          </a:p>
        </p:txBody>
      </p:sp>
      <p:grpSp>
        <p:nvGrpSpPr>
          <p:cNvPr id="1030" name="Group 21"/>
          <p:cNvGrpSpPr>
            <a:grpSpLocks/>
          </p:cNvGrpSpPr>
          <p:nvPr/>
        </p:nvGrpSpPr>
        <p:grpSpPr bwMode="auto">
          <a:xfrm>
            <a:off x="381000" y="0"/>
            <a:ext cx="1768475" cy="458788"/>
            <a:chOff x="240" y="0"/>
            <a:chExt cx="1114" cy="245"/>
          </a:xfrm>
        </p:grpSpPr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 flipV="1">
              <a:off x="240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  <a:cs typeface="+mn-cs"/>
              </a:endParaRPr>
            </a:p>
          </p:txBody>
        </p:sp>
        <p:sp>
          <p:nvSpPr>
            <p:cNvPr id="2" name="Line 12"/>
            <p:cNvSpPr>
              <a:spLocks noChangeShapeType="1"/>
            </p:cNvSpPr>
            <p:nvPr userDrawn="1"/>
          </p:nvSpPr>
          <p:spPr bwMode="auto">
            <a:xfrm flipV="1">
              <a:off x="1354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  <a:cs typeface="+mn-cs"/>
              </a:endParaRPr>
            </a:p>
          </p:txBody>
        </p:sp>
      </p:grp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8659813" y="339725"/>
            <a:ext cx="214312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eaLnBrk="0" hangingPunct="0">
              <a:spcBef>
                <a:spcPct val="50000"/>
              </a:spcBef>
            </a:pPr>
            <a:fld id="{CF12F8BE-6748-4334-B5F8-EC374F8CA36C}" type="slidenum">
              <a:rPr lang="en-US" sz="900">
                <a:solidFill>
                  <a:srgbClr val="F60000"/>
                </a:solidFill>
              </a:rPr>
              <a:pPr eaLnBrk="0" hangingPunct="0">
                <a:spcBef>
                  <a:spcPct val="50000"/>
                </a:spcBef>
              </a:pPr>
              <a:t>‹#›</a:t>
            </a:fld>
            <a:endParaRPr lang="en-US" sz="900">
              <a:solidFill>
                <a:srgbClr val="F60000"/>
              </a:solidFill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8202613" y="303213"/>
            <a:ext cx="4191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eaLnBrk="0" hangingPunct="0">
              <a:defRPr/>
            </a:pPr>
            <a:r>
              <a:rPr lang="en-US" sz="900" dirty="0">
                <a:solidFill>
                  <a:srgbClr val="F60000"/>
                </a:solidFill>
                <a:latin typeface="Arial" charset="0"/>
                <a:ea typeface="ＭＳ Ｐゴシック" pitchFamily="-105" charset="-128"/>
                <a:cs typeface="+mn-cs"/>
              </a:rPr>
              <a:t>Page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58775" y="6343650"/>
            <a:ext cx="290513" cy="292100"/>
            <a:chOff x="238" y="3985"/>
            <a:chExt cx="183" cy="184"/>
          </a:xfrm>
        </p:grpSpPr>
        <p:sp>
          <p:nvSpPr>
            <p:cNvPr id="1043" name="Oval 19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/>
              <a:endParaRPr lang="en-US"/>
            </a:p>
          </p:txBody>
        </p:sp>
        <p:sp>
          <p:nvSpPr>
            <p:cNvPr id="1044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410606 w 508"/>
                <a:gd name="T1" fmla="*/ 0 h 508"/>
                <a:gd name="T2" fmla="*/ 0 w 508"/>
                <a:gd name="T3" fmla="*/ 415150 h 508"/>
                <a:gd name="T4" fmla="*/ 410606 w 508"/>
                <a:gd name="T5" fmla="*/ 828044 h 508"/>
                <a:gd name="T6" fmla="*/ 818969 w 508"/>
                <a:gd name="T7" fmla="*/ 415150 h 508"/>
                <a:gd name="T8" fmla="*/ 410606 w 508"/>
                <a:gd name="T9" fmla="*/ 0 h 508"/>
                <a:gd name="T10" fmla="*/ 643956 w 508"/>
                <a:gd name="T11" fmla="*/ 609188 h 508"/>
                <a:gd name="T12" fmla="*/ 596838 w 508"/>
                <a:gd name="T13" fmla="*/ 473813 h 508"/>
                <a:gd name="T14" fmla="*/ 520550 w 508"/>
                <a:gd name="T15" fmla="*/ 421919 h 508"/>
                <a:gd name="T16" fmla="*/ 448750 w 508"/>
                <a:gd name="T17" fmla="*/ 473813 h 508"/>
                <a:gd name="T18" fmla="*/ 410606 w 508"/>
                <a:gd name="T19" fmla="*/ 550525 h 508"/>
                <a:gd name="T20" fmla="*/ 370219 w 508"/>
                <a:gd name="T21" fmla="*/ 473813 h 508"/>
                <a:gd name="T22" fmla="*/ 298419 w 508"/>
                <a:gd name="T23" fmla="*/ 421919 h 508"/>
                <a:gd name="T24" fmla="*/ 222131 w 508"/>
                <a:gd name="T25" fmla="*/ 473813 h 508"/>
                <a:gd name="T26" fmla="*/ 172769 w 508"/>
                <a:gd name="T27" fmla="*/ 609188 h 508"/>
                <a:gd name="T28" fmla="*/ 145844 w 508"/>
                <a:gd name="T29" fmla="*/ 609188 h 508"/>
                <a:gd name="T30" fmla="*/ 293931 w 508"/>
                <a:gd name="T31" fmla="*/ 117325 h 508"/>
                <a:gd name="T32" fmla="*/ 408363 w 508"/>
                <a:gd name="T33" fmla="*/ 500888 h 508"/>
                <a:gd name="T34" fmla="*/ 410606 w 508"/>
                <a:gd name="T35" fmla="*/ 503144 h 508"/>
                <a:gd name="T36" fmla="*/ 410606 w 508"/>
                <a:gd name="T37" fmla="*/ 500888 h 508"/>
                <a:gd name="T38" fmla="*/ 525038 w 508"/>
                <a:gd name="T39" fmla="*/ 117325 h 508"/>
                <a:gd name="T40" fmla="*/ 673125 w 508"/>
                <a:gd name="T41" fmla="*/ 609188 h 508"/>
                <a:gd name="T42" fmla="*/ 643956 w 508"/>
                <a:gd name="T43" fmla="*/ 609188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rgbClr val="E31B23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pPr>
                <a:defRPr/>
              </a:pPr>
              <a:endParaRPr lang="en-GB">
                <a:solidFill>
                  <a:schemeClr val="tx2"/>
                </a:solidFill>
                <a:latin typeface="Arial" charset="0"/>
                <a:ea typeface="ヒラギノ角ゴ Pro W3" pitchFamily="-105" charset="-128"/>
                <a:cs typeface="+mn-cs"/>
              </a:endParaRPr>
            </a:p>
          </p:txBody>
        </p:sp>
      </p:grpSp>
      <p:sp>
        <p:nvSpPr>
          <p:cNvPr id="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212138" y="6359525"/>
            <a:ext cx="606425" cy="2635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80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fld id="{5C7C0F50-0175-4DDF-984E-80BB7F3AB61E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790575" y="6350000"/>
            <a:ext cx="2895600" cy="2651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5" r:id="rId2"/>
    <p:sldLayoutId id="2147483686" r:id="rId3"/>
    <p:sldLayoutId id="2147483687" r:id="rId4"/>
    <p:sldLayoutId id="2147483689" r:id="rId5"/>
    <p:sldLayoutId id="2147483690" r:id="rId6"/>
    <p:sldLayoutId id="2147483691" r:id="rId7"/>
    <p:sldLayoutId id="2147483692" r:id="rId8"/>
  </p:sldLayoutIdLst>
  <p:transition spd="med">
    <p:wipe dir="r"/>
  </p:transition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9pPr>
    </p:titleStyle>
    <p:bodyStyle>
      <a:lvl1pPr marL="223838" indent="-223838" algn="l" rtl="0" eaLnBrk="0" fontAlgn="base" hangingPunct="0">
        <a:spcBef>
          <a:spcPts val="600"/>
        </a:spcBef>
        <a:spcAft>
          <a:spcPts val="60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30238" indent="-2921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  <a:ea typeface="+mn-ea"/>
          <a:cs typeface="ＭＳ Ｐゴシック"/>
        </a:defRPr>
      </a:lvl2pPr>
      <a:lvl3pPr marL="9731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3160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16589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4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1161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6pPr>
      <a:lvl7pPr marL="25733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7pPr>
      <a:lvl8pPr marL="30305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8pPr>
      <a:lvl9pPr marL="34877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>
          <a:xfrm>
            <a:off x="388620" y="877888"/>
            <a:ext cx="7772400" cy="889000"/>
          </a:xfrm>
        </p:spPr>
        <p:txBody>
          <a:bodyPr/>
          <a:lstStyle/>
          <a:p>
            <a:r>
              <a:rPr lang="en-US" sz="3200" dirty="0" smtClean="0"/>
              <a:t>On Context Selection for significant_</a:t>
            </a:r>
            <a:br>
              <a:rPr lang="en-US" sz="3200" dirty="0" smtClean="0"/>
            </a:br>
            <a:r>
              <a:rPr lang="en-US" sz="3200" dirty="0" err="1" smtClean="0"/>
              <a:t>coeff_flag</a:t>
            </a:r>
            <a:r>
              <a:rPr lang="en-US" sz="3200" dirty="0" smtClean="0"/>
              <a:t> coding (</a:t>
            </a:r>
            <a:r>
              <a:rPr lang="en-US" sz="2800" dirty="0" smtClean="0"/>
              <a:t>JCTVC-E362)</a:t>
            </a:r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289560" y="4300538"/>
            <a:ext cx="7828915" cy="1447800"/>
          </a:xfrm>
        </p:spPr>
        <p:txBody>
          <a:bodyPr/>
          <a:lstStyle/>
          <a:p>
            <a:r>
              <a:rPr lang="en-US" sz="2400" dirty="0" err="1" smtClean="0"/>
              <a:t>Jian</a:t>
            </a:r>
            <a:r>
              <a:rPr lang="en-US" sz="2400" dirty="0" smtClean="0"/>
              <a:t> Lou, </a:t>
            </a:r>
            <a:r>
              <a:rPr lang="en-US" sz="2400" dirty="0" err="1" smtClean="0"/>
              <a:t>Krit</a:t>
            </a:r>
            <a:r>
              <a:rPr lang="en-US" sz="2400" dirty="0" smtClean="0"/>
              <a:t> </a:t>
            </a:r>
            <a:r>
              <a:rPr lang="en-US" sz="2400" dirty="0" err="1" smtClean="0"/>
              <a:t>Panusopone</a:t>
            </a:r>
            <a:r>
              <a:rPr lang="en-US" sz="2400" dirty="0" smtClean="0"/>
              <a:t>, </a:t>
            </a:r>
            <a:r>
              <a:rPr lang="en-US" sz="2400" dirty="0" err="1" smtClean="0"/>
              <a:t>Limin</a:t>
            </a:r>
            <a:r>
              <a:rPr lang="en-US" sz="2400" dirty="0" smtClean="0"/>
              <a:t> Wang</a:t>
            </a:r>
          </a:p>
          <a:p>
            <a:endParaRPr lang="en-US" sz="2400" dirty="0" smtClean="0"/>
          </a:p>
          <a:p>
            <a:r>
              <a:rPr lang="en-US" sz="2400" dirty="0" smtClean="0"/>
              <a:t>Motorola Mobility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 (4 </a:t>
            </a:r>
            <a:r>
              <a:rPr lang="en-US" dirty="0" err="1" smtClean="0"/>
              <a:t>coef</a:t>
            </a:r>
            <a:r>
              <a:rPr lang="en-US" dirty="0" smtClean="0"/>
              <a:t> context model)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  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1A80EE-4AC9-4AB1-AF46-F212BDBA6078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85520" y="1764030"/>
          <a:ext cx="6853310" cy="4217525"/>
        </p:xfrm>
        <a:graphic>
          <a:graphicData uri="http://schemas.openxmlformats.org/drawingml/2006/table">
            <a:tbl>
              <a:tblPr/>
              <a:tblGrid>
                <a:gridCol w="922982"/>
                <a:gridCol w="609600"/>
                <a:gridCol w="665091"/>
                <a:gridCol w="665091"/>
                <a:gridCol w="665091"/>
                <a:gridCol w="665091"/>
                <a:gridCol w="665091"/>
                <a:gridCol w="665091"/>
                <a:gridCol w="665091"/>
                <a:gridCol w="665091"/>
              </a:tblGrid>
              <a:tr h="93285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 smtClean="0">
                        <a:latin typeface="+mn-lt"/>
                      </a:endParaRPr>
                    </a:p>
                    <a:p>
                      <a:pPr algn="ctr" fontAlgn="b"/>
                      <a:r>
                        <a:rPr lang="en-US" sz="1400" b="0" i="0" u="none" strike="noStrike" dirty="0" smtClean="0">
                          <a:latin typeface="+mn-lt"/>
                        </a:rPr>
                        <a:t>Intra</a:t>
                      </a:r>
                    </a:p>
                    <a:p>
                      <a:pPr algn="l" fontAlgn="b"/>
                      <a:r>
                        <a:rPr lang="en-US" sz="1400" b="0" i="0" u="none" strike="noStrike" dirty="0" smtClean="0">
                          <a:latin typeface="+mn-lt"/>
                        </a:rPr>
                        <a:t> </a:t>
                      </a:r>
                    </a:p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latin typeface="Arial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 smtClean="0">
                        <a:latin typeface="+mn-lt"/>
                      </a:endParaRPr>
                    </a:p>
                    <a:p>
                      <a:pPr algn="ctr" fontAlgn="b"/>
                      <a:r>
                        <a:rPr lang="en-US" sz="1400" b="0" i="0" u="none" strike="noStrike" dirty="0" smtClean="0">
                          <a:latin typeface="+mn-lt"/>
                        </a:rPr>
                        <a:t>Random access</a:t>
                      </a:r>
                    </a:p>
                    <a:p>
                      <a:pPr algn="l" fontAlgn="b"/>
                      <a:r>
                        <a:rPr lang="en-US" sz="1400" b="0" i="0" u="none" strike="noStrike" dirty="0" smtClean="0">
                          <a:latin typeface="+mn-lt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 smtClean="0">
                        <a:latin typeface="+mn-lt"/>
                      </a:endParaRPr>
                    </a:p>
                    <a:p>
                      <a:pPr algn="ctr" fontAlgn="b"/>
                      <a:r>
                        <a:rPr lang="en-US" sz="1400" b="0" i="0" u="none" strike="noStrike" dirty="0" smtClean="0">
                          <a:latin typeface="+mn-lt"/>
                        </a:rPr>
                        <a:t>Low delay</a:t>
                      </a:r>
                    </a:p>
                    <a:p>
                      <a:pPr algn="l" fontAlgn="b"/>
                      <a:r>
                        <a:rPr lang="en-US" sz="1400" b="0" i="0" u="none" strike="noStrike" dirty="0" smtClean="0">
                          <a:latin typeface="+mn-lt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6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0.5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0.5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0.6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90000"/>
                      </a:schemeClr>
                    </a:solidFill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-0.2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0.5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-0.6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1.8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6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60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100%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100%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100%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60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latin typeface="Arial"/>
                        </a:rPr>
                        <a:t>Dec Time[%]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101%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100%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100%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Current 5 </a:t>
            </a:r>
            <a:r>
              <a:rPr lang="en-US" dirty="0" err="1" smtClean="0"/>
              <a:t>coef</a:t>
            </a:r>
            <a:r>
              <a:rPr lang="en-US" dirty="0" smtClean="0"/>
              <a:t> context model requires 2 lines buffer</a:t>
            </a:r>
          </a:p>
          <a:p>
            <a:pPr eaLnBrk="1" hangingPunct="1"/>
            <a:r>
              <a:rPr lang="en-US" dirty="0" smtClean="0"/>
              <a:t>Proposed context model with reduced number of neighbors, fewer coded neighbors used for deriving contexts</a:t>
            </a:r>
          </a:p>
          <a:p>
            <a:pPr eaLnBrk="1" hangingPunct="1"/>
            <a:r>
              <a:rPr lang="en-US" dirty="0" smtClean="0"/>
              <a:t>Proposed 2 </a:t>
            </a:r>
            <a:r>
              <a:rPr lang="en-US" dirty="0" err="1" smtClean="0"/>
              <a:t>coef</a:t>
            </a:r>
            <a:r>
              <a:rPr lang="en-US" dirty="0" smtClean="0"/>
              <a:t> context model and 4 </a:t>
            </a:r>
            <a:r>
              <a:rPr lang="en-US" dirty="0" err="1" smtClean="0"/>
              <a:t>coef</a:t>
            </a:r>
            <a:r>
              <a:rPr lang="en-US" dirty="0" smtClean="0"/>
              <a:t> context model requires 1 line buffer</a:t>
            </a:r>
          </a:p>
          <a:p>
            <a:pPr eaLnBrk="1" hangingPunct="1"/>
            <a:r>
              <a:rPr lang="en-US" dirty="0" smtClean="0"/>
              <a:t>Average coding loss of 0.3% for context models with 1 line buffer</a:t>
            </a:r>
          </a:p>
          <a:p>
            <a:pPr eaLnBrk="1" hangingPunct="1"/>
            <a:r>
              <a:rPr lang="en-US" dirty="0" smtClean="0"/>
              <a:t>Average coding loss of 0.1% for context model with 2 line buffer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8DE2E4-1D7E-494D-B74E-5468C757C1EB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Significant Coefficient Flag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map indicating if there is non-zero coefficients or not</a:t>
            </a:r>
          </a:p>
          <a:p>
            <a:r>
              <a:rPr lang="en-US" dirty="0" smtClean="0"/>
              <a:t>Two schemes are used in HM-2.0</a:t>
            </a:r>
          </a:p>
          <a:p>
            <a:pPr lvl="1"/>
            <a:r>
              <a:rPr lang="en-US" dirty="0" smtClean="0"/>
              <a:t>Position related (small block, &gt;16x16 TU, low frequency coefficient in </a:t>
            </a:r>
            <a:r>
              <a:rPr lang="en-US" smtClean="0"/>
              <a:t>large blocks)</a:t>
            </a:r>
            <a:endParaRPr lang="en-US" dirty="0" smtClean="0"/>
          </a:p>
          <a:p>
            <a:pPr lvl="1"/>
            <a:r>
              <a:rPr lang="en-US" dirty="0" smtClean="0"/>
              <a:t>Coded neighbors related (high frequency coefficient in large blocks)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47419B-7716-49E9-B5A0-206867CAC42F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 selection using 5 coded neighbors information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D0BE23-FFD3-419E-9B7B-6AA691DBDC74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2110740" y="1615439"/>
          <a:ext cx="4693920" cy="4628727"/>
        </p:xfrm>
        <a:graphic>
          <a:graphicData uri="http://schemas.openxmlformats.org/presentationml/2006/ole">
            <p:oleObj spid="_x0000_s2054" r:id="rId3" imgW="4058650" imgH="4015859" progId="">
              <p:embed/>
            </p:oleObj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 selection using 2 coded neighbors information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1DC742-6081-40BF-B4BD-D5DDA95EA8EB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4585" name="Object 9"/>
          <p:cNvGraphicFramePr>
            <a:graphicFrameLocks noChangeAspect="1"/>
          </p:cNvGraphicFramePr>
          <p:nvPr/>
        </p:nvGraphicFramePr>
        <p:xfrm>
          <a:off x="2400300" y="1531620"/>
          <a:ext cx="4899660" cy="4848622"/>
        </p:xfrm>
        <a:graphic>
          <a:graphicData uri="http://schemas.openxmlformats.org/presentationml/2006/ole">
            <p:oleObj spid="_x0000_s24585" r:id="rId3" imgW="4058793" imgH="4015930" progId="">
              <p:embed/>
            </p:oleObj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 selection using 3 coded neighbors information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91D812-FCF2-4DD0-BC8B-C35A99ED3568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2362200" y="1387475"/>
          <a:ext cx="4960938" cy="4908550"/>
        </p:xfrm>
        <a:graphic>
          <a:graphicData uri="http://schemas.openxmlformats.org/presentationml/2006/ole">
            <p:oleObj spid="_x0000_s25603" r:id="rId3" imgW="4058793" imgH="4015930" progId="">
              <p:embed/>
            </p:oleObj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 selection using 4 coded neighbors information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0FE70A-1095-45E5-91DF-ED7B2591E72E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6629" name="Object 5"/>
          <p:cNvGraphicFramePr>
            <a:graphicFrameLocks noChangeAspect="1"/>
          </p:cNvGraphicFramePr>
          <p:nvPr/>
        </p:nvGraphicFramePr>
        <p:xfrm>
          <a:off x="2423160" y="1577340"/>
          <a:ext cx="4922305" cy="4853940"/>
        </p:xfrm>
        <a:graphic>
          <a:graphicData uri="http://schemas.openxmlformats.org/presentationml/2006/ole">
            <p:oleObj spid="_x0000_s26629" r:id="rId3" imgW="4058793" imgH="4015930" progId="">
              <p:embed/>
            </p:oleObj>
          </a:graphicData>
        </a:graphic>
      </p:graphicFrame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</a:t>
            </a:r>
            <a:br>
              <a:rPr lang="en-US" dirty="0" smtClean="0"/>
            </a:br>
            <a:r>
              <a:rPr lang="en-US" dirty="0" smtClean="0"/>
              <a:t>configuration settings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Implemented in HM-2.0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Anchor using common test condition</a:t>
            </a:r>
          </a:p>
          <a:p>
            <a:pPr lvl="1" eaLnBrk="1" hangingPunct="1"/>
            <a:r>
              <a:rPr lang="en-US" altLang="zh-CN" dirty="0" smtClean="0">
                <a:ea typeface="宋体" pitchFamily="2" charset="-122"/>
              </a:rPr>
              <a:t>5 </a:t>
            </a:r>
            <a:r>
              <a:rPr lang="en-US" altLang="zh-CN" dirty="0" err="1" smtClean="0">
                <a:ea typeface="宋体" pitchFamily="2" charset="-122"/>
              </a:rPr>
              <a:t>coef</a:t>
            </a:r>
            <a:r>
              <a:rPr lang="en-US" altLang="zh-CN" dirty="0" smtClean="0">
                <a:ea typeface="宋体" pitchFamily="2" charset="-122"/>
              </a:rPr>
              <a:t> context model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Proposed context models</a:t>
            </a:r>
          </a:p>
          <a:p>
            <a:pPr lvl="1" eaLnBrk="1" hangingPunct="1"/>
            <a:r>
              <a:rPr lang="en-US" altLang="zh-CN" dirty="0" smtClean="0">
                <a:ea typeface="宋体" pitchFamily="2" charset="-122"/>
              </a:rPr>
              <a:t>Only apply to 16x16, 32x32 TUs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Results cross checked by I2R (E106)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A4AE35-514C-4799-87B6-8799EF1AF35D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</p:spTree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 (2 </a:t>
            </a:r>
            <a:r>
              <a:rPr lang="en-US" dirty="0" err="1" smtClean="0"/>
              <a:t>coef</a:t>
            </a:r>
            <a:r>
              <a:rPr lang="en-US" dirty="0" smtClean="0"/>
              <a:t> context model)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  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3CF264-51CA-44A4-B1B5-2D8843217234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85520" y="1764030"/>
          <a:ext cx="6853310" cy="4217525"/>
        </p:xfrm>
        <a:graphic>
          <a:graphicData uri="http://schemas.openxmlformats.org/drawingml/2006/table">
            <a:tbl>
              <a:tblPr/>
              <a:tblGrid>
                <a:gridCol w="922982"/>
                <a:gridCol w="609600"/>
                <a:gridCol w="665091"/>
                <a:gridCol w="665091"/>
                <a:gridCol w="665091"/>
                <a:gridCol w="665091"/>
                <a:gridCol w="665091"/>
                <a:gridCol w="665091"/>
                <a:gridCol w="665091"/>
                <a:gridCol w="665091"/>
              </a:tblGrid>
              <a:tr h="93285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 smtClean="0">
                        <a:latin typeface="+mn-lt"/>
                      </a:endParaRPr>
                    </a:p>
                    <a:p>
                      <a:pPr algn="ctr" fontAlgn="b"/>
                      <a:r>
                        <a:rPr lang="en-US" sz="1400" b="0" i="0" u="none" strike="noStrike" dirty="0" smtClean="0">
                          <a:latin typeface="+mn-lt"/>
                        </a:rPr>
                        <a:t>Intra</a:t>
                      </a:r>
                    </a:p>
                    <a:p>
                      <a:pPr algn="l" fontAlgn="b"/>
                      <a:r>
                        <a:rPr lang="en-US" sz="1400" b="0" i="0" u="none" strike="noStrike" dirty="0" smtClean="0">
                          <a:latin typeface="+mn-lt"/>
                        </a:rPr>
                        <a:t> </a:t>
                      </a:r>
                    </a:p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latin typeface="Arial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 smtClean="0">
                        <a:latin typeface="+mn-lt"/>
                      </a:endParaRPr>
                    </a:p>
                    <a:p>
                      <a:pPr algn="ctr" fontAlgn="b"/>
                      <a:r>
                        <a:rPr lang="en-US" sz="1400" b="0" i="0" u="none" strike="noStrike" dirty="0" smtClean="0">
                          <a:latin typeface="+mn-lt"/>
                        </a:rPr>
                        <a:t>Random access</a:t>
                      </a:r>
                    </a:p>
                    <a:p>
                      <a:pPr algn="l" fontAlgn="b"/>
                      <a:r>
                        <a:rPr lang="en-US" sz="1400" b="0" i="0" u="none" strike="noStrike" dirty="0" smtClean="0">
                          <a:latin typeface="+mn-lt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 smtClean="0">
                        <a:latin typeface="+mn-lt"/>
                      </a:endParaRPr>
                    </a:p>
                    <a:p>
                      <a:pPr algn="ctr" fontAlgn="b"/>
                      <a:r>
                        <a:rPr lang="en-US" sz="1400" b="0" i="0" u="none" strike="noStrike" dirty="0" smtClean="0">
                          <a:latin typeface="+mn-lt"/>
                        </a:rPr>
                        <a:t>Low delay</a:t>
                      </a:r>
                    </a:p>
                    <a:p>
                      <a:pPr algn="l" fontAlgn="b"/>
                      <a:r>
                        <a:rPr lang="en-US" sz="1400" b="0" i="0" u="none" strike="noStrike" dirty="0" smtClean="0">
                          <a:latin typeface="+mn-lt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6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0.6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0.5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0.5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90000"/>
                      </a:schemeClr>
                    </a:solidFill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0.5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-0.2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0.5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-0.8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0.8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6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0.4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60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99%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99%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99%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60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latin typeface="Arial"/>
                        </a:rPr>
                        <a:t>Dec Time[%]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100%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101%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100%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results (3 </a:t>
            </a:r>
            <a:r>
              <a:rPr lang="en-US" dirty="0" err="1" smtClean="0"/>
              <a:t>coef</a:t>
            </a:r>
            <a:r>
              <a:rPr lang="en-US" dirty="0" smtClean="0"/>
              <a:t> context model)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  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4C07B5-20A6-46F1-B35D-E14202A529E0}" type="datetime1">
              <a:rPr lang="en-US" smtClean="0"/>
              <a:pPr>
                <a:defRPr/>
              </a:pPr>
              <a:t>3/18/2011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2011 Motorola Mobility, Inc.</a:t>
            </a:r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85520" y="1764030"/>
          <a:ext cx="6853310" cy="4217525"/>
        </p:xfrm>
        <a:graphic>
          <a:graphicData uri="http://schemas.openxmlformats.org/drawingml/2006/table">
            <a:tbl>
              <a:tblPr/>
              <a:tblGrid>
                <a:gridCol w="922982"/>
                <a:gridCol w="609600"/>
                <a:gridCol w="665091"/>
                <a:gridCol w="665091"/>
                <a:gridCol w="665091"/>
                <a:gridCol w="665091"/>
                <a:gridCol w="665091"/>
                <a:gridCol w="665091"/>
                <a:gridCol w="665091"/>
                <a:gridCol w="665091"/>
              </a:tblGrid>
              <a:tr h="93285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 smtClean="0">
                        <a:latin typeface="+mn-lt"/>
                      </a:endParaRPr>
                    </a:p>
                    <a:p>
                      <a:pPr algn="ctr" fontAlgn="b"/>
                      <a:r>
                        <a:rPr lang="en-US" sz="1400" b="0" i="0" u="none" strike="noStrike" dirty="0" smtClean="0">
                          <a:latin typeface="+mn-lt"/>
                        </a:rPr>
                        <a:t>Intra</a:t>
                      </a:r>
                    </a:p>
                    <a:p>
                      <a:pPr algn="l" fontAlgn="b"/>
                      <a:r>
                        <a:rPr lang="en-US" sz="1400" b="0" i="0" u="none" strike="noStrike" dirty="0" smtClean="0">
                          <a:latin typeface="+mn-lt"/>
                        </a:rPr>
                        <a:t> </a:t>
                      </a:r>
                    </a:p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latin typeface="Arial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 smtClean="0">
                        <a:latin typeface="+mn-lt"/>
                      </a:endParaRPr>
                    </a:p>
                    <a:p>
                      <a:pPr algn="ctr" fontAlgn="b"/>
                      <a:r>
                        <a:rPr lang="en-US" sz="1400" b="0" i="0" u="none" strike="noStrike" dirty="0" smtClean="0">
                          <a:latin typeface="+mn-lt"/>
                        </a:rPr>
                        <a:t>Random access</a:t>
                      </a:r>
                    </a:p>
                    <a:p>
                      <a:pPr algn="l" fontAlgn="b"/>
                      <a:r>
                        <a:rPr lang="en-US" sz="1400" b="0" i="0" u="none" strike="noStrike" dirty="0" smtClean="0">
                          <a:latin typeface="+mn-lt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 smtClean="0">
                        <a:latin typeface="+mn-lt"/>
                      </a:endParaRPr>
                    </a:p>
                    <a:p>
                      <a:pPr algn="ctr" fontAlgn="b"/>
                      <a:r>
                        <a:rPr lang="en-US" sz="1400" b="0" i="0" u="none" strike="noStrike" dirty="0" smtClean="0">
                          <a:latin typeface="+mn-lt"/>
                        </a:rPr>
                        <a:t>Low delay</a:t>
                      </a:r>
                    </a:p>
                    <a:p>
                      <a:pPr algn="l" fontAlgn="b"/>
                      <a:r>
                        <a:rPr lang="en-US" sz="1400" b="0" i="0" u="none" strike="noStrike" dirty="0" smtClean="0">
                          <a:latin typeface="+mn-lt"/>
                        </a:rPr>
                        <a:t> </a:t>
                      </a:r>
                    </a:p>
                    <a:p>
                      <a:pPr algn="l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6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4">
                        <a:lumMod val="90000"/>
                      </a:schemeClr>
                    </a:solidFill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-0.3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3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-1.0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0.3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651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0.1 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0.0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-0.2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0.2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60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99%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99%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100%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60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latin typeface="Arial"/>
                        </a:rPr>
                        <a:t>Dec Time[%]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100%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100%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latin typeface="Arial"/>
                        </a:rPr>
                        <a:t>100%</a:t>
                      </a:r>
                      <a:endParaRPr lang="en-US" sz="14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</p:sld>
</file>

<file path=ppt/theme/theme1.xml><?xml version="1.0" encoding="utf-8"?>
<a:theme xmlns:a="http://schemas.openxmlformats.org/drawingml/2006/main" name="Motorola Master Presentation">
  <a:themeElements>
    <a:clrScheme name="Motorola 2010">
      <a:dk1>
        <a:srgbClr val="1E1E1E"/>
      </a:dk1>
      <a:lt1>
        <a:srgbClr val="FFFFFF"/>
      </a:lt1>
      <a:dk2>
        <a:srgbClr val="D52B1E"/>
      </a:dk2>
      <a:lt2>
        <a:srgbClr val="8A1F03"/>
      </a:lt2>
      <a:accent1>
        <a:srgbClr val="00728F"/>
      </a:accent1>
      <a:accent2>
        <a:srgbClr val="009AC7"/>
      </a:accent2>
      <a:accent3>
        <a:srgbClr val="757575"/>
      </a:accent3>
      <a:accent4>
        <a:srgbClr val="CCCCCC"/>
      </a:accent4>
      <a:accent5>
        <a:srgbClr val="439539"/>
      </a:accent5>
      <a:accent6>
        <a:srgbClr val="F58025"/>
      </a:accent6>
      <a:hlink>
        <a:srgbClr val="FFC222"/>
      </a:hlink>
      <a:folHlink>
        <a:srgbClr val="556292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5499</TotalTime>
  <Words>598</Words>
  <Application>Microsoft Office PowerPoint</Application>
  <PresentationFormat>On-screen Show (4:3)</PresentationFormat>
  <Paragraphs>313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Motorola Master Presentation</vt:lpstr>
      <vt:lpstr>On Context Selection for significant_ coeff_flag coding (JCTVC-E362)</vt:lpstr>
      <vt:lpstr>Significant Coefficient Flag Coding</vt:lpstr>
      <vt:lpstr>Context selection using 5 coded neighbors information</vt:lpstr>
      <vt:lpstr>Context selection using 2 coded neighbors information</vt:lpstr>
      <vt:lpstr>Context selection using 3 coded neighbors information</vt:lpstr>
      <vt:lpstr>Context selection using 4 coded neighbors information</vt:lpstr>
      <vt:lpstr>Experimental Results configuration settings</vt:lpstr>
      <vt:lpstr>Experimental results (2 coef context model)</vt:lpstr>
      <vt:lpstr>Experimental results (3 coef context model)</vt:lpstr>
      <vt:lpstr>Experimental results (4 coef context model)</vt:lpstr>
      <vt:lpstr>Conclusions</vt:lpstr>
    </vt:vector>
  </TitlesOfParts>
  <Company>Fine Point Productions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UNIT NAME</dc:title>
  <dc:creator>Amanda Cohen</dc:creator>
  <cp:lastModifiedBy>MGI1538</cp:lastModifiedBy>
  <cp:revision>627</cp:revision>
  <dcterms:created xsi:type="dcterms:W3CDTF">2009-05-06T22:14:02Z</dcterms:created>
  <dcterms:modified xsi:type="dcterms:W3CDTF">2011-03-18T09:13:31Z</dcterms:modified>
</cp:coreProperties>
</file>