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1"/>
  </p:notesMasterIdLst>
  <p:handoutMasterIdLst>
    <p:handoutMasterId r:id="rId12"/>
  </p:handoutMasterIdLst>
  <p:sldIdLst>
    <p:sldId id="350" r:id="rId2"/>
    <p:sldId id="340" r:id="rId3"/>
    <p:sldId id="356" r:id="rId4"/>
    <p:sldId id="355" r:id="rId5"/>
    <p:sldId id="352" r:id="rId6"/>
    <p:sldId id="353" r:id="rId7"/>
    <p:sldId id="357" r:id="rId8"/>
    <p:sldId id="354" r:id="rId9"/>
    <p:sldId id="290" r:id="rId10"/>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592C3"/>
    <a:srgbClr val="A2A2A2"/>
    <a:srgbClr val="BC443A"/>
    <a:srgbClr val="C13535"/>
    <a:srgbClr val="3E3233"/>
    <a:srgbClr val="333333"/>
    <a:srgbClr val="7C7570"/>
    <a:srgbClr val="678D32"/>
    <a:srgbClr val="89B259"/>
    <a:srgbClr val="97C06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869" autoAdjust="0"/>
  </p:normalViewPr>
  <p:slideViewPr>
    <p:cSldViewPr snapToGrid="0">
      <p:cViewPr varScale="1">
        <p:scale>
          <a:sx n="89" d="100"/>
          <a:sy n="89" d="100"/>
        </p:scale>
        <p:origin x="-1032" y="-108"/>
      </p:cViewPr>
      <p:guideLst>
        <p:guide orient="horz" pos="4031"/>
        <p:guide pos="171"/>
      </p:guideLst>
    </p:cSldViewPr>
  </p:slid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262E76-295F-4020-AD0F-06FBFB2822AA}" type="slidenum">
              <a:rPr lang="en-US"/>
              <a:pPr/>
              <a:t>9</a:t>
            </a:fld>
            <a:endParaRPr lang="en-US"/>
          </a:p>
        </p:txBody>
      </p:sp>
      <p:sp>
        <p:nvSpPr>
          <p:cNvPr id="75778" name="Rectangle 2"/>
          <p:cNvSpPr>
            <a:spLocks noGrp="1" noRot="1" noChangeAspect="1" noChangeArrowheads="1"/>
          </p:cNvSpPr>
          <p:nvPr>
            <p:ph type="sldImg"/>
          </p:nvPr>
        </p:nvSpPr>
        <p:spPr bwMode="auto">
          <a:xfrm>
            <a:off x="1208088" y="677863"/>
            <a:ext cx="4632325" cy="3473450"/>
          </a:xfrm>
          <a:prstGeom prst="rect">
            <a:avLst/>
          </a:prstGeom>
          <a:solidFill>
            <a:srgbClr val="FFFFFF"/>
          </a:solidFill>
          <a:ln>
            <a:solidFill>
              <a:srgbClr val="000000"/>
            </a:solidFill>
            <a:miter lim="800000"/>
            <a:headEnd/>
            <a:tailEnd/>
          </a:ln>
        </p:spPr>
      </p:sp>
      <p:sp>
        <p:nvSpPr>
          <p:cNvPr id="75779" name="Rectangle 3"/>
          <p:cNvSpPr>
            <a:spLocks noGrp="1" noChangeArrowheads="1"/>
          </p:cNvSpPr>
          <p:nvPr>
            <p:ph type="body" idx="1"/>
          </p:nvPr>
        </p:nvSpPr>
        <p:spPr bwMode="auto">
          <a:xfrm>
            <a:off x="898525" y="4376738"/>
            <a:ext cx="5173663" cy="4229100"/>
          </a:xfrm>
          <a:prstGeom prst="rect">
            <a:avLst/>
          </a:prstGeom>
          <a:solidFill>
            <a:srgbClr val="FFFFFF"/>
          </a:solidFill>
          <a:ln>
            <a:solidFill>
              <a:srgbClr val="000000"/>
            </a:solidFill>
            <a:miter lim="800000"/>
            <a:headEnd/>
            <a:tailEnd/>
          </a:ln>
        </p:spPr>
        <p:txBody>
          <a:bodyPr lIns="90305" tIns="45152" rIns="90305" bIns="45152"/>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9" r:id="rId1"/>
    <p:sldLayoutId id="2147483651" r:id="rId2"/>
    <p:sldLayoutId id="2147483649" r:id="rId3"/>
    <p:sldLayoutId id="2147483650" r:id="rId4"/>
    <p:sldLayoutId id="2147483653" r:id="rId5"/>
    <p:sldLayoutId id="2147483655" r:id="rId6"/>
    <p:sldLayoutId id="2147483656"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1.v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4.xml"/><Relationship Id="rId1" Type="http://schemas.openxmlformats.org/officeDocument/2006/relationships/vmlDrawing" Target="../drawings/vmlDrawing2.v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1850315" y="3537273"/>
            <a:ext cx="7170240" cy="1540334"/>
          </a:xfrm>
        </p:spPr>
        <p:txBody>
          <a:bodyPr/>
          <a:lstStyle/>
          <a:p>
            <a:r>
              <a:rPr lang="en-US" b="1" dirty="0" smtClean="0"/>
              <a:t>JCTVC-E338</a:t>
            </a:r>
            <a:r>
              <a:rPr lang="en-US" dirty="0" smtClean="0"/>
              <a:t/>
            </a:r>
            <a:br>
              <a:rPr lang="en-US" dirty="0" smtClean="0"/>
            </a:br>
            <a:r>
              <a:rPr lang="en-US" dirty="0" smtClean="0"/>
              <a:t>CE11: Parallel context processing for the significance map in high coding efficiency</a:t>
            </a:r>
            <a:endParaRPr lang="en-US" dirty="0"/>
          </a:p>
        </p:txBody>
      </p:sp>
      <p:sp>
        <p:nvSpPr>
          <p:cNvPr id="4" name="Subtitle 19"/>
          <p:cNvSpPr txBox="1">
            <a:spLocks/>
          </p:cNvSpPr>
          <p:nvPr/>
        </p:nvSpPr>
        <p:spPr bwMode="auto">
          <a:xfrm>
            <a:off x="1904096" y="5335792"/>
            <a:ext cx="5777487" cy="42744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ts val="0"/>
              </a:spcBef>
              <a:spcAft>
                <a:spcPct val="0"/>
              </a:spcAft>
              <a:buClr>
                <a:schemeClr val="accent2"/>
              </a:buClr>
              <a:buSzTx/>
              <a:buFont typeface="Wingdings" pitchFamily="2" charset="2"/>
              <a:buNone/>
              <a:tabLst/>
              <a:defRPr/>
            </a:pPr>
            <a:r>
              <a:rPr kumimoji="0" lang="en-US" sz="2000" b="0" i="0" u="none" strike="noStrike" kern="0" cap="none" spc="0" normalizeH="0" baseline="0" noProof="0" dirty="0" smtClean="0">
                <a:ln>
                  <a:noFill/>
                </a:ln>
                <a:solidFill>
                  <a:srgbClr val="333333"/>
                </a:solidFill>
                <a:effectLst/>
                <a:uLnTx/>
                <a:uFillTx/>
                <a:latin typeface="+mn-lt"/>
                <a:ea typeface="+mn-ea"/>
                <a:cs typeface="+mn-cs"/>
              </a:rPr>
              <a:t>J.</a:t>
            </a:r>
            <a:r>
              <a:rPr kumimoji="0" lang="en-US" sz="2000" b="0" i="0" u="none" strike="noStrike" kern="0" cap="none" spc="0" normalizeH="0" noProof="0" dirty="0" smtClean="0">
                <a:ln>
                  <a:noFill/>
                </a:ln>
                <a:solidFill>
                  <a:srgbClr val="333333"/>
                </a:solidFill>
                <a:effectLst/>
                <a:uLnTx/>
                <a:uFillTx/>
                <a:latin typeface="+mn-lt"/>
                <a:ea typeface="+mn-ea"/>
                <a:cs typeface="+mn-cs"/>
              </a:rPr>
              <a:t> Sole, R. Joshi, M. Karczewicz</a:t>
            </a: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0" marR="0" lvl="0" indent="0" algn="l" defTabSz="914400" rtl="0" eaLnBrk="1" fontAlgn="base" latinLnBrk="0" hangingPunct="1">
              <a:lnSpc>
                <a:spcPct val="100000"/>
              </a:lnSpc>
              <a:spcBef>
                <a:spcPts val="0"/>
              </a:spcBef>
              <a:spcAft>
                <a:spcPct val="0"/>
              </a:spcAft>
              <a:buClr>
                <a:schemeClr val="accent2"/>
              </a:buClr>
              <a:buSzTx/>
              <a:buFont typeface="Wingdings" pitchFamily="2" charset="2"/>
              <a:buNone/>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Summary</a:t>
            </a:r>
            <a:endParaRPr lang="en-US" dirty="0"/>
          </a:p>
        </p:txBody>
      </p:sp>
      <p:sp>
        <p:nvSpPr>
          <p:cNvPr id="243714" name="Rectangle 2"/>
          <p:cNvSpPr>
            <a:spLocks noGrp="1" noChangeArrowheads="1"/>
          </p:cNvSpPr>
          <p:nvPr>
            <p:ph idx="1"/>
          </p:nvPr>
        </p:nvSpPr>
        <p:spPr/>
        <p:txBody>
          <a:bodyPr/>
          <a:lstStyle/>
          <a:p>
            <a:r>
              <a:rPr lang="en-US" dirty="0" smtClean="0"/>
              <a:t>CE11: Coefficient scanning and coding</a:t>
            </a:r>
          </a:p>
          <a:p>
            <a:endParaRPr lang="en-US" dirty="0" smtClean="0"/>
          </a:p>
          <a:p>
            <a:r>
              <a:rPr lang="en-US" dirty="0" smtClean="0"/>
              <a:t>Parallel coding for the significance map for high efficiency</a:t>
            </a:r>
          </a:p>
          <a:p>
            <a:pPr lvl="1"/>
            <a:r>
              <a:rPr lang="en-US" dirty="0" smtClean="0"/>
              <a:t>Separation of the significance and last </a:t>
            </a:r>
            <a:r>
              <a:rPr lang="en-US" dirty="0" smtClean="0"/>
              <a:t>flags</a:t>
            </a:r>
            <a:endParaRPr lang="en-US" dirty="0" smtClean="0"/>
          </a:p>
          <a:p>
            <a:pPr lvl="1"/>
            <a:r>
              <a:rPr lang="en-US" dirty="0" smtClean="0"/>
              <a:t>Explicit signaling of the location of the last significant coefficient</a:t>
            </a:r>
          </a:p>
          <a:p>
            <a:pPr lvl="2"/>
            <a:r>
              <a:rPr lang="en-US" dirty="0" smtClean="0"/>
              <a:t>Code the (X,Y) coordinates of the last coefficient</a:t>
            </a:r>
          </a:p>
          <a:p>
            <a:pPr lvl="1"/>
            <a:endParaRPr lang="en-US" dirty="0" smtClean="0"/>
          </a:p>
          <a:p>
            <a:pPr lvl="2"/>
            <a:endParaRPr lang="en-US" dirty="0" smtClean="0"/>
          </a:p>
          <a:p>
            <a:r>
              <a:rPr lang="en-US" dirty="0" smtClean="0"/>
              <a:t>Implementation in HM2.0</a:t>
            </a:r>
          </a:p>
          <a:p>
            <a:pPr lvl="1"/>
            <a:r>
              <a:rPr lang="en-US" dirty="0" smtClean="0"/>
              <a:t>Reduction of number of bins (5% for AI, 2% RA, 0% LD)</a:t>
            </a:r>
          </a:p>
          <a:p>
            <a:pPr lvl="1"/>
            <a:r>
              <a:rPr lang="en-US" dirty="0" smtClean="0"/>
              <a:t>BD-rate reduction</a:t>
            </a:r>
          </a:p>
          <a:p>
            <a:pPr lvl="2"/>
            <a:r>
              <a:rPr lang="en-US" dirty="0" err="1" smtClean="0"/>
              <a:t>Luma</a:t>
            </a:r>
            <a:r>
              <a:rPr lang="en-US" dirty="0" smtClean="0"/>
              <a:t>:      -0.03% (AI)    0.01% (RA)    -0.10% (LD)</a:t>
            </a:r>
          </a:p>
          <a:p>
            <a:pPr lvl="2"/>
            <a:r>
              <a:rPr lang="en-US" dirty="0" err="1" smtClean="0"/>
              <a:t>Chroma</a:t>
            </a:r>
            <a:r>
              <a:rPr lang="en-US" dirty="0" smtClean="0"/>
              <a:t>:  -0.02% (AI)   -0.85% (RA)    -1.90% (LD)</a:t>
            </a: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Background</a:t>
            </a:r>
            <a:endParaRPr lang="en-US" dirty="0"/>
          </a:p>
        </p:txBody>
      </p:sp>
      <p:sp>
        <p:nvSpPr>
          <p:cNvPr id="243714" name="Rectangle 2"/>
          <p:cNvSpPr>
            <a:spLocks noGrp="1" noChangeArrowheads="1"/>
          </p:cNvSpPr>
          <p:nvPr>
            <p:ph idx="1"/>
          </p:nvPr>
        </p:nvSpPr>
        <p:spPr/>
        <p:txBody>
          <a:bodyPr/>
          <a:lstStyle/>
          <a:p>
            <a:r>
              <a:rPr lang="en-GB" dirty="0" smtClean="0"/>
              <a:t> In HEVC, significance map is coded is by interleaving the bins of</a:t>
            </a:r>
          </a:p>
          <a:p>
            <a:pPr marL="630237" lvl="1" indent="-342900">
              <a:buFont typeface="+mj-lt"/>
              <a:buAutoNum type="arabicPeriod"/>
            </a:pPr>
            <a:r>
              <a:rPr lang="en-GB" dirty="0" smtClean="0"/>
              <a:t>Significance of a coefficient</a:t>
            </a:r>
          </a:p>
          <a:p>
            <a:pPr marL="630237" lvl="1" indent="-342900">
              <a:buFont typeface="+mj-lt"/>
              <a:buAutoNum type="arabicPeriod"/>
            </a:pPr>
            <a:r>
              <a:rPr lang="en-GB" dirty="0" smtClean="0"/>
              <a:t>Last significant within the block (when the coefficient is significant)</a:t>
            </a:r>
          </a:p>
          <a:p>
            <a:pPr marL="342900" indent="-342900">
              <a:buNone/>
            </a:pPr>
            <a:endParaRPr lang="en-GB" dirty="0" smtClean="0"/>
          </a:p>
          <a:p>
            <a:pPr marL="342900" indent="-342900"/>
            <a:r>
              <a:rPr lang="en-US" dirty="0" smtClean="0"/>
              <a:t>Significance map represents the largest number of bins</a:t>
            </a:r>
          </a:p>
          <a:p>
            <a:pPr marL="630237" lvl="1" indent="-342900"/>
            <a:r>
              <a:rPr lang="en-US" dirty="0" smtClean="0"/>
              <a:t>43% for Intra, 36% for random access and low delay</a:t>
            </a:r>
          </a:p>
          <a:p>
            <a:pPr marL="342900" indent="-342900"/>
            <a:endParaRPr lang="en-US" dirty="0" smtClean="0"/>
          </a:p>
          <a:p>
            <a:pPr marL="342900" indent="-342900"/>
            <a:r>
              <a:rPr lang="en-US" dirty="0" smtClean="0"/>
              <a:t>Data dependencies in context selection</a:t>
            </a:r>
          </a:p>
          <a:p>
            <a:pPr marL="342900" indent="-342900"/>
            <a:r>
              <a:rPr lang="en-US" dirty="0" smtClean="0"/>
              <a:t>Difficult to parallelize due to the interleaving of syntax elements</a:t>
            </a:r>
            <a:endParaRPr lang="en-GB" dirty="0" smtClean="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Explicit signaling of the last significant coefficient</a:t>
            </a:r>
            <a:endParaRPr lang="en-US" dirty="0"/>
          </a:p>
        </p:txBody>
      </p:sp>
      <p:sp>
        <p:nvSpPr>
          <p:cNvPr id="243714" name="Rectangle 2"/>
          <p:cNvSpPr>
            <a:spLocks noGrp="1" noChangeArrowheads="1"/>
          </p:cNvSpPr>
          <p:nvPr>
            <p:ph idx="1"/>
          </p:nvPr>
        </p:nvSpPr>
        <p:spPr>
          <a:xfrm>
            <a:off x="163513" y="904108"/>
            <a:ext cx="8712200" cy="2355459"/>
          </a:xfrm>
        </p:spPr>
        <p:txBody>
          <a:bodyPr/>
          <a:lstStyle/>
          <a:p>
            <a:r>
              <a:rPr lang="en-US" dirty="0" smtClean="0"/>
              <a:t>Separate the coding of the significance and the last</a:t>
            </a:r>
          </a:p>
          <a:p>
            <a:pPr marL="630237" lvl="1" indent="-342900">
              <a:buFont typeface="+mj-lt"/>
              <a:buAutoNum type="arabicPeriod"/>
            </a:pPr>
            <a:r>
              <a:rPr lang="en-US" dirty="0" smtClean="0"/>
              <a:t>Code the position (X, Y) of the last significant coefficient</a:t>
            </a:r>
          </a:p>
          <a:p>
            <a:pPr marL="630237" lvl="1" indent="-342900">
              <a:buFont typeface="+mj-lt"/>
              <a:buAutoNum type="arabicPeriod"/>
            </a:pPr>
            <a:r>
              <a:rPr lang="en-US" dirty="0" smtClean="0"/>
              <a:t>Code all the significance flags</a:t>
            </a:r>
          </a:p>
          <a:p>
            <a:pPr lvl="1"/>
            <a:endParaRPr lang="en-US" i="1" dirty="0" smtClean="0"/>
          </a:p>
          <a:p>
            <a:r>
              <a:rPr lang="en-US" dirty="0" smtClean="0"/>
              <a:t>Code the (X,Y) coordinates of the last significant coefficient</a:t>
            </a:r>
          </a:p>
          <a:p>
            <a:pPr lvl="1">
              <a:defRPr/>
            </a:pPr>
            <a:r>
              <a:rPr lang="en-US" dirty="0" smtClean="0"/>
              <a:t>X and Y coded independently</a:t>
            </a:r>
          </a:p>
          <a:p>
            <a:pPr lvl="2">
              <a:defRPr/>
            </a:pPr>
            <a:r>
              <a:rPr lang="en-US" dirty="0" smtClean="0"/>
              <a:t>First X, then Y</a:t>
            </a:r>
          </a:p>
          <a:p>
            <a:pPr lvl="1">
              <a:defRPr/>
            </a:pPr>
            <a:r>
              <a:rPr lang="en-US" dirty="0" smtClean="0"/>
              <a:t>Truncated unary code</a:t>
            </a:r>
          </a:p>
          <a:p>
            <a:pPr lvl="1">
              <a:defRPr/>
            </a:pPr>
            <a:r>
              <a:rPr lang="en-US" dirty="0" smtClean="0"/>
              <a:t>Simple contexts</a:t>
            </a:r>
          </a:p>
          <a:p>
            <a:pPr>
              <a:buNone/>
            </a:pPr>
            <a:endParaRPr lang="en-US" dirty="0" smtClean="0"/>
          </a:p>
        </p:txBody>
      </p:sp>
      <p:sp>
        <p:nvSpPr>
          <p:cNvPr id="194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459"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 name="Object 2"/>
          <p:cNvGraphicFramePr>
            <a:graphicFrameLocks noChangeAspect="1"/>
          </p:cNvGraphicFramePr>
          <p:nvPr/>
        </p:nvGraphicFramePr>
        <p:xfrm>
          <a:off x="3754213" y="2707162"/>
          <a:ext cx="5389787" cy="3715153"/>
        </p:xfrm>
        <a:graphic>
          <a:graphicData uri="http://schemas.openxmlformats.org/presentationml/2006/ole">
            <p:oleObj spid="_x0000_s19458" name="Visio" r:id="rId3" imgW="4746060" imgH="3264289" progId="Visio.Drawing.11">
              <p:embed/>
            </p:oleObj>
          </a:graphicData>
        </a:graphic>
      </p:graphicFrame>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Context Selection in CABAC</a:t>
            </a:r>
            <a:endParaRPr lang="en-US" dirty="0"/>
          </a:p>
        </p:txBody>
      </p:sp>
      <p:sp>
        <p:nvSpPr>
          <p:cNvPr id="243714" name="Rectangle 2"/>
          <p:cNvSpPr>
            <a:spLocks noGrp="1" noChangeArrowheads="1"/>
          </p:cNvSpPr>
          <p:nvPr>
            <p:ph idx="1"/>
          </p:nvPr>
        </p:nvSpPr>
        <p:spPr/>
        <p:txBody>
          <a:bodyPr/>
          <a:lstStyle/>
          <a:p>
            <a:r>
              <a:rPr lang="en-US" dirty="0" smtClean="0"/>
              <a:t>Last significant coefficient position</a:t>
            </a:r>
          </a:p>
          <a:p>
            <a:pPr lvl="1"/>
            <a:r>
              <a:rPr lang="en-US" dirty="0" smtClean="0"/>
              <a:t>Context </a:t>
            </a:r>
            <a:r>
              <a:rPr lang="en-US" dirty="0" smtClean="0"/>
              <a:t>depends </a:t>
            </a:r>
            <a:r>
              <a:rPr lang="en-US" dirty="0" smtClean="0"/>
              <a:t>only on the row/column number and the block size</a:t>
            </a:r>
            <a:endParaRPr lang="en-GB" dirty="0" smtClean="0"/>
          </a:p>
          <a:p>
            <a:pPr lvl="2"/>
            <a:r>
              <a:rPr lang="en-US" dirty="0" smtClean="0"/>
              <a:t>4×4: 3 contexts per coordinate (X,Y)</a:t>
            </a:r>
          </a:p>
          <a:p>
            <a:pPr lvl="2"/>
            <a:r>
              <a:rPr lang="en-US" dirty="0" smtClean="0"/>
              <a:t>8×8: 7 contexts</a:t>
            </a:r>
          </a:p>
          <a:p>
            <a:pPr lvl="2"/>
            <a:r>
              <a:rPr lang="en-US" dirty="0" smtClean="0"/>
              <a:t>16×16: 12 contexts</a:t>
            </a:r>
          </a:p>
          <a:p>
            <a:pPr lvl="2"/>
            <a:r>
              <a:rPr lang="en-US" dirty="0" smtClean="0"/>
              <a:t>32×32: 16 contexts</a:t>
            </a:r>
          </a:p>
          <a:p>
            <a:endParaRPr lang="en-US" dirty="0" smtClean="0"/>
          </a:p>
          <a:p>
            <a:r>
              <a:rPr lang="en-US" dirty="0" smtClean="0"/>
              <a:t>Significance map context</a:t>
            </a:r>
          </a:p>
          <a:p>
            <a:pPr marL="630237" lvl="1" indent="-342900"/>
            <a:r>
              <a:rPr lang="en-GB" dirty="0" smtClean="0"/>
              <a:t>If the last coefficient is in the first 10 coefficients in scanning order, then the context depends only on the position</a:t>
            </a:r>
          </a:p>
          <a:p>
            <a:pPr marL="630237" lvl="1" indent="-342900"/>
            <a:r>
              <a:rPr lang="en-GB" dirty="0" smtClean="0"/>
              <a:t>Otherwise, regular contexts are used</a:t>
            </a:r>
          </a:p>
          <a:p>
            <a:endParaRPr lang="en-GB" dirty="0" smtClean="0"/>
          </a:p>
        </p:txBody>
      </p:sp>
      <p:sp>
        <p:nvSpPr>
          <p:cNvPr id="5123"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5"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124" name="Object 4"/>
          <p:cNvGraphicFramePr>
            <a:graphicFrameLocks noChangeAspect="1"/>
          </p:cNvGraphicFramePr>
          <p:nvPr/>
        </p:nvGraphicFramePr>
        <p:xfrm>
          <a:off x="6131859" y="4216998"/>
          <a:ext cx="1984645" cy="2015940"/>
        </p:xfrm>
        <a:graphic>
          <a:graphicData uri="http://schemas.openxmlformats.org/presentationml/2006/ole">
            <p:oleObj spid="_x0000_s5124" name="Visio" r:id="rId3" imgW="2651400" imgH="2726217" progId="Visio.Drawing.11">
              <p:embed/>
            </p:oleObj>
          </a:graphicData>
        </a:graphic>
      </p:graphicFrame>
      <p:pic>
        <p:nvPicPr>
          <p:cNvPr id="5129" name="Picture 9"/>
          <p:cNvPicPr>
            <a:picLocks noChangeAspect="1" noChangeArrowheads="1"/>
          </p:cNvPicPr>
          <p:nvPr/>
        </p:nvPicPr>
        <p:blipFill>
          <a:blip r:embed="rId4" cstate="print"/>
          <a:srcRect/>
          <a:stretch>
            <a:fillRect/>
          </a:stretch>
        </p:blipFill>
        <p:spPr bwMode="auto">
          <a:xfrm>
            <a:off x="3348430" y="2011095"/>
            <a:ext cx="5010262" cy="1415944"/>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Results: BD-rate</a:t>
            </a:r>
            <a:endParaRPr lang="en-US" dirty="0"/>
          </a:p>
        </p:txBody>
      </p:sp>
      <p:sp>
        <p:nvSpPr>
          <p:cNvPr id="243714" name="Rectangle 2"/>
          <p:cNvSpPr>
            <a:spLocks noGrp="1" noChangeArrowheads="1"/>
          </p:cNvSpPr>
          <p:nvPr>
            <p:ph idx="1"/>
          </p:nvPr>
        </p:nvSpPr>
        <p:spPr>
          <a:xfrm>
            <a:off x="163513" y="1613647"/>
            <a:ext cx="8098360" cy="4465562"/>
          </a:xfrm>
        </p:spPr>
        <p:txBody>
          <a:bodyPr/>
          <a:lstStyle/>
          <a:p>
            <a:pPr lvl="1"/>
            <a:endParaRPr lang="en-US" dirty="0" smtClean="0"/>
          </a:p>
          <a:p>
            <a:endParaRPr lang="en-US" dirty="0"/>
          </a:p>
        </p:txBody>
      </p:sp>
      <p:sp>
        <p:nvSpPr>
          <p:cNvPr id="6" name="Rectangle 2"/>
          <p:cNvSpPr txBox="1">
            <a:spLocks noChangeArrowheads="1"/>
          </p:cNvSpPr>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r>
              <a:rPr kumimoji="0" lang="en-US" sz="2000" b="0" i="0" u="none" strike="noStrike" kern="0" cap="none" spc="0" normalizeH="0" baseline="0" noProof="0" dirty="0" smtClean="0">
                <a:ln>
                  <a:noFill/>
                </a:ln>
                <a:solidFill>
                  <a:srgbClr val="333333"/>
                </a:solidFill>
                <a:effectLst/>
                <a:uLnTx/>
                <a:uFillTx/>
                <a:latin typeface="+mn-lt"/>
                <a:ea typeface="+mn-ea"/>
                <a:cs typeface="+mn-cs"/>
              </a:rPr>
              <a:t>BD-rate and encoding/decoding</a:t>
            </a:r>
            <a:r>
              <a:rPr kumimoji="0" lang="en-US" sz="2000" b="0" i="0" u="none" strike="noStrike" kern="0" cap="none" spc="0" normalizeH="0" noProof="0" dirty="0" smtClean="0">
                <a:ln>
                  <a:noFill/>
                </a:ln>
                <a:solidFill>
                  <a:srgbClr val="333333"/>
                </a:solidFill>
                <a:effectLst/>
                <a:uLnTx/>
                <a:uFillTx/>
                <a:latin typeface="+mn-lt"/>
                <a:ea typeface="+mn-ea"/>
                <a:cs typeface="+mn-cs"/>
              </a:rPr>
              <a:t> times</a:t>
            </a: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buFont typeface="Wingdings" pitchFamily="2" charset="2"/>
              <a:buChar cha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buFont typeface="Wingdings" pitchFamily="2" charset="2"/>
              <a:buChar cha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1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r>
              <a:rPr lang="en-US" sz="2000" kern="0" dirty="0" smtClean="0">
                <a:solidFill>
                  <a:srgbClr val="333333"/>
                </a:solidFill>
                <a:latin typeface="+mn-lt"/>
                <a:cs typeface="+mn-cs"/>
              </a:rPr>
              <a:t>* Thanks to Panasonic  (JCTVC-E164) and Sony (JCTVC-E300) for the cross-check</a:t>
            </a: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graphicFrame>
        <p:nvGraphicFramePr>
          <p:cNvPr id="9" name="Table 8"/>
          <p:cNvGraphicFramePr>
            <a:graphicFrameLocks noGrp="1"/>
          </p:cNvGraphicFramePr>
          <p:nvPr/>
        </p:nvGraphicFramePr>
        <p:xfrm>
          <a:off x="462578" y="1775013"/>
          <a:ext cx="8035962" cy="3463960"/>
        </p:xfrm>
        <a:graphic>
          <a:graphicData uri="http://schemas.openxmlformats.org/drawingml/2006/table">
            <a:tbl>
              <a:tblPr/>
              <a:tblGrid>
                <a:gridCol w="880797"/>
                <a:gridCol w="793937"/>
                <a:gridCol w="795559"/>
                <a:gridCol w="795559"/>
                <a:gridCol w="793937"/>
                <a:gridCol w="795559"/>
                <a:gridCol w="795559"/>
                <a:gridCol w="793937"/>
                <a:gridCol w="795559"/>
                <a:gridCol w="795559"/>
              </a:tblGrid>
              <a:tr h="346396">
                <a:tc row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a:latin typeface="Arial"/>
                          <a:ea typeface="Times New Roman"/>
                          <a:cs typeface="Times New Roman"/>
                        </a:rPr>
                        <a:t>BD-rate</a:t>
                      </a:r>
                      <a:endParaRPr lang="en-US" sz="1400" dirty="0">
                        <a:latin typeface="Times New Roman"/>
                        <a:ea typeface="Times New Roman"/>
                        <a:cs typeface="Times New Roman"/>
                      </a:endParaRPr>
                    </a:p>
                  </a:txBody>
                  <a:tcPr marL="66549" marR="665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b="1" dirty="0">
                          <a:latin typeface="Arial"/>
                          <a:ea typeface="Times New Roman"/>
                          <a:cs typeface="Times New Roman"/>
                        </a:rPr>
                        <a:t>Intra</a:t>
                      </a:r>
                      <a:endParaRPr lang="en-US" sz="1400" dirty="0">
                        <a:latin typeface="Times New Roman"/>
                        <a:ea typeface="Times New Roman"/>
                        <a:cs typeface="Times New Roman"/>
                      </a:endParaRPr>
                    </a:p>
                  </a:txBody>
                  <a:tcPr marL="66549" marR="665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b="1" dirty="0">
                          <a:latin typeface="Arial"/>
                          <a:ea typeface="Times New Roman"/>
                          <a:cs typeface="Times New Roman"/>
                        </a:rPr>
                        <a:t>Random access</a:t>
                      </a:r>
                      <a:endParaRPr lang="en-US" sz="1400" dirty="0">
                        <a:latin typeface="Times New Roman"/>
                        <a:ea typeface="Times New Roman"/>
                        <a:cs typeface="Times New Roman"/>
                      </a:endParaRPr>
                    </a:p>
                  </a:txBody>
                  <a:tcPr marL="66549" marR="665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b="1" dirty="0">
                          <a:latin typeface="Arial"/>
                          <a:ea typeface="Times New Roman"/>
                          <a:cs typeface="Times New Roman"/>
                        </a:rPr>
                        <a:t>Low delay</a:t>
                      </a:r>
                      <a:endParaRPr lang="en-US" sz="1400" dirty="0">
                        <a:latin typeface="Times New Roman"/>
                        <a:ea typeface="Times New Roman"/>
                        <a:cs typeface="Times New Roman"/>
                      </a:endParaRPr>
                    </a:p>
                  </a:txBody>
                  <a:tcPr marL="66549" marR="665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46396">
                <a:tc vMerge="1">
                  <a:txBody>
                    <a:bodyPr/>
                    <a:lstStyle/>
                    <a:p>
                      <a:endParaRPr lang="en-US"/>
                    </a:p>
                  </a:txBody>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a:latin typeface="Arial"/>
                          <a:ea typeface="Times New Roman"/>
                          <a:cs typeface="Times New Roman"/>
                        </a:rPr>
                        <a:t>Y</a:t>
                      </a:r>
                      <a:endParaRPr lang="en-US" sz="1400" dirty="0">
                        <a:latin typeface="Times New Roman"/>
                        <a:ea typeface="Times New Roman"/>
                        <a:cs typeface="Times New Roman"/>
                      </a:endParaRPr>
                    </a:p>
                  </a:txBody>
                  <a:tcPr marL="66549" marR="66549"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a:latin typeface="Arial"/>
                          <a:ea typeface="Times New Roman"/>
                          <a:cs typeface="Times New Roman"/>
                        </a:rPr>
                        <a:t>U</a:t>
                      </a:r>
                      <a:endParaRPr lang="en-US" sz="1400" dirty="0">
                        <a:latin typeface="Times New Roman"/>
                        <a:ea typeface="Times New Roman"/>
                        <a:cs typeface="Times New Roman"/>
                      </a:endParaRPr>
                    </a:p>
                  </a:txBody>
                  <a:tcPr marL="66549" marR="66549"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latin typeface="Arial"/>
                          <a:ea typeface="Times New Roman"/>
                          <a:cs typeface="Times New Roman"/>
                        </a:rPr>
                        <a:t>V</a:t>
                      </a:r>
                      <a:endParaRPr lang="en-US" sz="1400">
                        <a:latin typeface="Times New Roman"/>
                        <a:ea typeface="Times New Roman"/>
                        <a:cs typeface="Times New Roman"/>
                      </a:endParaRPr>
                    </a:p>
                  </a:txBody>
                  <a:tcPr marL="66549" marR="66549"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a:latin typeface="Arial"/>
                          <a:ea typeface="Times New Roman"/>
                          <a:cs typeface="Times New Roman"/>
                        </a:rPr>
                        <a:t>Y</a:t>
                      </a:r>
                      <a:endParaRPr lang="en-US" sz="1400" dirty="0">
                        <a:latin typeface="Times New Roman"/>
                        <a:ea typeface="Times New Roman"/>
                        <a:cs typeface="Times New Roman"/>
                      </a:endParaRPr>
                    </a:p>
                  </a:txBody>
                  <a:tcPr marL="66549" marR="66549"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a:latin typeface="Arial"/>
                          <a:ea typeface="Times New Roman"/>
                          <a:cs typeface="Times New Roman"/>
                        </a:rPr>
                        <a:t>U</a:t>
                      </a:r>
                      <a:endParaRPr lang="en-US" sz="1400" dirty="0">
                        <a:latin typeface="Times New Roman"/>
                        <a:ea typeface="Times New Roman"/>
                        <a:cs typeface="Times New Roman"/>
                      </a:endParaRPr>
                    </a:p>
                  </a:txBody>
                  <a:tcPr marL="66549" marR="66549"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a:latin typeface="Arial"/>
                          <a:ea typeface="Times New Roman"/>
                          <a:cs typeface="Times New Roman"/>
                        </a:rPr>
                        <a:t>V</a:t>
                      </a:r>
                      <a:endParaRPr lang="en-US" sz="1400" dirty="0">
                        <a:latin typeface="Times New Roman"/>
                        <a:ea typeface="Times New Roman"/>
                        <a:cs typeface="Times New Roman"/>
                      </a:endParaRPr>
                    </a:p>
                  </a:txBody>
                  <a:tcPr marL="66549" marR="66549"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latin typeface="Arial"/>
                          <a:ea typeface="Times New Roman"/>
                          <a:cs typeface="Times New Roman"/>
                        </a:rPr>
                        <a:t>Y</a:t>
                      </a:r>
                      <a:endParaRPr lang="en-US" sz="1400">
                        <a:latin typeface="Times New Roman"/>
                        <a:ea typeface="Times New Roman"/>
                        <a:cs typeface="Times New Roman"/>
                      </a:endParaRPr>
                    </a:p>
                  </a:txBody>
                  <a:tcPr marL="66549" marR="66549"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a:latin typeface="Arial"/>
                          <a:ea typeface="Times New Roman"/>
                          <a:cs typeface="Times New Roman"/>
                        </a:rPr>
                        <a:t>U</a:t>
                      </a:r>
                      <a:endParaRPr lang="en-US" sz="1400" dirty="0">
                        <a:latin typeface="Times New Roman"/>
                        <a:ea typeface="Times New Roman"/>
                        <a:cs typeface="Times New Roman"/>
                      </a:endParaRPr>
                    </a:p>
                  </a:txBody>
                  <a:tcPr marL="66549" marR="66549"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a:latin typeface="Arial"/>
                          <a:ea typeface="Times New Roman"/>
                          <a:cs typeface="Times New Roman"/>
                        </a:rPr>
                        <a:t>V</a:t>
                      </a:r>
                      <a:endParaRPr lang="en-US" sz="1400" dirty="0">
                        <a:latin typeface="Times New Roman"/>
                        <a:ea typeface="Times New Roman"/>
                        <a:cs typeface="Times New Roman"/>
                      </a:endParaRPr>
                    </a:p>
                  </a:txBody>
                  <a:tcPr marL="66549" marR="66549"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6396">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a:latin typeface="Arial"/>
                          <a:ea typeface="Times New Roman"/>
                          <a:cs typeface="Times New Roman"/>
                        </a:rPr>
                        <a:t>Class A</a:t>
                      </a:r>
                      <a:endParaRPr lang="en-US" sz="1400">
                        <a:latin typeface="Times New Roman"/>
                        <a:ea typeface="Times New Roman"/>
                        <a:cs typeface="Times New Roman"/>
                      </a:endParaRPr>
                    </a:p>
                  </a:txBody>
                  <a:tcPr marL="66549" marR="665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latin typeface="Arial"/>
                          <a:ea typeface="Times New Roman"/>
                          <a:cs typeface="Times New Roman"/>
                        </a:rPr>
                        <a:t>-0.17</a:t>
                      </a:r>
                      <a:endParaRPr lang="en-US" sz="1600" dirty="0">
                        <a:latin typeface="Times New Roman"/>
                        <a:ea typeface="Times New Roman"/>
                        <a:cs typeface="Times New Roman"/>
                      </a:endParaRPr>
                    </a:p>
                  </a:txBody>
                  <a:tcPr marL="66549" marR="66549"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-0.22</a:t>
                      </a:r>
                      <a:endParaRPr lang="en-US" sz="1600">
                        <a:latin typeface="Times New Roman"/>
                        <a:ea typeface="Times New Roman"/>
                        <a:cs typeface="Times New Roman"/>
                      </a:endParaRPr>
                    </a:p>
                  </a:txBody>
                  <a:tcPr marL="66549" marR="66549"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-0.14</a:t>
                      </a:r>
                      <a:endParaRPr lang="en-US" sz="1600">
                        <a:latin typeface="Times New Roman"/>
                        <a:ea typeface="Times New Roman"/>
                        <a:cs typeface="Times New Roman"/>
                      </a:endParaRPr>
                    </a:p>
                  </a:txBody>
                  <a:tcPr marL="66549" marR="66549"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-0.07</a:t>
                      </a:r>
                      <a:endParaRPr lang="en-US" sz="1600">
                        <a:latin typeface="Times New Roman"/>
                        <a:ea typeface="Times New Roman"/>
                        <a:cs typeface="Times New Roman"/>
                      </a:endParaRPr>
                    </a:p>
                  </a:txBody>
                  <a:tcPr marL="66549" marR="66549"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-1.10</a:t>
                      </a:r>
                      <a:endParaRPr lang="en-US" sz="1600">
                        <a:latin typeface="Times New Roman"/>
                        <a:ea typeface="Times New Roman"/>
                        <a:cs typeface="Times New Roman"/>
                      </a:endParaRPr>
                    </a:p>
                  </a:txBody>
                  <a:tcPr marL="66549" marR="66549"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-0.92</a:t>
                      </a:r>
                      <a:endParaRPr lang="en-US" sz="1600">
                        <a:latin typeface="Times New Roman"/>
                        <a:ea typeface="Times New Roman"/>
                        <a:cs typeface="Times New Roman"/>
                      </a:endParaRPr>
                    </a:p>
                  </a:txBody>
                  <a:tcPr marL="66549" marR="66549"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 </a:t>
                      </a:r>
                      <a:endParaRPr lang="en-US" sz="1600">
                        <a:latin typeface="Times New Roman"/>
                        <a:ea typeface="Times New Roman"/>
                        <a:cs typeface="Times New Roman"/>
                      </a:endParaRPr>
                    </a:p>
                  </a:txBody>
                  <a:tcPr marL="66549" marR="66549"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 </a:t>
                      </a:r>
                      <a:endParaRPr lang="en-US" sz="1600">
                        <a:latin typeface="Times New Roman"/>
                        <a:ea typeface="Times New Roman"/>
                        <a:cs typeface="Times New Roman"/>
                      </a:endParaRPr>
                    </a:p>
                  </a:txBody>
                  <a:tcPr marL="66549" marR="66549" marT="0" marB="0" anchor="b">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latin typeface="Arial"/>
                          <a:ea typeface="Times New Roman"/>
                          <a:cs typeface="Times New Roman"/>
                        </a:rPr>
                        <a:t> </a:t>
                      </a:r>
                      <a:endParaRPr lang="en-US" sz="1600" dirty="0">
                        <a:latin typeface="Times New Roman"/>
                        <a:ea typeface="Times New Roman"/>
                        <a:cs typeface="Times New Roman"/>
                      </a:endParaRPr>
                    </a:p>
                  </a:txBody>
                  <a:tcPr marL="66549" marR="66549"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0C0C0"/>
                    </a:solidFill>
                  </a:tcPr>
                </a:tc>
              </a:tr>
              <a:tr h="346396">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a:latin typeface="Arial"/>
                          <a:ea typeface="Times New Roman"/>
                          <a:cs typeface="Times New Roman"/>
                        </a:rPr>
                        <a:t>Class B</a:t>
                      </a:r>
                      <a:endParaRPr lang="en-US" sz="1400">
                        <a:latin typeface="Times New Roman"/>
                        <a:ea typeface="Times New Roman"/>
                        <a:cs typeface="Times New Roman"/>
                      </a:endParaRPr>
                    </a:p>
                  </a:txBody>
                  <a:tcPr marL="66549" marR="665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latin typeface="Arial"/>
                          <a:ea typeface="Times New Roman"/>
                          <a:cs typeface="Times New Roman"/>
                        </a:rPr>
                        <a:t>-0.07</a:t>
                      </a:r>
                      <a:endParaRPr lang="en-US" sz="1600" dirty="0">
                        <a:latin typeface="Times New Roman"/>
                        <a:ea typeface="Times New Roman"/>
                        <a:cs typeface="Times New Roman"/>
                      </a:endParaRPr>
                    </a:p>
                  </a:txBody>
                  <a:tcPr marL="66549" marR="66549"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0.06</a:t>
                      </a:r>
                      <a:endParaRPr lang="en-US" sz="1600">
                        <a:latin typeface="Times New Roman"/>
                        <a:ea typeface="Times New Roman"/>
                        <a:cs typeface="Times New Roman"/>
                      </a:endParaRPr>
                    </a:p>
                  </a:txBody>
                  <a:tcPr marL="66549" marR="66549"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0.07</a:t>
                      </a:r>
                      <a:endParaRPr lang="en-US" sz="1600">
                        <a:latin typeface="Times New Roman"/>
                        <a:ea typeface="Times New Roman"/>
                        <a:cs typeface="Times New Roman"/>
                      </a:endParaRPr>
                    </a:p>
                  </a:txBody>
                  <a:tcPr marL="66549" marR="66549"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-0.02</a:t>
                      </a:r>
                      <a:endParaRPr lang="en-US" sz="1600">
                        <a:latin typeface="Times New Roman"/>
                        <a:ea typeface="Times New Roman"/>
                        <a:cs typeface="Times New Roman"/>
                      </a:endParaRPr>
                    </a:p>
                  </a:txBody>
                  <a:tcPr marL="66549" marR="66549"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-0.62</a:t>
                      </a:r>
                      <a:endParaRPr lang="en-US" sz="1600">
                        <a:latin typeface="Times New Roman"/>
                        <a:ea typeface="Times New Roman"/>
                        <a:cs typeface="Times New Roman"/>
                      </a:endParaRPr>
                    </a:p>
                  </a:txBody>
                  <a:tcPr marL="66549" marR="66549"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-0.46</a:t>
                      </a:r>
                      <a:endParaRPr lang="en-US" sz="1600">
                        <a:latin typeface="Times New Roman"/>
                        <a:ea typeface="Times New Roman"/>
                        <a:cs typeface="Times New Roman"/>
                      </a:endParaRPr>
                    </a:p>
                  </a:txBody>
                  <a:tcPr marL="66549" marR="66549"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-0.07</a:t>
                      </a:r>
                      <a:endParaRPr lang="en-US" sz="1600">
                        <a:latin typeface="Times New Roman"/>
                        <a:ea typeface="Times New Roman"/>
                        <a:cs typeface="Times New Roman"/>
                      </a:endParaRPr>
                    </a:p>
                  </a:txBody>
                  <a:tcPr marL="66549" marR="66549"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-1.36</a:t>
                      </a:r>
                      <a:endParaRPr lang="en-US" sz="1600">
                        <a:latin typeface="Times New Roman"/>
                        <a:ea typeface="Times New Roman"/>
                        <a:cs typeface="Times New Roman"/>
                      </a:endParaRPr>
                    </a:p>
                  </a:txBody>
                  <a:tcPr marL="66549" marR="66549"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-1.74</a:t>
                      </a:r>
                      <a:endParaRPr lang="en-US" sz="1600">
                        <a:latin typeface="Times New Roman"/>
                        <a:ea typeface="Times New Roman"/>
                        <a:cs typeface="Times New Roman"/>
                      </a:endParaRPr>
                    </a:p>
                  </a:txBody>
                  <a:tcPr marL="66549" marR="66549" marT="0" marB="0" anchor="b">
                    <a:lnL>
                      <a:noFill/>
                    </a:lnL>
                    <a:lnR w="12700" cap="flat" cmpd="sng" algn="ctr">
                      <a:solidFill>
                        <a:srgbClr val="000000"/>
                      </a:solidFill>
                      <a:prstDash val="solid"/>
                      <a:round/>
                      <a:headEnd type="none" w="med" len="med"/>
                      <a:tailEnd type="none" w="med" len="med"/>
                    </a:lnR>
                    <a:lnT>
                      <a:noFill/>
                    </a:lnT>
                    <a:lnB>
                      <a:noFill/>
                    </a:lnB>
                  </a:tcPr>
                </a:tc>
              </a:tr>
              <a:tr h="346396">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a:latin typeface="Arial"/>
                          <a:ea typeface="Times New Roman"/>
                          <a:cs typeface="Times New Roman"/>
                        </a:rPr>
                        <a:t>Class C</a:t>
                      </a:r>
                      <a:endParaRPr lang="en-US" sz="1400">
                        <a:latin typeface="Times New Roman"/>
                        <a:ea typeface="Times New Roman"/>
                        <a:cs typeface="Times New Roman"/>
                      </a:endParaRPr>
                    </a:p>
                  </a:txBody>
                  <a:tcPr marL="66549" marR="665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0.11</a:t>
                      </a:r>
                      <a:endParaRPr lang="en-US" sz="1600">
                        <a:latin typeface="Times New Roman"/>
                        <a:ea typeface="Times New Roman"/>
                        <a:cs typeface="Times New Roman"/>
                      </a:endParaRPr>
                    </a:p>
                  </a:txBody>
                  <a:tcPr marL="66549" marR="66549"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latin typeface="Arial"/>
                          <a:ea typeface="Times New Roman"/>
                          <a:cs typeface="Times New Roman"/>
                        </a:rPr>
                        <a:t>0.10</a:t>
                      </a:r>
                      <a:endParaRPr lang="en-US" sz="1600" dirty="0">
                        <a:latin typeface="Times New Roman"/>
                        <a:ea typeface="Times New Roman"/>
                        <a:cs typeface="Times New Roman"/>
                      </a:endParaRPr>
                    </a:p>
                  </a:txBody>
                  <a:tcPr marL="66549" marR="66549"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0.06</a:t>
                      </a:r>
                      <a:endParaRPr lang="en-US" sz="1600">
                        <a:latin typeface="Times New Roman"/>
                        <a:ea typeface="Times New Roman"/>
                        <a:cs typeface="Times New Roman"/>
                      </a:endParaRPr>
                    </a:p>
                  </a:txBody>
                  <a:tcPr marL="66549" marR="66549"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0.07</a:t>
                      </a:r>
                      <a:endParaRPr lang="en-US" sz="1600">
                        <a:latin typeface="Times New Roman"/>
                        <a:ea typeface="Times New Roman"/>
                        <a:cs typeface="Times New Roman"/>
                      </a:endParaRPr>
                    </a:p>
                  </a:txBody>
                  <a:tcPr marL="66549" marR="66549"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latin typeface="Arial"/>
                          <a:ea typeface="Times New Roman"/>
                          <a:cs typeface="Times New Roman"/>
                        </a:rPr>
                        <a:t>-0.94</a:t>
                      </a:r>
                      <a:endParaRPr lang="en-US" sz="1600" dirty="0">
                        <a:latin typeface="Times New Roman"/>
                        <a:ea typeface="Times New Roman"/>
                        <a:cs typeface="Times New Roman"/>
                      </a:endParaRPr>
                    </a:p>
                  </a:txBody>
                  <a:tcPr marL="66549" marR="66549"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-0.83</a:t>
                      </a:r>
                      <a:endParaRPr lang="en-US" sz="1600">
                        <a:latin typeface="Times New Roman"/>
                        <a:ea typeface="Times New Roman"/>
                        <a:cs typeface="Times New Roman"/>
                      </a:endParaRPr>
                    </a:p>
                  </a:txBody>
                  <a:tcPr marL="66549" marR="66549"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-0.06</a:t>
                      </a:r>
                      <a:endParaRPr lang="en-US" sz="1600">
                        <a:latin typeface="Times New Roman"/>
                        <a:ea typeface="Times New Roman"/>
                        <a:cs typeface="Times New Roman"/>
                      </a:endParaRPr>
                    </a:p>
                  </a:txBody>
                  <a:tcPr marL="66549" marR="66549"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-1.51</a:t>
                      </a:r>
                      <a:endParaRPr lang="en-US" sz="1600">
                        <a:latin typeface="Times New Roman"/>
                        <a:ea typeface="Times New Roman"/>
                        <a:cs typeface="Times New Roman"/>
                      </a:endParaRPr>
                    </a:p>
                  </a:txBody>
                  <a:tcPr marL="66549" marR="66549"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-1.40</a:t>
                      </a:r>
                      <a:endParaRPr lang="en-US" sz="1600">
                        <a:latin typeface="Times New Roman"/>
                        <a:ea typeface="Times New Roman"/>
                        <a:cs typeface="Times New Roman"/>
                      </a:endParaRPr>
                    </a:p>
                  </a:txBody>
                  <a:tcPr marL="66549" marR="66549" marT="0" marB="0" anchor="b">
                    <a:lnL>
                      <a:noFill/>
                    </a:lnL>
                    <a:lnR w="12700" cap="flat" cmpd="sng" algn="ctr">
                      <a:solidFill>
                        <a:srgbClr val="000000"/>
                      </a:solidFill>
                      <a:prstDash val="solid"/>
                      <a:round/>
                      <a:headEnd type="none" w="med" len="med"/>
                      <a:tailEnd type="none" w="med" len="med"/>
                    </a:lnR>
                    <a:lnT>
                      <a:noFill/>
                    </a:lnT>
                    <a:lnB>
                      <a:noFill/>
                    </a:lnB>
                  </a:tcPr>
                </a:tc>
              </a:tr>
              <a:tr h="346396">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a:latin typeface="Arial"/>
                          <a:ea typeface="Times New Roman"/>
                          <a:cs typeface="Times New Roman"/>
                        </a:rPr>
                        <a:t>Class D</a:t>
                      </a:r>
                      <a:endParaRPr lang="en-US" sz="1400">
                        <a:latin typeface="Times New Roman"/>
                        <a:ea typeface="Times New Roman"/>
                        <a:cs typeface="Times New Roman"/>
                      </a:endParaRPr>
                    </a:p>
                  </a:txBody>
                  <a:tcPr marL="66549" marR="665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-0.06</a:t>
                      </a:r>
                      <a:endParaRPr lang="en-US" sz="1600">
                        <a:latin typeface="Times New Roman"/>
                        <a:ea typeface="Times New Roman"/>
                        <a:cs typeface="Times New Roman"/>
                      </a:endParaRPr>
                    </a:p>
                  </a:txBody>
                  <a:tcPr marL="66549" marR="66549"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latin typeface="Arial"/>
                          <a:ea typeface="Times New Roman"/>
                          <a:cs typeface="Times New Roman"/>
                        </a:rPr>
                        <a:t>-0.05</a:t>
                      </a:r>
                      <a:endParaRPr lang="en-US" sz="1600" dirty="0">
                        <a:latin typeface="Times New Roman"/>
                        <a:ea typeface="Times New Roman"/>
                        <a:cs typeface="Times New Roman"/>
                      </a:endParaRPr>
                    </a:p>
                  </a:txBody>
                  <a:tcPr marL="66549" marR="66549"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latin typeface="Arial"/>
                          <a:ea typeface="Times New Roman"/>
                          <a:cs typeface="Times New Roman"/>
                        </a:rPr>
                        <a:t>0.10</a:t>
                      </a:r>
                      <a:endParaRPr lang="en-US" sz="1600" dirty="0">
                        <a:latin typeface="Times New Roman"/>
                        <a:ea typeface="Times New Roman"/>
                        <a:cs typeface="Times New Roman"/>
                      </a:endParaRPr>
                    </a:p>
                  </a:txBody>
                  <a:tcPr marL="66549" marR="66549"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0.05</a:t>
                      </a:r>
                      <a:endParaRPr lang="en-US" sz="1600">
                        <a:latin typeface="Times New Roman"/>
                        <a:ea typeface="Times New Roman"/>
                        <a:cs typeface="Times New Roman"/>
                      </a:endParaRPr>
                    </a:p>
                  </a:txBody>
                  <a:tcPr marL="66549" marR="66549"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-1.15</a:t>
                      </a:r>
                      <a:endParaRPr lang="en-US" sz="1600">
                        <a:latin typeface="Times New Roman"/>
                        <a:ea typeface="Times New Roman"/>
                        <a:cs typeface="Times New Roman"/>
                      </a:endParaRPr>
                    </a:p>
                  </a:txBody>
                  <a:tcPr marL="66549" marR="66549"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latin typeface="Arial"/>
                          <a:ea typeface="Times New Roman"/>
                          <a:cs typeface="Times New Roman"/>
                        </a:rPr>
                        <a:t>-0.86</a:t>
                      </a:r>
                      <a:endParaRPr lang="en-US" sz="1600" dirty="0">
                        <a:latin typeface="Times New Roman"/>
                        <a:ea typeface="Times New Roman"/>
                        <a:cs typeface="Times New Roman"/>
                      </a:endParaRPr>
                    </a:p>
                  </a:txBody>
                  <a:tcPr marL="66549" marR="66549"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-0.19</a:t>
                      </a:r>
                      <a:endParaRPr lang="en-US" sz="1600">
                        <a:latin typeface="Times New Roman"/>
                        <a:ea typeface="Times New Roman"/>
                        <a:cs typeface="Times New Roman"/>
                      </a:endParaRPr>
                    </a:p>
                  </a:txBody>
                  <a:tcPr marL="66549" marR="66549"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latin typeface="Arial"/>
                          <a:ea typeface="Times New Roman"/>
                          <a:cs typeface="Times New Roman"/>
                        </a:rPr>
                        <a:t>-2.87</a:t>
                      </a:r>
                      <a:endParaRPr lang="en-US" sz="1600" dirty="0">
                        <a:latin typeface="Times New Roman"/>
                        <a:ea typeface="Times New Roman"/>
                        <a:cs typeface="Times New Roman"/>
                      </a:endParaRPr>
                    </a:p>
                  </a:txBody>
                  <a:tcPr marL="66549" marR="66549"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-3.07</a:t>
                      </a:r>
                      <a:endParaRPr lang="en-US" sz="1600">
                        <a:latin typeface="Times New Roman"/>
                        <a:ea typeface="Times New Roman"/>
                        <a:cs typeface="Times New Roman"/>
                      </a:endParaRPr>
                    </a:p>
                  </a:txBody>
                  <a:tcPr marL="66549" marR="66549" marT="0" marB="0" anchor="b">
                    <a:lnL>
                      <a:noFill/>
                    </a:lnL>
                    <a:lnR w="12700" cap="flat" cmpd="sng" algn="ctr">
                      <a:solidFill>
                        <a:srgbClr val="000000"/>
                      </a:solidFill>
                      <a:prstDash val="solid"/>
                      <a:round/>
                      <a:headEnd type="none" w="med" len="med"/>
                      <a:tailEnd type="none" w="med" len="med"/>
                    </a:lnR>
                    <a:lnT>
                      <a:noFill/>
                    </a:lnT>
                    <a:lnB>
                      <a:noFill/>
                    </a:lnB>
                    <a:solidFill>
                      <a:srgbClr val="30D05C"/>
                    </a:solidFill>
                  </a:tcPr>
                </a:tc>
              </a:tr>
              <a:tr h="346396">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a:latin typeface="Arial"/>
                          <a:ea typeface="Times New Roman"/>
                          <a:cs typeface="Times New Roman"/>
                        </a:rPr>
                        <a:t>Class E</a:t>
                      </a:r>
                      <a:endParaRPr lang="en-US" sz="1400">
                        <a:latin typeface="Times New Roman"/>
                        <a:ea typeface="Times New Roman"/>
                        <a:cs typeface="Times New Roman"/>
                      </a:endParaRPr>
                    </a:p>
                  </a:txBody>
                  <a:tcPr marL="66549" marR="665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0.09</a:t>
                      </a:r>
                      <a:endParaRPr lang="en-US" sz="1600">
                        <a:latin typeface="Times New Roman"/>
                        <a:ea typeface="Times New Roman"/>
                        <a:cs typeface="Times New Roman"/>
                      </a:endParaRPr>
                    </a:p>
                  </a:txBody>
                  <a:tcPr marL="66549" marR="66549"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-0.05</a:t>
                      </a:r>
                      <a:endParaRPr lang="en-US" sz="1600">
                        <a:latin typeface="Times New Roman"/>
                        <a:ea typeface="Times New Roman"/>
                        <a:cs typeface="Times New Roman"/>
                      </a:endParaRPr>
                    </a:p>
                  </a:txBody>
                  <a:tcPr marL="66549" marR="66549"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latin typeface="Arial"/>
                          <a:ea typeface="Times New Roman"/>
                          <a:cs typeface="Times New Roman"/>
                        </a:rPr>
                        <a:t>-0.18</a:t>
                      </a:r>
                      <a:endParaRPr lang="en-US" sz="1600" dirty="0">
                        <a:latin typeface="Times New Roman"/>
                        <a:ea typeface="Times New Roman"/>
                        <a:cs typeface="Times New Roman"/>
                      </a:endParaRPr>
                    </a:p>
                  </a:txBody>
                  <a:tcPr marL="66549" marR="66549"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latin typeface="Arial"/>
                          <a:ea typeface="Times New Roman"/>
                          <a:cs typeface="Times New Roman"/>
                        </a:rPr>
                        <a:t> </a:t>
                      </a:r>
                      <a:endParaRPr lang="en-US" sz="1600" dirty="0">
                        <a:latin typeface="Times New Roman"/>
                        <a:ea typeface="Times New Roman"/>
                        <a:cs typeface="Times New Roman"/>
                      </a:endParaRPr>
                    </a:p>
                  </a:txBody>
                  <a:tcPr marL="66549" marR="66549"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 </a:t>
                      </a:r>
                      <a:endParaRPr lang="en-US" sz="1600">
                        <a:latin typeface="Times New Roman"/>
                        <a:ea typeface="Times New Roman"/>
                        <a:cs typeface="Times New Roman"/>
                      </a:endParaRPr>
                    </a:p>
                  </a:txBody>
                  <a:tcPr marL="66549" marR="66549" marT="0" marB="0" anchor="b">
                    <a:lnL>
                      <a:noFill/>
                    </a:lnL>
                    <a:lnR>
                      <a:noFill/>
                    </a:lnR>
                    <a:lnT>
                      <a:noFill/>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 </a:t>
                      </a:r>
                      <a:endParaRPr lang="en-US" sz="1600">
                        <a:latin typeface="Times New Roman"/>
                        <a:ea typeface="Times New Roman"/>
                        <a:cs typeface="Times New Roman"/>
                      </a:endParaRPr>
                    </a:p>
                  </a:txBody>
                  <a:tcPr marL="66549" marR="66549"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latin typeface="Arial"/>
                          <a:ea typeface="Times New Roman"/>
                          <a:cs typeface="Times New Roman"/>
                        </a:rPr>
                        <a:t>-0.11</a:t>
                      </a:r>
                      <a:endParaRPr lang="en-US" sz="1600" dirty="0">
                        <a:latin typeface="Times New Roman"/>
                        <a:ea typeface="Times New Roman"/>
                        <a:cs typeface="Times New Roman"/>
                      </a:endParaRPr>
                    </a:p>
                  </a:txBody>
                  <a:tcPr marL="66549" marR="66549"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latin typeface="Arial"/>
                          <a:ea typeface="Times New Roman"/>
                          <a:cs typeface="Times New Roman"/>
                        </a:rPr>
                        <a:t>-2.26</a:t>
                      </a:r>
                      <a:endParaRPr lang="en-US" sz="1600" dirty="0">
                        <a:latin typeface="Times New Roman"/>
                        <a:ea typeface="Times New Roman"/>
                        <a:cs typeface="Times New Roman"/>
                      </a:endParaRPr>
                    </a:p>
                  </a:txBody>
                  <a:tcPr marL="66549" marR="66549"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latin typeface="Arial"/>
                          <a:ea typeface="Times New Roman"/>
                          <a:cs typeface="Times New Roman"/>
                        </a:rPr>
                        <a:t>-1.06</a:t>
                      </a:r>
                      <a:endParaRPr lang="en-US" sz="1600" dirty="0">
                        <a:latin typeface="Times New Roman"/>
                        <a:ea typeface="Times New Roman"/>
                        <a:cs typeface="Times New Roman"/>
                      </a:endParaRPr>
                    </a:p>
                  </a:txBody>
                  <a:tcPr marL="66549" marR="66549"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46396">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dirty="0">
                          <a:latin typeface="Arial"/>
                          <a:ea typeface="Times New Roman"/>
                          <a:cs typeface="Times New Roman"/>
                        </a:rPr>
                        <a:t>All</a:t>
                      </a:r>
                      <a:endParaRPr lang="en-US" sz="1400" dirty="0">
                        <a:latin typeface="Times New Roman"/>
                        <a:ea typeface="Times New Roman"/>
                        <a:cs typeface="Times New Roman"/>
                      </a:endParaRPr>
                    </a:p>
                  </a:txBody>
                  <a:tcPr marL="66549" marR="665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a:latin typeface="Arial"/>
                          <a:ea typeface="Times New Roman"/>
                          <a:cs typeface="Times New Roman"/>
                        </a:rPr>
                        <a:t>-0.03</a:t>
                      </a:r>
                      <a:endParaRPr lang="en-US" sz="1600">
                        <a:latin typeface="Times New Roman"/>
                        <a:ea typeface="Times New Roman"/>
                        <a:cs typeface="Times New Roman"/>
                      </a:endParaRPr>
                    </a:p>
                  </a:txBody>
                  <a:tcPr marL="66549" marR="66549"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a:latin typeface="Arial"/>
                          <a:ea typeface="Times New Roman"/>
                          <a:cs typeface="Times New Roman"/>
                        </a:rPr>
                        <a:t>-0.03</a:t>
                      </a:r>
                      <a:endParaRPr lang="en-US" sz="1600">
                        <a:latin typeface="Times New Roman"/>
                        <a:ea typeface="Times New Roman"/>
                        <a:cs typeface="Times New Roman"/>
                      </a:endParaRPr>
                    </a:p>
                  </a:txBody>
                  <a:tcPr marL="66549" marR="66549"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a:latin typeface="Arial"/>
                          <a:ea typeface="Times New Roman"/>
                          <a:cs typeface="Times New Roman"/>
                        </a:rPr>
                        <a:t>-0.01</a:t>
                      </a:r>
                      <a:endParaRPr lang="en-US" sz="1600">
                        <a:latin typeface="Times New Roman"/>
                        <a:ea typeface="Times New Roman"/>
                        <a:cs typeface="Times New Roman"/>
                      </a:endParaRPr>
                    </a:p>
                  </a:txBody>
                  <a:tcPr marL="66549" marR="66549"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dirty="0">
                          <a:latin typeface="Arial"/>
                          <a:ea typeface="Times New Roman"/>
                          <a:cs typeface="Times New Roman"/>
                        </a:rPr>
                        <a:t>0.01</a:t>
                      </a:r>
                      <a:endParaRPr lang="en-US" sz="1600" dirty="0">
                        <a:latin typeface="Times New Roman"/>
                        <a:ea typeface="Times New Roman"/>
                        <a:cs typeface="Times New Roman"/>
                      </a:endParaRPr>
                    </a:p>
                  </a:txBody>
                  <a:tcPr marL="66549" marR="66549"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a:latin typeface="Arial"/>
                          <a:ea typeface="Times New Roman"/>
                          <a:cs typeface="Times New Roman"/>
                        </a:rPr>
                        <a:t>-0.94</a:t>
                      </a:r>
                      <a:endParaRPr lang="en-US" sz="1600">
                        <a:latin typeface="Times New Roman"/>
                        <a:ea typeface="Times New Roman"/>
                        <a:cs typeface="Times New Roman"/>
                      </a:endParaRPr>
                    </a:p>
                  </a:txBody>
                  <a:tcPr marL="66549" marR="66549"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a:latin typeface="Arial"/>
                          <a:ea typeface="Times New Roman"/>
                          <a:cs typeface="Times New Roman"/>
                        </a:rPr>
                        <a:t>-0.75</a:t>
                      </a:r>
                      <a:endParaRPr lang="en-US" sz="1600">
                        <a:latin typeface="Times New Roman"/>
                        <a:ea typeface="Times New Roman"/>
                        <a:cs typeface="Times New Roman"/>
                      </a:endParaRPr>
                    </a:p>
                  </a:txBody>
                  <a:tcPr marL="66549" marR="66549"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dirty="0">
                          <a:latin typeface="Arial"/>
                          <a:ea typeface="Times New Roman"/>
                          <a:cs typeface="Times New Roman"/>
                        </a:rPr>
                        <a:t>-0.10</a:t>
                      </a:r>
                      <a:endParaRPr lang="en-US" sz="1600" dirty="0">
                        <a:latin typeface="Times New Roman"/>
                        <a:ea typeface="Times New Roman"/>
                        <a:cs typeface="Times New Roman"/>
                      </a:endParaRPr>
                    </a:p>
                  </a:txBody>
                  <a:tcPr marL="66549" marR="66549"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a:latin typeface="Arial"/>
                          <a:ea typeface="Times New Roman"/>
                          <a:cs typeface="Times New Roman"/>
                        </a:rPr>
                        <a:t>-1.94</a:t>
                      </a:r>
                      <a:endParaRPr lang="en-US" sz="1600">
                        <a:latin typeface="Times New Roman"/>
                        <a:ea typeface="Times New Roman"/>
                        <a:cs typeface="Times New Roman"/>
                      </a:endParaRPr>
                    </a:p>
                  </a:txBody>
                  <a:tcPr marL="66549" marR="66549"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dirty="0">
                          <a:latin typeface="Arial"/>
                          <a:ea typeface="Times New Roman"/>
                          <a:cs typeface="Times New Roman"/>
                        </a:rPr>
                        <a:t>-1.86</a:t>
                      </a:r>
                      <a:endParaRPr lang="en-US" sz="1600" dirty="0">
                        <a:latin typeface="Times New Roman"/>
                        <a:ea typeface="Times New Roman"/>
                        <a:cs typeface="Times New Roman"/>
                      </a:endParaRPr>
                    </a:p>
                  </a:txBody>
                  <a:tcPr marL="66549" marR="66549"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6396">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latin typeface="Arial"/>
                          <a:ea typeface="Times New Roman"/>
                          <a:cs typeface="Times New Roman"/>
                        </a:rPr>
                        <a:t>Enc T[%]</a:t>
                      </a:r>
                      <a:endParaRPr lang="en-US" sz="1200">
                        <a:latin typeface="Times New Roman"/>
                        <a:ea typeface="Times New Roman"/>
                        <a:cs typeface="Times New Roman"/>
                      </a:endParaRPr>
                    </a:p>
                  </a:txBody>
                  <a:tcPr marL="66549" marR="665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latin typeface="Arial"/>
                          <a:ea typeface="Times New Roman"/>
                          <a:cs typeface="Times New Roman"/>
                        </a:rPr>
                        <a:t>100%</a:t>
                      </a:r>
                      <a:endParaRPr lang="en-US" sz="1600" dirty="0">
                        <a:latin typeface="Times New Roman"/>
                        <a:ea typeface="Times New Roman"/>
                        <a:cs typeface="Times New Roman"/>
                      </a:endParaRPr>
                    </a:p>
                  </a:txBody>
                  <a:tcPr marL="66549" marR="665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latin typeface="Arial"/>
                          <a:ea typeface="Times New Roman"/>
                          <a:cs typeface="Times New Roman"/>
                        </a:rPr>
                        <a:t>100%</a:t>
                      </a:r>
                      <a:endParaRPr lang="en-US" sz="1600" dirty="0">
                        <a:latin typeface="Times New Roman"/>
                        <a:ea typeface="Times New Roman"/>
                        <a:cs typeface="Times New Roman"/>
                      </a:endParaRPr>
                    </a:p>
                  </a:txBody>
                  <a:tcPr marL="66549" marR="665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latin typeface="Arial"/>
                          <a:ea typeface="Times New Roman"/>
                          <a:cs typeface="Times New Roman"/>
                        </a:rPr>
                        <a:t>98%</a:t>
                      </a:r>
                      <a:endParaRPr lang="en-US" sz="1600" dirty="0">
                        <a:latin typeface="Times New Roman"/>
                        <a:ea typeface="Times New Roman"/>
                        <a:cs typeface="Times New Roman"/>
                      </a:endParaRPr>
                    </a:p>
                  </a:txBody>
                  <a:tcPr marL="66549" marR="665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346396">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latin typeface="Arial"/>
                          <a:ea typeface="Times New Roman"/>
                          <a:cs typeface="Times New Roman"/>
                        </a:rPr>
                        <a:t>Dec T[%]</a:t>
                      </a:r>
                      <a:endParaRPr lang="en-US" sz="1200">
                        <a:latin typeface="Times New Roman"/>
                        <a:ea typeface="Times New Roman"/>
                        <a:cs typeface="Times New Roman"/>
                      </a:endParaRPr>
                    </a:p>
                  </a:txBody>
                  <a:tcPr marL="66549" marR="665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latin typeface="Arial"/>
                          <a:ea typeface="Times New Roman"/>
                          <a:cs typeface="Times New Roman"/>
                        </a:rPr>
                        <a:t>100%</a:t>
                      </a:r>
                      <a:endParaRPr lang="en-US" sz="1600" dirty="0">
                        <a:latin typeface="Times New Roman"/>
                        <a:ea typeface="Times New Roman"/>
                        <a:cs typeface="Times New Roman"/>
                      </a:endParaRPr>
                    </a:p>
                  </a:txBody>
                  <a:tcPr marL="66549" marR="665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latin typeface="Arial"/>
                          <a:ea typeface="Times New Roman"/>
                          <a:cs typeface="Times New Roman"/>
                        </a:rPr>
                        <a:t>100%</a:t>
                      </a:r>
                      <a:endParaRPr lang="en-US" sz="1600" dirty="0">
                        <a:latin typeface="Times New Roman"/>
                        <a:ea typeface="Times New Roman"/>
                        <a:cs typeface="Times New Roman"/>
                      </a:endParaRPr>
                    </a:p>
                  </a:txBody>
                  <a:tcPr marL="66549" marR="665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latin typeface="Arial"/>
                          <a:ea typeface="Times New Roman"/>
                          <a:cs typeface="Times New Roman"/>
                        </a:rPr>
                        <a:t>100%</a:t>
                      </a:r>
                      <a:endParaRPr lang="en-US" sz="1600" dirty="0">
                        <a:latin typeface="Times New Roman"/>
                        <a:ea typeface="Times New Roman"/>
                        <a:cs typeface="Times New Roman"/>
                      </a:endParaRPr>
                    </a:p>
                  </a:txBody>
                  <a:tcPr marL="66549" marR="665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Results: bin counts</a:t>
            </a:r>
            <a:endParaRPr lang="en-US" dirty="0"/>
          </a:p>
        </p:txBody>
      </p:sp>
      <p:sp>
        <p:nvSpPr>
          <p:cNvPr id="243714" name="Rectangle 2"/>
          <p:cNvSpPr>
            <a:spLocks noGrp="1" noChangeArrowheads="1"/>
          </p:cNvSpPr>
          <p:nvPr>
            <p:ph idx="1"/>
          </p:nvPr>
        </p:nvSpPr>
        <p:spPr>
          <a:xfrm>
            <a:off x="163513" y="1613647"/>
            <a:ext cx="8098360" cy="4465562"/>
          </a:xfrm>
        </p:spPr>
        <p:txBody>
          <a:bodyPr/>
          <a:lstStyle/>
          <a:p>
            <a:pPr lvl="1"/>
            <a:endParaRPr lang="en-US" dirty="0" smtClean="0"/>
          </a:p>
          <a:p>
            <a:endParaRPr lang="en-US" dirty="0"/>
          </a:p>
        </p:txBody>
      </p:sp>
      <p:sp>
        <p:nvSpPr>
          <p:cNvPr id="6" name="Rectangle 2"/>
          <p:cNvSpPr txBox="1">
            <a:spLocks noChangeArrowheads="1"/>
          </p:cNvSpPr>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r>
              <a:rPr kumimoji="0" lang="en-US" sz="2000" b="0" i="0" u="none" strike="noStrike" kern="0" cap="none" spc="0" normalizeH="0" baseline="0" noProof="0" dirty="0" smtClean="0">
                <a:ln>
                  <a:noFill/>
                </a:ln>
                <a:solidFill>
                  <a:srgbClr val="333333"/>
                </a:solidFill>
                <a:effectLst/>
                <a:uLnTx/>
                <a:uFillTx/>
                <a:latin typeface="+mn-lt"/>
                <a:ea typeface="+mn-ea"/>
                <a:cs typeface="+mn-cs"/>
              </a:rPr>
              <a:t>Average</a:t>
            </a:r>
            <a:r>
              <a:rPr kumimoji="0" lang="en-US" sz="2000" b="0" i="0" u="none" strike="noStrike" kern="0" cap="none" spc="0" normalizeH="0" noProof="0" dirty="0" smtClean="0">
                <a:ln>
                  <a:noFill/>
                </a:ln>
                <a:solidFill>
                  <a:srgbClr val="333333"/>
                </a:solidFill>
                <a:effectLst/>
                <a:uLnTx/>
                <a:uFillTx/>
                <a:latin typeface="+mn-lt"/>
                <a:ea typeface="+mn-ea"/>
                <a:cs typeface="+mn-cs"/>
              </a:rPr>
              <a:t> bin count with respect to HM2.0</a:t>
            </a: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noProof="0" dirty="0" smtClean="0">
              <a:ln>
                <a:noFill/>
              </a:ln>
              <a:solidFill>
                <a:srgbClr val="333333"/>
              </a:solidFill>
              <a:effectLst/>
              <a:uLnTx/>
              <a:uFillTx/>
              <a:latin typeface="+mn-lt"/>
              <a:ea typeface="+mn-ea"/>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lang="en-US" sz="2000" kern="0" dirty="0" smtClean="0">
              <a:solidFill>
                <a:srgbClr val="333333"/>
              </a:solidFill>
              <a:latin typeface="+mn-lt"/>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noProof="0" dirty="0" smtClean="0">
              <a:ln>
                <a:noFill/>
              </a:ln>
              <a:solidFill>
                <a:srgbClr val="333333"/>
              </a:solidFill>
              <a:effectLst/>
              <a:uLnTx/>
              <a:uFillTx/>
              <a:latin typeface="+mn-lt"/>
              <a:ea typeface="+mn-ea"/>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tabLst/>
              <a:defRPr/>
            </a:pPr>
            <a:endParaRPr kumimoji="0" lang="en-US" sz="2000" b="0" i="0" u="none" strike="noStrike" kern="0" cap="none" spc="0" normalizeH="0" noProof="0" dirty="0" smtClean="0">
              <a:ln>
                <a:noFill/>
              </a:ln>
              <a:solidFill>
                <a:srgbClr val="333333"/>
              </a:solidFill>
              <a:effectLst/>
              <a:uLnTx/>
              <a:uFillTx/>
              <a:latin typeface="+mn-lt"/>
              <a:ea typeface="+mn-ea"/>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lang="en-US" sz="2000" kern="0" dirty="0" smtClean="0">
              <a:solidFill>
                <a:srgbClr val="333333"/>
              </a:solidFill>
              <a:latin typeface="+mn-lt"/>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noProof="0" dirty="0" smtClean="0">
              <a:ln>
                <a:noFill/>
              </a:ln>
              <a:solidFill>
                <a:srgbClr val="333333"/>
              </a:solidFill>
              <a:effectLst/>
              <a:uLnTx/>
              <a:uFillTx/>
              <a:latin typeface="+mn-lt"/>
              <a:ea typeface="+mn-ea"/>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noProof="0" dirty="0" smtClean="0">
              <a:ln>
                <a:noFill/>
              </a:ln>
              <a:solidFill>
                <a:srgbClr val="333333"/>
              </a:solidFill>
              <a:effectLst/>
              <a:uLnTx/>
              <a:uFillTx/>
              <a:latin typeface="+mn-lt"/>
              <a:ea typeface="+mn-ea"/>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r>
              <a:rPr lang="en-US" sz="2000" kern="0" noProof="0" dirty="0" smtClean="0">
                <a:solidFill>
                  <a:srgbClr val="333333"/>
                </a:solidFill>
                <a:latin typeface="+mn-lt"/>
                <a:cs typeface="+mn-cs"/>
              </a:rPr>
              <a:t>Worse-case number of bins for last flag is </a:t>
            </a:r>
            <a:r>
              <a:rPr lang="en-US" sz="2000" kern="0" noProof="0" dirty="0" smtClean="0">
                <a:solidFill>
                  <a:srgbClr val="333333"/>
                </a:solidFill>
                <a:latin typeface="+mn-lt"/>
                <a:cs typeface="+mn-cs"/>
              </a:rPr>
              <a:t>reduced</a:t>
            </a:r>
            <a:endParaRPr lang="en-US" sz="2000" kern="0" noProof="0" dirty="0" smtClean="0">
              <a:solidFill>
                <a:srgbClr val="333333"/>
              </a:solidFill>
              <a:latin typeface="+mn-lt"/>
              <a:cs typeface="+mn-cs"/>
            </a:endParaRPr>
          </a:p>
          <a:p>
            <a:pPr marL="630238" lvl="1" indent="-173038" eaLnBrk="1" hangingPunct="1">
              <a:lnSpc>
                <a:spcPct val="95000"/>
              </a:lnSpc>
              <a:spcBef>
                <a:spcPct val="35000"/>
              </a:spcBef>
              <a:buClr>
                <a:schemeClr val="accent2"/>
              </a:buClr>
              <a:buFont typeface="Wingdings" pitchFamily="2" charset="2"/>
              <a:buChar char="§"/>
              <a:defRPr/>
            </a:pPr>
            <a:r>
              <a:rPr lang="en-US" sz="2000" kern="0" dirty="0" smtClean="0">
                <a:solidFill>
                  <a:srgbClr val="333333"/>
                </a:solidFill>
                <a:latin typeface="+mn-lt"/>
                <a:cs typeface="+mn-cs"/>
              </a:rPr>
              <a:t>N</a:t>
            </a:r>
            <a:r>
              <a:rPr lang="en-US" sz="2000" dirty="0" smtClean="0"/>
              <a:t>×</a:t>
            </a:r>
            <a:r>
              <a:rPr lang="en-US" sz="2000" kern="0" dirty="0" smtClean="0">
                <a:solidFill>
                  <a:srgbClr val="333333"/>
                </a:solidFill>
                <a:latin typeface="+mn-lt"/>
                <a:cs typeface="+mn-cs"/>
              </a:rPr>
              <a:t>N block: maximum bins reduced from N*N-1 to 2N-2</a:t>
            </a:r>
          </a:p>
          <a:p>
            <a:pPr marL="1087438" lvl="2" indent="-173038" eaLnBrk="1" hangingPunct="1">
              <a:lnSpc>
                <a:spcPct val="95000"/>
              </a:lnSpc>
              <a:spcBef>
                <a:spcPct val="35000"/>
              </a:spcBef>
              <a:buClr>
                <a:schemeClr val="accent2"/>
              </a:buClr>
              <a:buFont typeface="Wingdings" pitchFamily="2" charset="2"/>
              <a:buChar char="§"/>
              <a:defRPr/>
            </a:pPr>
            <a:r>
              <a:rPr lang="en-US" sz="2000" kern="0" noProof="0" dirty="0" smtClean="0">
                <a:solidFill>
                  <a:srgbClr val="333333"/>
                </a:solidFill>
                <a:latin typeface="+mn-lt"/>
                <a:cs typeface="+mn-cs"/>
              </a:rPr>
              <a:t>For 32</a:t>
            </a:r>
            <a:r>
              <a:rPr lang="en-US" sz="2000" dirty="0" smtClean="0"/>
              <a:t>×</a:t>
            </a:r>
            <a:r>
              <a:rPr lang="en-US" sz="2000" kern="0" noProof="0" dirty="0" smtClean="0">
                <a:solidFill>
                  <a:srgbClr val="333333"/>
                </a:solidFill>
                <a:latin typeface="+mn-lt"/>
                <a:cs typeface="+mn-cs"/>
              </a:rPr>
              <a:t>32: from 1023 bins to </a:t>
            </a:r>
            <a:r>
              <a:rPr lang="en-US" sz="2000" kern="0" noProof="0" dirty="0" smtClean="0">
                <a:solidFill>
                  <a:srgbClr val="333333"/>
                </a:solidFill>
                <a:latin typeface="+mn-lt"/>
                <a:cs typeface="+mn-cs"/>
              </a:rPr>
              <a:t>62</a:t>
            </a: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graphicFrame>
        <p:nvGraphicFramePr>
          <p:cNvPr id="8" name="Table 7"/>
          <p:cNvGraphicFramePr>
            <a:graphicFrameLocks noGrp="1"/>
          </p:cNvGraphicFramePr>
          <p:nvPr/>
        </p:nvGraphicFramePr>
        <p:xfrm>
          <a:off x="1387736" y="1742739"/>
          <a:ext cx="5034580" cy="1635164"/>
        </p:xfrm>
        <a:graphic>
          <a:graphicData uri="http://schemas.openxmlformats.org/drawingml/2006/table">
            <a:tbl>
              <a:tblPr/>
              <a:tblGrid>
                <a:gridCol w="1975105"/>
                <a:gridCol w="968188"/>
                <a:gridCol w="968188"/>
                <a:gridCol w="1123099"/>
              </a:tblGrid>
              <a:tr h="598313">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latin typeface="Arial"/>
                          <a:ea typeface="Times New Roman"/>
                        </a:rPr>
                        <a:t>%bins</a:t>
                      </a:r>
                      <a:endParaRPr lang="en-US" sz="1600" dirty="0">
                        <a:latin typeface="Times New Roman"/>
                        <a:ea typeface="Batang"/>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a:solidFill>
                            <a:srgbClr val="000000"/>
                          </a:solidFill>
                          <a:latin typeface="Arial"/>
                          <a:ea typeface="Times New Roman"/>
                        </a:rPr>
                        <a:t>Total</a:t>
                      </a:r>
                      <a:endParaRPr lang="en-US" sz="1600">
                        <a:latin typeface="Times New Roman"/>
                        <a:ea typeface="Batang"/>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latin typeface="Arial"/>
                          <a:ea typeface="Times New Roman"/>
                        </a:rPr>
                        <a:t>Sig Coef</a:t>
                      </a:r>
                      <a:endParaRPr lang="en-US" sz="1600">
                        <a:latin typeface="Times New Roman"/>
                        <a:ea typeface="Batang"/>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latin typeface="Arial"/>
                          <a:ea typeface="Times New Roman"/>
                        </a:rPr>
                        <a:t>Last</a:t>
                      </a:r>
                      <a:endParaRPr lang="en-US" sz="1600">
                        <a:latin typeface="Times New Roman"/>
                        <a:ea typeface="Batang"/>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9951">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rPr>
                        <a:t>Intra</a:t>
                      </a:r>
                      <a:endParaRPr lang="en-US" sz="1600">
                        <a:latin typeface="Times New Roman"/>
                        <a:ea typeface="Batang"/>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a:solidFill>
                            <a:srgbClr val="000000"/>
                          </a:solidFill>
                          <a:latin typeface="Arial"/>
                          <a:ea typeface="Times New Roman"/>
                        </a:rPr>
                        <a:t>95%</a:t>
                      </a:r>
                      <a:endParaRPr lang="en-US" sz="1600">
                        <a:latin typeface="Times New Roman"/>
                        <a:ea typeface="Batang"/>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latin typeface="Arial"/>
                          <a:ea typeface="Times New Roman"/>
                        </a:rPr>
                        <a:t>94%</a:t>
                      </a:r>
                      <a:endParaRPr lang="en-US" sz="1600">
                        <a:latin typeface="Times New Roman"/>
                        <a:ea typeface="Batang"/>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latin typeface="Arial"/>
                          <a:ea typeface="Times New Roman"/>
                        </a:rPr>
                        <a:t>77%</a:t>
                      </a:r>
                      <a:endParaRPr lang="en-US" sz="1600">
                        <a:latin typeface="Times New Roman"/>
                        <a:ea typeface="Batang"/>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39951">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latin typeface="Arial"/>
                          <a:ea typeface="Times New Roman"/>
                        </a:rPr>
                        <a:t>Random access</a:t>
                      </a:r>
                      <a:endParaRPr lang="en-US" sz="1600">
                        <a:latin typeface="Times New Roman"/>
                        <a:ea typeface="Batang"/>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a:solidFill>
                            <a:srgbClr val="000000"/>
                          </a:solidFill>
                          <a:latin typeface="Arial"/>
                          <a:ea typeface="Times New Roman"/>
                        </a:rPr>
                        <a:t>98%</a:t>
                      </a:r>
                      <a:endParaRPr lang="en-US" sz="1600">
                        <a:latin typeface="Times New Roman"/>
                        <a:ea typeface="Batang"/>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latin typeface="Arial"/>
                          <a:ea typeface="Times New Roman"/>
                        </a:rPr>
                        <a:t>96%</a:t>
                      </a:r>
                      <a:endParaRPr lang="en-US" sz="1600">
                        <a:latin typeface="Times New Roman"/>
                        <a:ea typeface="Batang"/>
                      </a:endParaRPr>
                    </a:p>
                  </a:txBody>
                  <a:tcPr marL="68580" marR="68580" marT="0" marB="0" anchor="ctr">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latin typeface="Arial"/>
                          <a:ea typeface="Times New Roman"/>
                        </a:rPr>
                        <a:t>93%</a:t>
                      </a:r>
                      <a:endParaRPr lang="en-US" sz="1600">
                        <a:latin typeface="Times New Roman"/>
                        <a:ea typeface="Batang"/>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r>
              <a:tr h="356949">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latin typeface="Arial"/>
                          <a:ea typeface="Times New Roman"/>
                        </a:rPr>
                        <a:t>Low delay</a:t>
                      </a:r>
                      <a:endParaRPr lang="en-US" sz="1600" dirty="0">
                        <a:latin typeface="Times New Roman"/>
                        <a:ea typeface="Batang"/>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a:latin typeface="Arial"/>
                          <a:ea typeface="Times New Roman"/>
                        </a:rPr>
                        <a:t>100%</a:t>
                      </a:r>
                      <a:endParaRPr lang="en-US" sz="1600">
                        <a:latin typeface="Times New Roman"/>
                        <a:ea typeface="Batang"/>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rPr>
                        <a:t>96%</a:t>
                      </a:r>
                      <a:endParaRPr lang="en-US" sz="1600">
                        <a:latin typeface="Times New Roman"/>
                        <a:ea typeface="Batang"/>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latin typeface="Arial"/>
                          <a:ea typeface="Times New Roman"/>
                        </a:rPr>
                        <a:t>115%</a:t>
                      </a:r>
                      <a:endParaRPr lang="en-US" sz="1600" dirty="0">
                        <a:latin typeface="Times New Roman"/>
                        <a:ea typeface="Batang"/>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Conclusions</a:t>
            </a:r>
            <a:endParaRPr lang="en-US" dirty="0"/>
          </a:p>
        </p:txBody>
      </p:sp>
      <p:sp>
        <p:nvSpPr>
          <p:cNvPr id="243714" name="Rectangle 2"/>
          <p:cNvSpPr>
            <a:spLocks noGrp="1" noChangeArrowheads="1"/>
          </p:cNvSpPr>
          <p:nvPr>
            <p:ph idx="1"/>
          </p:nvPr>
        </p:nvSpPr>
        <p:spPr/>
        <p:txBody>
          <a:bodyPr/>
          <a:lstStyle/>
          <a:p>
            <a:endParaRPr lang="en-US" dirty="0" smtClean="0"/>
          </a:p>
          <a:p>
            <a:pPr lvl="0" hangingPunct="0"/>
            <a:r>
              <a:rPr lang="en-US" dirty="0" smtClean="0"/>
              <a:t>Proposed an algorithm to parallelize the significance map coding</a:t>
            </a:r>
          </a:p>
          <a:p>
            <a:pPr lvl="1" hangingPunct="0"/>
            <a:r>
              <a:rPr lang="en-US" dirty="0" smtClean="0"/>
              <a:t>Separation of the significance and last coefficient planes</a:t>
            </a:r>
          </a:p>
          <a:p>
            <a:pPr lvl="1" hangingPunct="0"/>
            <a:r>
              <a:rPr lang="en-US" dirty="0" smtClean="0"/>
              <a:t>X and Y </a:t>
            </a:r>
            <a:r>
              <a:rPr lang="en-US" dirty="0" smtClean="0"/>
              <a:t>components </a:t>
            </a:r>
            <a:r>
              <a:rPr lang="en-US" dirty="0" smtClean="0"/>
              <a:t>are coded independently</a:t>
            </a:r>
          </a:p>
          <a:p>
            <a:pPr lvl="1" hangingPunct="0"/>
            <a:r>
              <a:rPr lang="en-US" dirty="0" smtClean="0"/>
              <a:t>Simple context selection</a:t>
            </a:r>
          </a:p>
          <a:p>
            <a:pPr lvl="1" hangingPunct="0"/>
            <a:r>
              <a:rPr lang="en-US" dirty="0" smtClean="0"/>
              <a:t>Parallelization benefits and better </a:t>
            </a:r>
            <a:r>
              <a:rPr lang="en-US" dirty="0" smtClean="0"/>
              <a:t>performance</a:t>
            </a:r>
            <a:endParaRPr lang="en-US" dirty="0" smtClean="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38400" y="2057400"/>
            <a:ext cx="4800600" cy="1219200"/>
          </a:xfrm>
        </p:spPr>
        <p:txBody>
          <a:bodyPr/>
          <a:lstStyle>
            <a:lvl1pPr>
              <a:buClr>
                <a:schemeClr val="accent6"/>
              </a:buClr>
              <a:defRPr/>
            </a:lvl1pPr>
          </a:lstStyle>
          <a:p>
            <a:pPr eaLnBrk="1" hangingPunct="1">
              <a:buNone/>
            </a:pPr>
            <a:r>
              <a:rPr lang="en-US" dirty="0" smtClean="0">
                <a:solidFill>
                  <a:schemeClr val="bg1"/>
                </a:solidFill>
              </a:rPr>
              <a:t>Thank you!</a:t>
            </a:r>
          </a:p>
          <a:p>
            <a:pPr eaLnBrk="1" hangingPunct="1">
              <a:buFont typeface="Wingdings" pitchFamily="1" charset="2"/>
              <a:buNone/>
            </a:pPr>
            <a:endParaRPr lang="en-US" sz="3200" dirty="0" smtClean="0">
              <a:solidFill>
                <a:schemeClr val="bg1"/>
              </a:solidFill>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JCTVC-D257</Template>
  <TotalTime>568</TotalTime>
  <Words>572</Words>
  <Application>Microsoft Office PowerPoint</Application>
  <PresentationFormat>On-screen Show (4:3)</PresentationFormat>
  <Paragraphs>179</Paragraphs>
  <Slides>9</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1" baseType="lpstr">
      <vt:lpstr>JCTVC-D257</vt:lpstr>
      <vt:lpstr>Visio</vt:lpstr>
      <vt:lpstr>JCTVC-E338 CE11: Parallel context processing for the significance map in high coding efficiency</vt:lpstr>
      <vt:lpstr>Summary</vt:lpstr>
      <vt:lpstr>Background</vt:lpstr>
      <vt:lpstr>Explicit signaling of the last significant coefficient</vt:lpstr>
      <vt:lpstr>Context Selection in CABAC</vt:lpstr>
      <vt:lpstr>Results: BD-rate</vt:lpstr>
      <vt:lpstr>Results: bin counts</vt:lpstr>
      <vt:lpstr>Conclusions</vt:lpstr>
      <vt:lpstr>Slide 9</vt:lpstr>
    </vt:vector>
  </TitlesOfParts>
  <Company>Qualcomm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Qualcomm User</dc:creator>
  <cp:lastModifiedBy>Qualcomm User</cp:lastModifiedBy>
  <cp:revision>77</cp:revision>
  <cp:lastPrinted>2005-08-27T17:58:21Z</cp:lastPrinted>
  <dcterms:created xsi:type="dcterms:W3CDTF">2011-01-18T01:05:45Z</dcterms:created>
  <dcterms:modified xsi:type="dcterms:W3CDTF">2011-03-16T13:20:39Z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-2088861234</vt:i4>
  </property>
  <property fmtid="{D5CDD505-2E9C-101B-9397-08002B2CF9AE}" pid="3" name="_NewReviewCycle">
    <vt:lpwstr/>
  </property>
  <property fmtid="{D5CDD505-2E9C-101B-9397-08002B2CF9AE}" pid="4" name="_EmailSubject">
    <vt:lpwstr>QCT_Powerpoint CoverREV2_022009 :: Final Release </vt:lpwstr>
  </property>
  <property fmtid="{D5CDD505-2E9C-101B-9397-08002B2CF9AE}" pid="5" name="_AuthorEmail">
    <vt:lpwstr>wbekmani@qualcomm.com</vt:lpwstr>
  </property>
  <property fmtid="{D5CDD505-2E9C-101B-9397-08002B2CF9AE}" pid="6" name="_AuthorEmailDisplayName">
    <vt:lpwstr>Bekmanis, Winnie</vt:lpwstr>
  </property>
  <property fmtid="{D5CDD505-2E9C-101B-9397-08002B2CF9AE}" pid="7" name="_PreviousAdHocReviewCycleID">
    <vt:i4>-2051821436</vt:i4>
  </property>
</Properties>
</file>