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3"/>
  </p:notesMasterIdLst>
  <p:handoutMasterIdLst>
    <p:handoutMasterId r:id="rId14"/>
  </p:handoutMasterIdLst>
  <p:sldIdLst>
    <p:sldId id="350" r:id="rId2"/>
    <p:sldId id="340" r:id="rId3"/>
    <p:sldId id="356" r:id="rId4"/>
    <p:sldId id="355" r:id="rId5"/>
    <p:sldId id="353" r:id="rId6"/>
    <p:sldId id="357" r:id="rId7"/>
    <p:sldId id="358" r:id="rId8"/>
    <p:sldId id="359" r:id="rId9"/>
    <p:sldId id="354" r:id="rId10"/>
    <p:sldId id="290" r:id="rId11"/>
    <p:sldId id="360" r:id="rId12"/>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2C3"/>
    <a:srgbClr val="A2A2A2"/>
    <a:srgbClr val="BC443A"/>
    <a:srgbClr val="C13535"/>
    <a:srgbClr val="3E3233"/>
    <a:srgbClr val="333333"/>
    <a:srgbClr val="7C7570"/>
    <a:srgbClr val="678D32"/>
    <a:srgbClr val="89B259"/>
    <a:srgbClr val="97C06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30" autoAdjust="0"/>
    <p:restoredTop sz="97869" autoAdjust="0"/>
  </p:normalViewPr>
  <p:slideViewPr>
    <p:cSldViewPr snapToGrid="0">
      <p:cViewPr varScale="1">
        <p:scale>
          <a:sx n="89" d="100"/>
          <a:sy n="89" d="100"/>
        </p:scale>
        <p:origin x="-1014" y="-108"/>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10</a:t>
            </a:fld>
            <a:endParaRPr lang="en-US"/>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850315" y="3537273"/>
            <a:ext cx="7170240" cy="1540334"/>
          </a:xfrm>
        </p:spPr>
        <p:txBody>
          <a:bodyPr/>
          <a:lstStyle/>
          <a:p>
            <a:r>
              <a:rPr lang="en-US" b="1" dirty="0" smtClean="0"/>
              <a:t>JCTVC-E335</a:t>
            </a:r>
            <a:r>
              <a:rPr lang="en-US" dirty="0" smtClean="0"/>
              <a:t/>
            </a:r>
            <a:br>
              <a:rPr lang="en-US" dirty="0" smtClean="0"/>
            </a:br>
            <a:r>
              <a:rPr lang="en-US" dirty="0" smtClean="0"/>
              <a:t>Unified scans for the significance map and coefficient level coding in high efficiency</a:t>
            </a:r>
            <a:endParaRPr lang="en-US" dirty="0"/>
          </a:p>
        </p:txBody>
      </p:sp>
      <p:sp>
        <p:nvSpPr>
          <p:cNvPr id="4" name="Subtitle 19"/>
          <p:cNvSpPr txBox="1">
            <a:spLocks/>
          </p:cNvSpPr>
          <p:nvPr/>
        </p:nvSpPr>
        <p:spPr bwMode="auto">
          <a:xfrm>
            <a:off x="1904096" y="5335792"/>
            <a:ext cx="5777487" cy="4274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0"/>
              </a:spcBef>
              <a:spcAft>
                <a:spcPct val="0"/>
              </a:spcAft>
              <a:buClr>
                <a:schemeClr val="accent2"/>
              </a:buClr>
              <a:buSzTx/>
              <a:buFont typeface="Wingdings" pitchFamily="2" charset="2"/>
              <a:buNone/>
              <a:tabLst/>
              <a:defRPr/>
            </a:pPr>
            <a:r>
              <a:rPr kumimoji="0" lang="en-US" sz="2000" b="0" i="0" u="none" strike="noStrike" kern="0" cap="none" spc="0" normalizeH="0" baseline="0" noProof="0" dirty="0" smtClean="0">
                <a:ln>
                  <a:noFill/>
                </a:ln>
                <a:solidFill>
                  <a:srgbClr val="333333"/>
                </a:solidFill>
                <a:effectLst/>
                <a:uLnTx/>
                <a:uFillTx/>
                <a:latin typeface="+mn-lt"/>
                <a:ea typeface="+mn-ea"/>
                <a:cs typeface="+mn-cs"/>
              </a:rPr>
              <a:t>J.</a:t>
            </a:r>
            <a:r>
              <a:rPr kumimoji="0" lang="en-US" sz="2000" b="0" i="0" u="none" strike="noStrike" kern="0" cap="none" spc="0" normalizeH="0" noProof="0" dirty="0" smtClean="0">
                <a:ln>
                  <a:noFill/>
                </a:ln>
                <a:solidFill>
                  <a:srgbClr val="333333"/>
                </a:solidFill>
                <a:effectLst/>
                <a:uLnTx/>
                <a:uFillTx/>
                <a:latin typeface="+mn-lt"/>
                <a:ea typeface="+mn-ea"/>
                <a:cs typeface="+mn-cs"/>
              </a:rPr>
              <a:t> Sole, R. Joshi, M. Karczewicz</a:t>
            </a: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0" marR="0" lvl="0" indent="0" algn="l" defTabSz="914400" rtl="0" eaLnBrk="1" fontAlgn="base" latinLnBrk="0" hangingPunct="1">
              <a:lnSpc>
                <a:spcPct val="100000"/>
              </a:lnSpc>
              <a:spcBef>
                <a:spcPts val="0"/>
              </a:spcBef>
              <a:spcAft>
                <a:spcPct val="0"/>
              </a:spcAft>
              <a:buClr>
                <a:schemeClr val="accent2"/>
              </a:buClr>
              <a:buSzTx/>
              <a:buFont typeface="Wingdings" pitchFamily="2" charset="2"/>
              <a:buNone/>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Context Sets</a:t>
            </a:r>
            <a:endParaRPr lang="en-US" dirty="0"/>
          </a:p>
        </p:txBody>
      </p:sp>
      <p:sp>
        <p:nvSpPr>
          <p:cNvPr id="243714" name="Rectangle 2"/>
          <p:cNvSpPr>
            <a:spLocks noGrp="1" noChangeArrowheads="1"/>
          </p:cNvSpPr>
          <p:nvPr>
            <p:ph idx="1"/>
          </p:nvPr>
        </p:nvSpPr>
        <p:spPr>
          <a:xfrm>
            <a:off x="163513" y="904108"/>
            <a:ext cx="8712200" cy="2923613"/>
          </a:xfrm>
        </p:spPr>
        <p:txBody>
          <a:bodyPr/>
          <a:lstStyle/>
          <a:p>
            <a:r>
              <a:rPr lang="en-US" dirty="0" smtClean="0"/>
              <a:t>Set consists of 16 consecutive coefficients in scan order</a:t>
            </a:r>
          </a:p>
          <a:p>
            <a:pPr lvl="1"/>
            <a:r>
              <a:rPr lang="en-US" dirty="0" smtClean="0"/>
              <a:t>Instead of 4x4 sub-blocks in HEVC</a:t>
            </a:r>
          </a:p>
          <a:p>
            <a:r>
              <a:rPr lang="en-US" dirty="0" smtClean="0"/>
              <a:t>Same contexts derivation for all blocks sizes</a:t>
            </a:r>
          </a:p>
          <a:p>
            <a:pPr lvl="1"/>
            <a:r>
              <a:rPr lang="en-US" dirty="0" smtClean="0"/>
              <a:t>Same number of contexts as in HEVC</a:t>
            </a:r>
          </a:p>
          <a:p>
            <a:pPr lvl="2"/>
            <a:endParaRPr lang="en-US" dirty="0" smtClean="0"/>
          </a:p>
          <a:p>
            <a:pPr lvl="2"/>
            <a:endParaRPr lang="en-US" dirty="0" smtClean="0"/>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59"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Table 5"/>
          <p:cNvGraphicFramePr>
            <a:graphicFrameLocks noGrp="1"/>
          </p:cNvGraphicFramePr>
          <p:nvPr/>
        </p:nvGraphicFramePr>
        <p:xfrm>
          <a:off x="384394" y="3259544"/>
          <a:ext cx="3832603" cy="2276469"/>
        </p:xfrm>
        <a:graphic>
          <a:graphicData uri="http://schemas.openxmlformats.org/drawingml/2006/table">
            <a:tbl>
              <a:tblPr/>
              <a:tblGrid>
                <a:gridCol w="532087"/>
                <a:gridCol w="3300516"/>
              </a:tblGrid>
              <a:tr h="293862">
                <a:tc gridSpan="2">
                  <a:txBody>
                    <a:bodyPr/>
                    <a:lstStyle/>
                    <a:p>
                      <a:pPr algn="l" fontAlgn="ctr"/>
                      <a:r>
                        <a:rPr lang="en-US" sz="1600" b="1" i="0" u="none" strike="noStrike" dirty="0" smtClean="0">
                          <a:solidFill>
                            <a:srgbClr val="000000"/>
                          </a:solidFill>
                          <a:latin typeface="Calibri"/>
                        </a:rPr>
                        <a:t> Context Set  </a:t>
                      </a:r>
                      <a:r>
                        <a:rPr lang="en-US" sz="1600" b="0" i="0" u="none" strike="noStrike" dirty="0" smtClean="0">
                          <a:solidFill>
                            <a:srgbClr val="000000"/>
                          </a:solidFill>
                          <a:latin typeface="Calibri"/>
                        </a:rPr>
                        <a:t>(for 4x4 sub-blocks)</a:t>
                      </a:r>
                      <a:endParaRPr lang="en-US" sz="1600" b="0" i="0" u="none" strike="noStrike" dirty="0">
                        <a:solidFill>
                          <a:srgbClr val="000000"/>
                        </a:solidFill>
                        <a:latin typeface="Calibri"/>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93862">
                <a:tc>
                  <a:txBody>
                    <a:bodyPr/>
                    <a:lstStyle/>
                    <a:p>
                      <a:pPr algn="ctr" fontAlgn="ctr"/>
                      <a:r>
                        <a:rPr lang="en-US" sz="1600" b="0" i="0" u="none" strike="noStrike">
                          <a:solidFill>
                            <a:srgbClr val="000000"/>
                          </a:solidFill>
                          <a:latin typeface="Calibri"/>
                        </a:rPr>
                        <a:t>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600" b="0" i="0" u="none" strike="noStrike" dirty="0" smtClean="0">
                          <a:solidFill>
                            <a:srgbClr val="000000"/>
                          </a:solidFill>
                          <a:latin typeface="Calibri"/>
                        </a:rPr>
                        <a:t> For </a:t>
                      </a:r>
                      <a:r>
                        <a:rPr lang="en-US" sz="1600" b="0" i="0" u="none" strike="noStrike" dirty="0">
                          <a:solidFill>
                            <a:srgbClr val="000000"/>
                          </a:solidFill>
                          <a:latin typeface="Calibri"/>
                        </a:rPr>
                        <a:t>block size 4x4 only</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93862">
                <a:tc>
                  <a:txBody>
                    <a:bodyPr/>
                    <a:lstStyle/>
                    <a:p>
                      <a:pPr algn="ctr" fontAlgn="ctr"/>
                      <a:r>
                        <a:rPr lang="en-US" sz="1600" b="0" i="0" u="none" strike="noStrike" dirty="0">
                          <a:solidFill>
                            <a:srgbClr val="000000"/>
                          </a:solidFill>
                          <a:latin typeface="Calibri"/>
                        </a:rPr>
                        <a:t>1</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ctr"/>
                      <a:r>
                        <a:rPr lang="en-US" sz="1600" b="0" i="0" u="none" strike="noStrike" dirty="0" smtClean="0">
                          <a:solidFill>
                            <a:srgbClr val="000000"/>
                          </a:solidFill>
                          <a:latin typeface="Calibri"/>
                        </a:rPr>
                        <a:t> 0-3 </a:t>
                      </a:r>
                      <a:r>
                        <a:rPr lang="en-US" sz="1600" b="0" i="0" u="none" strike="noStrike" dirty="0">
                          <a:solidFill>
                            <a:srgbClr val="000000"/>
                          </a:solidFill>
                          <a:latin typeface="Calibri"/>
                        </a:rPr>
                        <a:t>LargerT1 in </a:t>
                      </a:r>
                      <a:r>
                        <a:rPr lang="en-US" sz="1600" b="0" i="0" u="none" strike="noStrike" dirty="0" smtClean="0">
                          <a:solidFill>
                            <a:srgbClr val="000000"/>
                          </a:solidFill>
                          <a:latin typeface="Calibri"/>
                        </a:rPr>
                        <a:t>previous sub-block </a:t>
                      </a:r>
                      <a:endParaRPr lang="en-US" sz="16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293862">
                <a:tc>
                  <a:txBody>
                    <a:bodyPr/>
                    <a:lstStyle/>
                    <a:p>
                      <a:pPr algn="ctr" fontAlgn="ctr"/>
                      <a:r>
                        <a:rPr lang="en-US" sz="1600" b="0" i="0" u="none" strike="noStrike" dirty="0">
                          <a:solidFill>
                            <a:srgbClr val="000000"/>
                          </a:solidFill>
                          <a:latin typeface="Calibri"/>
                        </a:rPr>
                        <a:t>2</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US" sz="1600" b="0" i="0" u="none" strike="noStrike" dirty="0" smtClean="0">
                          <a:solidFill>
                            <a:srgbClr val="000000"/>
                          </a:solidFill>
                          <a:latin typeface="Calibri"/>
                        </a:rPr>
                        <a:t> 4-7 </a:t>
                      </a:r>
                      <a:r>
                        <a:rPr lang="en-US" sz="1600" b="0" i="0" u="none" strike="noStrike" dirty="0">
                          <a:solidFill>
                            <a:srgbClr val="000000"/>
                          </a:solidFill>
                          <a:latin typeface="Calibri"/>
                        </a:rPr>
                        <a:t>LargerT1 in </a:t>
                      </a:r>
                      <a:r>
                        <a:rPr lang="en-US" sz="1600" b="0" i="0" u="none" strike="noStrike" dirty="0" smtClean="0">
                          <a:solidFill>
                            <a:srgbClr val="000000"/>
                          </a:solidFill>
                          <a:latin typeface="Calibri"/>
                        </a:rPr>
                        <a:t>previous sub-block </a:t>
                      </a:r>
                      <a:endParaRPr lang="en-US" sz="16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93862">
                <a:tc>
                  <a:txBody>
                    <a:bodyPr/>
                    <a:lstStyle/>
                    <a:p>
                      <a:pPr algn="ctr" fontAlgn="ctr"/>
                      <a:r>
                        <a:rPr lang="en-US" sz="1600" b="0" i="0" u="none" strike="noStrike">
                          <a:solidFill>
                            <a:srgbClr val="000000"/>
                          </a:solidFill>
                          <a:latin typeface="Calibri"/>
                        </a:rPr>
                        <a:t>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US" sz="1600" b="0" i="0" u="none" strike="noStrike" dirty="0" smtClean="0">
                          <a:solidFill>
                            <a:srgbClr val="000000"/>
                          </a:solidFill>
                          <a:latin typeface="Calibri"/>
                        </a:rPr>
                        <a:t> 8-11 </a:t>
                      </a:r>
                      <a:r>
                        <a:rPr lang="en-US" sz="1600" b="0" i="0" u="none" strike="noStrike" dirty="0">
                          <a:solidFill>
                            <a:srgbClr val="000000"/>
                          </a:solidFill>
                          <a:latin typeface="Calibri"/>
                        </a:rPr>
                        <a:t>LargerT1 in </a:t>
                      </a:r>
                      <a:r>
                        <a:rPr lang="en-US" sz="1600" b="0" i="0" u="none" strike="noStrike" dirty="0" smtClean="0">
                          <a:solidFill>
                            <a:srgbClr val="000000"/>
                          </a:solidFill>
                          <a:latin typeface="Calibri"/>
                        </a:rPr>
                        <a:t>previous sub-block </a:t>
                      </a:r>
                      <a:endParaRPr lang="en-US" sz="16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93862">
                <a:tc>
                  <a:txBody>
                    <a:bodyPr/>
                    <a:lstStyle/>
                    <a:p>
                      <a:pPr algn="ctr" fontAlgn="ctr"/>
                      <a:r>
                        <a:rPr lang="en-US" sz="1600" b="0" i="0" u="none" strike="noStrike">
                          <a:solidFill>
                            <a:srgbClr val="000000"/>
                          </a:solidFill>
                          <a:latin typeface="Calibri"/>
                        </a:rPr>
                        <a:t>4</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dirty="0" smtClean="0">
                          <a:solidFill>
                            <a:srgbClr val="000000"/>
                          </a:solidFill>
                          <a:latin typeface="Calibri"/>
                        </a:rPr>
                        <a:t> 12-15 </a:t>
                      </a:r>
                      <a:r>
                        <a:rPr lang="en-US" sz="1600" b="0" i="0" u="none" strike="noStrike" dirty="0">
                          <a:solidFill>
                            <a:srgbClr val="000000"/>
                          </a:solidFill>
                          <a:latin typeface="Calibri"/>
                        </a:rPr>
                        <a:t>LargerT1 in </a:t>
                      </a:r>
                      <a:r>
                        <a:rPr lang="en-US" sz="1600" b="0" i="0" u="none" strike="noStrike" dirty="0" smtClean="0">
                          <a:solidFill>
                            <a:srgbClr val="000000"/>
                          </a:solidFill>
                          <a:latin typeface="Calibri"/>
                        </a:rPr>
                        <a:t>previous sub-block </a:t>
                      </a:r>
                      <a:endParaRPr lang="en-US" sz="16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513297">
                <a:tc>
                  <a:txBody>
                    <a:bodyPr/>
                    <a:lstStyle/>
                    <a:p>
                      <a:pPr algn="ctr" fontAlgn="ctr"/>
                      <a:r>
                        <a:rPr lang="en-US" sz="1600" b="0" i="0" u="none" strike="noStrike">
                          <a:solidFill>
                            <a:srgbClr val="000000"/>
                          </a:solidFill>
                          <a:latin typeface="Calibri"/>
                        </a:rPr>
                        <a:t>5</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600" b="0" i="0" u="none" strike="noStrike" dirty="0" smtClean="0">
                          <a:solidFill>
                            <a:srgbClr val="000000"/>
                          </a:solidFill>
                          <a:latin typeface="Calibri"/>
                        </a:rPr>
                        <a:t> First </a:t>
                      </a:r>
                      <a:r>
                        <a:rPr lang="en-US" sz="1600" b="0" i="0" u="none" strike="noStrike" dirty="0">
                          <a:solidFill>
                            <a:srgbClr val="000000"/>
                          </a:solidFill>
                          <a:latin typeface="Calibri"/>
                        </a:rPr>
                        <a:t>4x4 </a:t>
                      </a:r>
                      <a:r>
                        <a:rPr lang="en-US" sz="1600" b="0" i="0" u="none" strike="noStrike" dirty="0" smtClean="0">
                          <a:solidFill>
                            <a:srgbClr val="000000"/>
                          </a:solidFill>
                          <a:latin typeface="Calibri"/>
                        </a:rPr>
                        <a:t>sub-block </a:t>
                      </a:r>
                      <a:r>
                        <a:rPr lang="en-US" sz="1600" b="0" i="0" u="none" strike="noStrike" dirty="0">
                          <a:solidFill>
                            <a:srgbClr val="000000"/>
                          </a:solidFill>
                          <a:latin typeface="Calibri"/>
                        </a:rPr>
                        <a:t>(for blocks&gt;4x4)                    </a:t>
                      </a:r>
                      <a:r>
                        <a:rPr lang="en-US" sz="1600" b="0" i="0" u="none" strike="noStrike" dirty="0" smtClean="0">
                          <a:solidFill>
                            <a:srgbClr val="000000"/>
                          </a:solidFill>
                          <a:latin typeface="Calibri"/>
                        </a:rPr>
                        <a:t> 16 </a:t>
                      </a:r>
                      <a:r>
                        <a:rPr lang="en-US" sz="1600" b="0" i="0" u="none" strike="noStrike" dirty="0">
                          <a:solidFill>
                            <a:srgbClr val="000000"/>
                          </a:solidFill>
                          <a:latin typeface="Calibri"/>
                        </a:rPr>
                        <a:t>LargerT1 in </a:t>
                      </a:r>
                      <a:r>
                        <a:rPr lang="en-US" sz="1600" b="0" i="0" u="none" strike="noStrike" dirty="0" smtClean="0">
                          <a:solidFill>
                            <a:srgbClr val="000000"/>
                          </a:solidFill>
                          <a:latin typeface="Calibri"/>
                        </a:rPr>
                        <a:t>previous sub-block </a:t>
                      </a:r>
                      <a:endParaRPr lang="en-US" sz="16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nvGraphicFramePr>
        <p:xfrm>
          <a:off x="4685080" y="3238029"/>
          <a:ext cx="4136197" cy="2303633"/>
        </p:xfrm>
        <a:graphic>
          <a:graphicData uri="http://schemas.openxmlformats.org/drawingml/2006/table">
            <a:tbl>
              <a:tblPr/>
              <a:tblGrid>
                <a:gridCol w="447594"/>
                <a:gridCol w="1139329"/>
                <a:gridCol w="2549274"/>
              </a:tblGrid>
              <a:tr h="340679">
                <a:tc gridSpan="3">
                  <a:txBody>
                    <a:bodyPr/>
                    <a:lstStyle/>
                    <a:p>
                      <a:pPr algn="l" fontAlgn="ctr"/>
                      <a:r>
                        <a:rPr lang="en-US" sz="1600" b="1" i="0" u="none" strike="noStrike" dirty="0" smtClean="0">
                          <a:solidFill>
                            <a:srgbClr val="000000"/>
                          </a:solidFill>
                          <a:latin typeface="Calibri"/>
                        </a:rPr>
                        <a:t> Context Set </a:t>
                      </a:r>
                      <a:r>
                        <a:rPr lang="en-US" sz="1600" b="0" i="0" u="none" strike="noStrike" dirty="0" smtClean="0">
                          <a:solidFill>
                            <a:srgbClr val="000000"/>
                          </a:solidFill>
                          <a:latin typeface="Calibri"/>
                        </a:rPr>
                        <a:t>(for 16</a:t>
                      </a:r>
                      <a:r>
                        <a:rPr lang="en-US" sz="1600" b="0" i="0" u="none" strike="noStrike" baseline="0" dirty="0" smtClean="0">
                          <a:solidFill>
                            <a:srgbClr val="000000"/>
                          </a:solidFill>
                          <a:latin typeface="Calibri"/>
                        </a:rPr>
                        <a:t> consecutive coefficients)</a:t>
                      </a:r>
                      <a:endParaRPr lang="en-US" sz="1600" b="0" i="0" u="none" strike="noStrike" dirty="0">
                        <a:solidFill>
                          <a:srgbClr val="000000"/>
                        </a:solidFill>
                        <a:latin typeface="Calibri"/>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24455">
                <a:tc>
                  <a:txBody>
                    <a:bodyPr/>
                    <a:lstStyle/>
                    <a:p>
                      <a:pPr algn="ctr" fontAlgn="ctr"/>
                      <a:r>
                        <a:rPr lang="en-US" sz="1600" b="0" i="0" u="none" strike="noStrike">
                          <a:solidFill>
                            <a:srgbClr val="000000"/>
                          </a:solidFill>
                          <a:latin typeface="Calibri"/>
                        </a:rPr>
                        <a:t>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3">
                  <a:txBody>
                    <a:bodyPr/>
                    <a:lstStyle/>
                    <a:p>
                      <a:pPr algn="ctr" fontAlgn="ctr"/>
                      <a:r>
                        <a:rPr lang="en-US" sz="1600" b="0" i="0" u="none" strike="noStrike" dirty="0">
                          <a:solidFill>
                            <a:srgbClr val="000000"/>
                          </a:solidFill>
                          <a:latin typeface="Calibri"/>
                        </a:rPr>
                        <a:t>Sub-set 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dirty="0" smtClean="0">
                          <a:solidFill>
                            <a:srgbClr val="000000"/>
                          </a:solidFill>
                          <a:latin typeface="Calibri"/>
                        </a:rPr>
                        <a:t> 0 </a:t>
                      </a:r>
                      <a:r>
                        <a:rPr lang="en-US" sz="1600" b="0" i="0" u="none" strike="noStrike" dirty="0">
                          <a:solidFill>
                            <a:srgbClr val="000000"/>
                          </a:solidFill>
                          <a:latin typeface="Calibri"/>
                        </a:rPr>
                        <a:t>LargerT1 in previous </a:t>
                      </a:r>
                      <a:r>
                        <a:rPr lang="en-US" sz="1600" b="0" i="0" u="none" strike="noStrike" dirty="0" smtClean="0">
                          <a:solidFill>
                            <a:srgbClr val="000000"/>
                          </a:solidFill>
                          <a:latin typeface="Calibri"/>
                        </a:rPr>
                        <a:t>set</a:t>
                      </a:r>
                      <a:endParaRPr lang="en-US" sz="16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24455">
                <a:tc>
                  <a:txBody>
                    <a:bodyPr/>
                    <a:lstStyle/>
                    <a:p>
                      <a:pPr algn="ctr" fontAlgn="ctr"/>
                      <a:r>
                        <a:rPr lang="en-US" sz="1600" b="0" i="0" u="none" strike="noStrike">
                          <a:solidFill>
                            <a:srgbClr val="000000"/>
                          </a:solidFill>
                          <a:latin typeface="Calibri"/>
                        </a:rPr>
                        <a:t>1</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vMerge="1">
                  <a:txBody>
                    <a:bodyPr/>
                    <a:lstStyle/>
                    <a:p>
                      <a:endParaRPr lang="en-US"/>
                    </a:p>
                  </a:txBody>
                  <a:tcPr/>
                </a:tc>
                <a:tc>
                  <a:txBody>
                    <a:bodyPr/>
                    <a:lstStyle/>
                    <a:p>
                      <a:pPr algn="l" fontAlgn="ctr"/>
                      <a:r>
                        <a:rPr lang="en-US" sz="1600" b="0" i="0" u="none" strike="noStrike" dirty="0" smtClean="0">
                          <a:solidFill>
                            <a:srgbClr val="000000"/>
                          </a:solidFill>
                          <a:latin typeface="Calibri"/>
                        </a:rPr>
                        <a:t> 1 </a:t>
                      </a:r>
                      <a:r>
                        <a:rPr lang="en-US" sz="1600" b="0" i="0" u="none" strike="noStrike" dirty="0">
                          <a:solidFill>
                            <a:srgbClr val="000000"/>
                          </a:solidFill>
                          <a:latin typeface="Calibri"/>
                        </a:rPr>
                        <a:t>LargerT1 in previous </a:t>
                      </a:r>
                      <a:r>
                        <a:rPr lang="en-US" sz="1600" b="0" i="0" u="none" strike="noStrike" dirty="0" smtClean="0">
                          <a:solidFill>
                            <a:srgbClr val="000000"/>
                          </a:solidFill>
                          <a:latin typeface="Calibri"/>
                        </a:rPr>
                        <a:t>set</a:t>
                      </a:r>
                      <a:endParaRPr lang="en-US" sz="16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24455">
                <a:tc>
                  <a:txBody>
                    <a:bodyPr/>
                    <a:lstStyle/>
                    <a:p>
                      <a:pPr algn="ctr" fontAlgn="ctr"/>
                      <a:r>
                        <a:rPr lang="en-US" sz="1600" b="0" i="0" u="none" strike="noStrike">
                          <a:solidFill>
                            <a:srgbClr val="000000"/>
                          </a:solidFill>
                          <a:latin typeface="Calibri"/>
                        </a:rPr>
                        <a:t>2</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ctr"/>
                      <a:r>
                        <a:rPr lang="en-US" sz="1600" b="0" i="0" u="none" strike="noStrike" dirty="0" smtClean="0">
                          <a:solidFill>
                            <a:srgbClr val="000000"/>
                          </a:solidFill>
                          <a:latin typeface="Calibri"/>
                        </a:rPr>
                        <a:t> &gt;</a:t>
                      </a:r>
                      <a:r>
                        <a:rPr lang="en-US" sz="1600" b="0" i="0" u="none" strike="noStrike" dirty="0">
                          <a:solidFill>
                            <a:srgbClr val="000000"/>
                          </a:solidFill>
                          <a:latin typeface="Calibri"/>
                        </a:rPr>
                        <a:t>1 LargerT1 in previous </a:t>
                      </a:r>
                      <a:r>
                        <a:rPr lang="en-US" sz="1600" b="0" i="0" u="none" strike="noStrike" dirty="0" smtClean="0">
                          <a:solidFill>
                            <a:srgbClr val="000000"/>
                          </a:solidFill>
                          <a:latin typeface="Calibri"/>
                        </a:rPr>
                        <a:t>set</a:t>
                      </a:r>
                      <a:endParaRPr lang="en-US" sz="16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324455">
                <a:tc>
                  <a:txBody>
                    <a:bodyPr/>
                    <a:lstStyle/>
                    <a:p>
                      <a:pPr algn="ctr" fontAlgn="ctr"/>
                      <a:r>
                        <a:rPr lang="en-US" sz="1600" b="0" i="0" u="none" strike="noStrike">
                          <a:solidFill>
                            <a:srgbClr val="000000"/>
                          </a:solidFill>
                          <a:latin typeface="Calibri"/>
                        </a:rPr>
                        <a:t>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rowSpan="3">
                  <a:txBody>
                    <a:bodyPr/>
                    <a:lstStyle/>
                    <a:p>
                      <a:pPr algn="ctr" fontAlgn="ctr"/>
                      <a:r>
                        <a:rPr lang="en-US" sz="1600" b="0" i="0" u="none" strike="noStrike" dirty="0">
                          <a:solidFill>
                            <a:srgbClr val="000000"/>
                          </a:solidFill>
                          <a:latin typeface="Calibri"/>
                        </a:rPr>
                        <a:t>Other sub-sets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600" b="0" i="0" u="none" strike="noStrike" dirty="0" smtClean="0">
                          <a:solidFill>
                            <a:srgbClr val="000000"/>
                          </a:solidFill>
                          <a:latin typeface="Calibri"/>
                        </a:rPr>
                        <a:t> 0 </a:t>
                      </a:r>
                      <a:r>
                        <a:rPr lang="en-US" sz="1600" b="0" i="0" u="none" strike="noStrike" dirty="0">
                          <a:solidFill>
                            <a:srgbClr val="000000"/>
                          </a:solidFill>
                          <a:latin typeface="Calibri"/>
                        </a:rPr>
                        <a:t>LargerT1 in previous </a:t>
                      </a:r>
                      <a:r>
                        <a:rPr lang="en-US" sz="1600" b="0" i="0" u="none" strike="noStrike" dirty="0" smtClean="0">
                          <a:solidFill>
                            <a:srgbClr val="000000"/>
                          </a:solidFill>
                          <a:latin typeface="Calibri"/>
                        </a:rPr>
                        <a:t>set</a:t>
                      </a:r>
                      <a:endParaRPr lang="en-US" sz="16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324455">
                <a:tc>
                  <a:txBody>
                    <a:bodyPr/>
                    <a:lstStyle/>
                    <a:p>
                      <a:pPr algn="ctr" fontAlgn="ctr"/>
                      <a:r>
                        <a:rPr lang="en-US" sz="1600" b="0" i="0" u="none" strike="noStrike">
                          <a:solidFill>
                            <a:srgbClr val="000000"/>
                          </a:solidFill>
                          <a:latin typeface="Calibri"/>
                        </a:rPr>
                        <a:t>4</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vMerge="1">
                  <a:txBody>
                    <a:bodyPr/>
                    <a:lstStyle/>
                    <a:p>
                      <a:endParaRPr lang="en-US"/>
                    </a:p>
                  </a:txBody>
                  <a:tcPr/>
                </a:tc>
                <a:tc>
                  <a:txBody>
                    <a:bodyPr/>
                    <a:lstStyle/>
                    <a:p>
                      <a:pPr algn="l" fontAlgn="ctr"/>
                      <a:r>
                        <a:rPr lang="en-US" sz="1600" b="0" i="0" u="none" strike="noStrike" dirty="0" smtClean="0">
                          <a:solidFill>
                            <a:srgbClr val="000000"/>
                          </a:solidFill>
                          <a:latin typeface="Calibri"/>
                        </a:rPr>
                        <a:t> 1 </a:t>
                      </a:r>
                      <a:r>
                        <a:rPr lang="en-US" sz="1600" b="0" i="0" u="none" strike="noStrike" dirty="0">
                          <a:solidFill>
                            <a:srgbClr val="000000"/>
                          </a:solidFill>
                          <a:latin typeface="Calibri"/>
                        </a:rPr>
                        <a:t>LargerT1 in previous </a:t>
                      </a:r>
                      <a:r>
                        <a:rPr lang="en-US" sz="1600" b="0" i="0" u="none" strike="noStrike" dirty="0" smtClean="0">
                          <a:solidFill>
                            <a:srgbClr val="000000"/>
                          </a:solidFill>
                          <a:latin typeface="Calibri"/>
                        </a:rPr>
                        <a:t>set</a:t>
                      </a:r>
                      <a:endParaRPr lang="en-US" sz="16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40679">
                <a:tc>
                  <a:txBody>
                    <a:bodyPr/>
                    <a:lstStyle/>
                    <a:p>
                      <a:pPr algn="ctr" fontAlgn="ctr"/>
                      <a:r>
                        <a:rPr lang="en-US" sz="1600" b="0" i="0" u="none" strike="noStrike">
                          <a:solidFill>
                            <a:srgbClr val="000000"/>
                          </a:solidFill>
                          <a:latin typeface="Calibri"/>
                        </a:rPr>
                        <a:t>5</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ctr"/>
                      <a:r>
                        <a:rPr lang="en-US" sz="1600" b="0" i="0" u="none" strike="noStrike" dirty="0" smtClean="0">
                          <a:solidFill>
                            <a:srgbClr val="000000"/>
                          </a:solidFill>
                          <a:latin typeface="Calibri"/>
                        </a:rPr>
                        <a:t> &gt;</a:t>
                      </a:r>
                      <a:r>
                        <a:rPr lang="en-US" sz="1600" b="0" i="0" u="none" strike="noStrike" dirty="0">
                          <a:solidFill>
                            <a:srgbClr val="000000"/>
                          </a:solidFill>
                          <a:latin typeface="Calibri"/>
                        </a:rPr>
                        <a:t>1 LargerT1 in previous </a:t>
                      </a:r>
                      <a:r>
                        <a:rPr lang="en-US" sz="1600" b="0" i="0" u="none" strike="noStrike" dirty="0" smtClean="0">
                          <a:solidFill>
                            <a:srgbClr val="000000"/>
                          </a:solidFill>
                          <a:latin typeface="Calibri"/>
                        </a:rPr>
                        <a:t>set</a:t>
                      </a:r>
                      <a:endParaRPr lang="en-US" sz="16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
        <p:nvSpPr>
          <p:cNvPr id="8" name="TextBox 7"/>
          <p:cNvSpPr txBox="1"/>
          <p:nvPr/>
        </p:nvSpPr>
        <p:spPr>
          <a:xfrm>
            <a:off x="1373108" y="2732424"/>
            <a:ext cx="2860158" cy="369332"/>
          </a:xfrm>
          <a:prstGeom prst="rect">
            <a:avLst/>
          </a:prstGeom>
          <a:noFill/>
        </p:spPr>
        <p:txBody>
          <a:bodyPr wrap="square" rtlCol="0">
            <a:spAutoFit/>
          </a:bodyPr>
          <a:lstStyle/>
          <a:p>
            <a:r>
              <a:rPr lang="en-US" b="1" dirty="0" smtClean="0"/>
              <a:t>HEVC</a:t>
            </a:r>
            <a:endParaRPr lang="en-US" b="1" dirty="0"/>
          </a:p>
        </p:txBody>
      </p:sp>
      <p:sp>
        <p:nvSpPr>
          <p:cNvPr id="9" name="TextBox 8"/>
          <p:cNvSpPr txBox="1"/>
          <p:nvPr/>
        </p:nvSpPr>
        <p:spPr>
          <a:xfrm>
            <a:off x="5875842" y="2736222"/>
            <a:ext cx="2860158" cy="369332"/>
          </a:xfrm>
          <a:prstGeom prst="rect">
            <a:avLst/>
          </a:prstGeom>
          <a:noFill/>
        </p:spPr>
        <p:txBody>
          <a:bodyPr wrap="square" rtlCol="0">
            <a:spAutoFit/>
          </a:bodyPr>
          <a:lstStyle/>
          <a:p>
            <a:r>
              <a:rPr lang="en-US" b="1" dirty="0" smtClean="0"/>
              <a:t>Proposal</a:t>
            </a:r>
            <a:endParaRPr lang="en-US" b="1"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Summary</a:t>
            </a:r>
            <a:endParaRPr lang="en-US" dirty="0"/>
          </a:p>
        </p:txBody>
      </p:sp>
      <p:sp>
        <p:nvSpPr>
          <p:cNvPr id="243714" name="Rectangle 2"/>
          <p:cNvSpPr>
            <a:spLocks noGrp="1" noChangeArrowheads="1"/>
          </p:cNvSpPr>
          <p:nvPr>
            <p:ph idx="1"/>
          </p:nvPr>
        </p:nvSpPr>
        <p:spPr/>
        <p:txBody>
          <a:bodyPr/>
          <a:lstStyle/>
          <a:p>
            <a:r>
              <a:rPr lang="en-US" dirty="0" smtClean="0"/>
              <a:t>Unify scans for significance map and coefficient level</a:t>
            </a:r>
          </a:p>
          <a:p>
            <a:endParaRPr lang="en-US" dirty="0" smtClean="0"/>
          </a:p>
          <a:p>
            <a:r>
              <a:rPr lang="en-US" dirty="0" smtClean="0"/>
              <a:t>Part 1</a:t>
            </a:r>
          </a:p>
          <a:p>
            <a:pPr lvl="1"/>
            <a:r>
              <a:rPr lang="en-US" dirty="0" smtClean="0"/>
              <a:t>Coefficient level scan uses the scan employed by the significance map</a:t>
            </a:r>
          </a:p>
          <a:p>
            <a:pPr lvl="2"/>
            <a:r>
              <a:rPr lang="en-US" dirty="0" smtClean="0"/>
              <a:t>Reverse </a:t>
            </a:r>
            <a:r>
              <a:rPr lang="en-US" dirty="0" err="1" smtClean="0"/>
              <a:t>zig-zag</a:t>
            </a:r>
            <a:r>
              <a:rPr lang="en-US" dirty="0" smtClean="0"/>
              <a:t>, horizontal or vertical</a:t>
            </a:r>
          </a:p>
          <a:p>
            <a:pPr lvl="1"/>
            <a:r>
              <a:rPr lang="en-US" dirty="0" smtClean="0"/>
              <a:t>BD-rate        0.01% (AI)    0.10% (RA)    -0.03% (LD)</a:t>
            </a:r>
          </a:p>
          <a:p>
            <a:pPr lvl="2"/>
            <a:endParaRPr lang="en-US" dirty="0" smtClean="0"/>
          </a:p>
          <a:p>
            <a:pPr lvl="2"/>
            <a:endParaRPr lang="en-US" dirty="0" smtClean="0"/>
          </a:p>
          <a:p>
            <a:r>
              <a:rPr lang="en-US" dirty="0" smtClean="0"/>
              <a:t>Part 2</a:t>
            </a:r>
          </a:p>
          <a:p>
            <a:pPr lvl="1"/>
            <a:r>
              <a:rPr lang="en-US" dirty="0" smtClean="0"/>
              <a:t>Both, significance map and coefficient level scan use reverse </a:t>
            </a:r>
            <a:r>
              <a:rPr lang="en-US" dirty="0" err="1" smtClean="0"/>
              <a:t>zig-zag</a:t>
            </a:r>
            <a:r>
              <a:rPr lang="en-US" dirty="0" smtClean="0"/>
              <a:t>, horizontal or vertical</a:t>
            </a:r>
          </a:p>
          <a:p>
            <a:pPr lvl="1"/>
            <a:r>
              <a:rPr lang="en-US" dirty="0" smtClean="0"/>
              <a:t>BD-rate (RDOQ off)     -0.27% (AI)    -0.18% (RA)    -0.10% (LD)</a:t>
            </a:r>
          </a:p>
          <a:p>
            <a:pPr lvl="1">
              <a:buNone/>
            </a:pPr>
            <a:endParaRPr lang="en-US" dirty="0" smtClean="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Background</a:t>
            </a:r>
            <a:endParaRPr lang="en-US" dirty="0"/>
          </a:p>
        </p:txBody>
      </p:sp>
      <p:sp>
        <p:nvSpPr>
          <p:cNvPr id="243714" name="Rectangle 2"/>
          <p:cNvSpPr>
            <a:spLocks noGrp="1" noChangeArrowheads="1"/>
          </p:cNvSpPr>
          <p:nvPr>
            <p:ph idx="1"/>
          </p:nvPr>
        </p:nvSpPr>
        <p:spPr/>
        <p:txBody>
          <a:bodyPr/>
          <a:lstStyle/>
          <a:p>
            <a:r>
              <a:rPr lang="en-GB" dirty="0" smtClean="0"/>
              <a:t> In HEVC, significance map coding uses 3 scans</a:t>
            </a:r>
          </a:p>
          <a:p>
            <a:pPr lvl="1"/>
            <a:r>
              <a:rPr lang="en-GB" dirty="0" smtClean="0"/>
              <a:t>Forward </a:t>
            </a:r>
            <a:r>
              <a:rPr lang="en-GB" dirty="0" err="1" smtClean="0"/>
              <a:t>zig-zag</a:t>
            </a:r>
            <a:r>
              <a:rPr lang="en-GB" dirty="0" smtClean="0"/>
              <a:t>, vertical or horizontal</a:t>
            </a:r>
          </a:p>
          <a:p>
            <a:pPr lvl="1"/>
            <a:r>
              <a:rPr lang="en-GB" dirty="0" smtClean="0"/>
              <a:t>Scan depends on prediction mode</a:t>
            </a:r>
          </a:p>
          <a:p>
            <a:pPr marL="342900" indent="-342900">
              <a:buNone/>
            </a:pPr>
            <a:endParaRPr lang="en-GB" dirty="0" smtClean="0"/>
          </a:p>
          <a:p>
            <a:pPr marL="342900" indent="-342900">
              <a:buNone/>
            </a:pPr>
            <a:endParaRPr lang="en-US" sz="2400" dirty="0" smtClean="0"/>
          </a:p>
          <a:p>
            <a:pPr marL="342900" indent="-342900"/>
            <a:r>
              <a:rPr lang="en-US" dirty="0" smtClean="0"/>
              <a:t>Coefficient level coding uses a different scan</a:t>
            </a:r>
          </a:p>
          <a:p>
            <a:pPr marL="630237" lvl="1" indent="-342900"/>
            <a:r>
              <a:rPr lang="en-US" dirty="0" smtClean="0"/>
              <a:t>Forward </a:t>
            </a:r>
            <a:r>
              <a:rPr lang="en-US" dirty="0" err="1" smtClean="0"/>
              <a:t>zig-zag</a:t>
            </a:r>
            <a:r>
              <a:rPr lang="en-US" dirty="0" smtClean="0"/>
              <a:t> scan on 4×4 sub-blocks</a:t>
            </a:r>
          </a:p>
          <a:p>
            <a:pPr marL="630237" lvl="1" indent="-342900"/>
            <a:r>
              <a:rPr lang="en-US" dirty="0" smtClean="0"/>
              <a:t>Backward </a:t>
            </a:r>
            <a:r>
              <a:rPr lang="en-US" dirty="0" err="1" smtClean="0"/>
              <a:t>zig-zag</a:t>
            </a:r>
            <a:r>
              <a:rPr lang="en-US" dirty="0" smtClean="0"/>
              <a:t> scan within each sub-block</a:t>
            </a:r>
          </a:p>
          <a:p>
            <a:pPr marL="630237" lvl="1" indent="-342900"/>
            <a:r>
              <a:rPr lang="en-US" dirty="0" smtClean="0"/>
              <a:t>Problem: mismatch between scans</a:t>
            </a:r>
          </a:p>
          <a:p>
            <a:pPr marL="342900" indent="-342900"/>
            <a:endParaRPr lang="en-US" dirty="0" smtClean="0"/>
          </a:p>
          <a:p>
            <a:pPr marL="342900" indent="-342900"/>
            <a:endParaRPr lang="en-US" dirty="0" smtClean="0"/>
          </a:p>
          <a:p>
            <a:pPr marL="342900" indent="-342900"/>
            <a:r>
              <a:rPr lang="en-US" dirty="0" smtClean="0"/>
              <a:t>No need for the additional coefficient level scan </a:t>
            </a:r>
          </a:p>
        </p:txBody>
      </p:sp>
      <p:pic>
        <p:nvPicPr>
          <p:cNvPr id="20481" name="Picture 1"/>
          <p:cNvPicPr>
            <a:picLocks noChangeAspect="1" noChangeArrowheads="1"/>
          </p:cNvPicPr>
          <p:nvPr/>
        </p:nvPicPr>
        <p:blipFill>
          <a:blip r:embed="rId2" cstate="print"/>
          <a:srcRect/>
          <a:stretch>
            <a:fillRect/>
          </a:stretch>
        </p:blipFill>
        <p:spPr bwMode="auto">
          <a:xfrm>
            <a:off x="4904508" y="1567542"/>
            <a:ext cx="3978234" cy="1181447"/>
          </a:xfrm>
          <a:prstGeom prst="rect">
            <a:avLst/>
          </a:prstGeom>
          <a:noFill/>
          <a:ln w="9525">
            <a:noFill/>
            <a:miter lim="800000"/>
            <a:headEnd/>
            <a:tailEnd/>
          </a:ln>
        </p:spPr>
      </p:pic>
      <p:pic>
        <p:nvPicPr>
          <p:cNvPr id="20483" name="Object 2"/>
          <p:cNvPicPr>
            <a:picLocks noChangeArrowheads="1"/>
          </p:cNvPicPr>
          <p:nvPr/>
        </p:nvPicPr>
        <p:blipFill>
          <a:blip r:embed="rId3" cstate="print"/>
          <a:srcRect t="-3864" r="-1508" b="-464"/>
          <a:stretch>
            <a:fillRect/>
          </a:stretch>
        </p:blipFill>
        <p:spPr bwMode="auto">
          <a:xfrm>
            <a:off x="6222670" y="3289465"/>
            <a:ext cx="2375065" cy="288341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Part 1: Unified scan pattern</a:t>
            </a:r>
            <a:endParaRPr lang="en-US" dirty="0"/>
          </a:p>
        </p:txBody>
      </p:sp>
      <p:sp>
        <p:nvSpPr>
          <p:cNvPr id="243714" name="Rectangle 2"/>
          <p:cNvSpPr>
            <a:spLocks noGrp="1" noChangeArrowheads="1"/>
          </p:cNvSpPr>
          <p:nvPr>
            <p:ph idx="1"/>
          </p:nvPr>
        </p:nvSpPr>
        <p:spPr>
          <a:xfrm>
            <a:off x="163513" y="904108"/>
            <a:ext cx="8712200" cy="2923613"/>
          </a:xfrm>
        </p:spPr>
        <p:txBody>
          <a:bodyPr/>
          <a:lstStyle/>
          <a:p>
            <a:r>
              <a:rPr lang="en-US" dirty="0" smtClean="0"/>
              <a:t>Use the scan applied to the significance map for coefficient level coding</a:t>
            </a:r>
          </a:p>
          <a:p>
            <a:endParaRPr lang="en-US" dirty="0" smtClean="0"/>
          </a:p>
          <a:p>
            <a:r>
              <a:rPr lang="en-US" dirty="0" smtClean="0"/>
              <a:t>Scan follows backward direction</a:t>
            </a:r>
          </a:p>
          <a:p>
            <a:pPr lvl="1"/>
            <a:r>
              <a:rPr lang="en-US" dirty="0" smtClean="0"/>
              <a:t>From the last significant coefficient to the first coefficient (DC)</a:t>
            </a:r>
          </a:p>
          <a:p>
            <a:endParaRPr lang="en-US" dirty="0" smtClean="0"/>
          </a:p>
          <a:p>
            <a:r>
              <a:rPr lang="en-US" dirty="0" smtClean="0"/>
              <a:t>Context sets</a:t>
            </a:r>
          </a:p>
          <a:p>
            <a:pPr lvl="1"/>
            <a:r>
              <a:rPr lang="en-US" dirty="0" smtClean="0"/>
              <a:t>Set consists of 16 consecutive coefficients in scan order</a:t>
            </a:r>
          </a:p>
          <a:p>
            <a:pPr lvl="2"/>
            <a:r>
              <a:rPr lang="en-US" dirty="0" smtClean="0"/>
              <a:t>Instead of 4x4 sub-blocks in HEVC</a:t>
            </a:r>
          </a:p>
          <a:p>
            <a:pPr lvl="1"/>
            <a:r>
              <a:rPr lang="en-US" dirty="0" smtClean="0"/>
              <a:t>Unification: same context derivation for all blocks sizes</a:t>
            </a:r>
          </a:p>
          <a:p>
            <a:pPr lvl="2"/>
            <a:r>
              <a:rPr lang="en-US" dirty="0" smtClean="0"/>
              <a:t>Same number of contexts as in HEVC</a:t>
            </a:r>
          </a:p>
          <a:p>
            <a:pPr lvl="2"/>
            <a:endParaRPr lang="en-US" dirty="0" smtClean="0"/>
          </a:p>
          <a:p>
            <a:pPr lvl="2"/>
            <a:endParaRPr lang="en-US" dirty="0" smtClean="0"/>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59"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Part 1: BD-rate </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r>
              <a:rPr lang="en-US" sz="2000" kern="0" dirty="0" smtClean="0">
                <a:solidFill>
                  <a:srgbClr val="333333"/>
                </a:solidFill>
                <a:latin typeface="+mn-lt"/>
                <a:cs typeface="+mn-cs"/>
              </a:rPr>
              <a:t>* Thanks to DOCOMO USA Labs for the cross-check</a:t>
            </a: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graphicFrame>
        <p:nvGraphicFramePr>
          <p:cNvPr id="5" name="Table 4"/>
          <p:cNvGraphicFramePr>
            <a:graphicFrameLocks noGrp="1"/>
          </p:cNvGraphicFramePr>
          <p:nvPr/>
        </p:nvGraphicFramePr>
        <p:xfrm>
          <a:off x="552898" y="1462185"/>
          <a:ext cx="8123269" cy="3343734"/>
        </p:xfrm>
        <a:graphic>
          <a:graphicData uri="http://schemas.openxmlformats.org/drawingml/2006/table">
            <a:tbl>
              <a:tblPr/>
              <a:tblGrid>
                <a:gridCol w="879064"/>
                <a:gridCol w="792232"/>
                <a:gridCol w="792232"/>
                <a:gridCol w="792232"/>
                <a:gridCol w="830271"/>
                <a:gridCol w="830271"/>
                <a:gridCol w="830271"/>
                <a:gridCol w="792232"/>
                <a:gridCol w="792232"/>
                <a:gridCol w="792232"/>
              </a:tblGrid>
              <a:tr h="345130">
                <a:tc row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BD-rate</a:t>
                      </a:r>
                      <a:endParaRPr lang="en-US" sz="1600" dirty="0">
                        <a:latin typeface="Times New Roman"/>
                        <a:ea typeface="Times New Roman"/>
                        <a:cs typeface="Times New Roman"/>
                      </a:endParaRPr>
                    </a:p>
                  </a:txBody>
                  <a:tcPr marL="67957" marR="679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dirty="0" smtClean="0">
                          <a:latin typeface="Arial"/>
                          <a:ea typeface="Times New Roman"/>
                          <a:cs typeface="Times New Roman"/>
                        </a:rPr>
                        <a:t>Intra HE</a:t>
                      </a:r>
                      <a:endParaRPr lang="en-US" sz="1600" dirty="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dirty="0">
                          <a:latin typeface="Arial"/>
                          <a:ea typeface="Times New Roman"/>
                          <a:cs typeface="Times New Roman"/>
                        </a:rPr>
                        <a:t>Random </a:t>
                      </a:r>
                      <a:r>
                        <a:rPr lang="en-US" sz="1600" b="1" dirty="0" smtClean="0">
                          <a:latin typeface="Arial"/>
                          <a:ea typeface="Times New Roman"/>
                          <a:cs typeface="Times New Roman"/>
                        </a:rPr>
                        <a:t>access HE</a:t>
                      </a:r>
                      <a:endParaRPr lang="en-US" sz="1600" dirty="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dirty="0">
                          <a:latin typeface="Arial"/>
                          <a:ea typeface="Times New Roman"/>
                          <a:cs typeface="Times New Roman"/>
                        </a:rPr>
                        <a:t>Low </a:t>
                      </a:r>
                      <a:r>
                        <a:rPr lang="en-US" sz="1600" b="1" dirty="0" smtClean="0">
                          <a:latin typeface="Arial"/>
                          <a:ea typeface="Times New Roman"/>
                          <a:cs typeface="Times New Roman"/>
                        </a:rPr>
                        <a:t>delay HE</a:t>
                      </a:r>
                      <a:endParaRPr lang="en-US" sz="1600" dirty="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45130">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Y</a:t>
                      </a:r>
                      <a:endParaRPr lang="en-US" sz="16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U</a:t>
                      </a:r>
                      <a:endParaRPr lang="en-US" sz="1600">
                        <a:latin typeface="Times New Roman"/>
                        <a:ea typeface="Times New Roman"/>
                        <a:cs typeface="Times New Roman"/>
                      </a:endParaRPr>
                    </a:p>
                  </a:txBody>
                  <a:tcPr marL="67957" marR="6795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V</a:t>
                      </a:r>
                      <a:endParaRPr lang="en-US" sz="1600">
                        <a:latin typeface="Times New Roman"/>
                        <a:ea typeface="Times New Roman"/>
                        <a:cs typeface="Times New Roman"/>
                      </a:endParaRPr>
                    </a:p>
                  </a:txBody>
                  <a:tcPr marL="67957" marR="6795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Y</a:t>
                      </a:r>
                      <a:endParaRPr lang="en-US" sz="16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U</a:t>
                      </a:r>
                      <a:endParaRPr lang="en-US" sz="1600">
                        <a:latin typeface="Times New Roman"/>
                        <a:ea typeface="Times New Roman"/>
                        <a:cs typeface="Times New Roman"/>
                      </a:endParaRPr>
                    </a:p>
                  </a:txBody>
                  <a:tcPr marL="67957" marR="6795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V</a:t>
                      </a:r>
                      <a:endParaRPr lang="en-US" sz="1600">
                        <a:latin typeface="Times New Roman"/>
                        <a:ea typeface="Times New Roman"/>
                        <a:cs typeface="Times New Roman"/>
                      </a:endParaRPr>
                    </a:p>
                  </a:txBody>
                  <a:tcPr marL="67957" marR="6795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Y</a:t>
                      </a:r>
                      <a:endParaRPr lang="en-US" sz="16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U</a:t>
                      </a:r>
                      <a:endParaRPr lang="en-US" sz="1600">
                        <a:latin typeface="Times New Roman"/>
                        <a:ea typeface="Times New Roman"/>
                        <a:cs typeface="Times New Roman"/>
                      </a:endParaRPr>
                    </a:p>
                  </a:txBody>
                  <a:tcPr marL="67957" marR="6795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V</a:t>
                      </a:r>
                      <a:endParaRPr lang="en-US" sz="1600" dirty="0">
                        <a:latin typeface="Times New Roman"/>
                        <a:ea typeface="Times New Roman"/>
                        <a:cs typeface="Times New Roman"/>
                      </a:endParaRPr>
                    </a:p>
                  </a:txBody>
                  <a:tcPr marL="67957" marR="6795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513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latin typeface="Arial"/>
                          <a:ea typeface="Times New Roman"/>
                          <a:cs typeface="Times New Roman"/>
                        </a:rPr>
                        <a:t>Class A</a:t>
                      </a:r>
                      <a:endParaRPr lang="en-US" sz="14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0.17</a:t>
                      </a:r>
                      <a:endParaRPr lang="en-US" sz="16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-0.02</a:t>
                      </a:r>
                      <a:endParaRPr lang="en-US" sz="1600">
                        <a:latin typeface="Times New Roman"/>
                        <a:ea typeface="Times New Roman"/>
                        <a:cs typeface="Times New Roman"/>
                      </a:endParaRPr>
                    </a:p>
                  </a:txBody>
                  <a:tcPr marL="67957" marR="67957"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0.03</a:t>
                      </a:r>
                      <a:endParaRPr lang="en-US" sz="1600">
                        <a:latin typeface="Times New Roman"/>
                        <a:ea typeface="Times New Roman"/>
                        <a:cs typeface="Times New Roman"/>
                      </a:endParaRPr>
                    </a:p>
                  </a:txBody>
                  <a:tcPr marL="67957" marR="6795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0.26</a:t>
                      </a:r>
                      <a:endParaRPr lang="en-US" sz="16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-0.26</a:t>
                      </a:r>
                      <a:endParaRPr lang="en-US" sz="1600">
                        <a:latin typeface="Times New Roman"/>
                        <a:ea typeface="Times New Roman"/>
                        <a:cs typeface="Times New Roman"/>
                      </a:endParaRPr>
                    </a:p>
                  </a:txBody>
                  <a:tcPr marL="67957" marR="67957"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-0.13</a:t>
                      </a:r>
                      <a:endParaRPr lang="en-US" sz="1600">
                        <a:latin typeface="Times New Roman"/>
                        <a:ea typeface="Times New Roman"/>
                        <a:cs typeface="Times New Roman"/>
                      </a:endParaRPr>
                    </a:p>
                  </a:txBody>
                  <a:tcPr marL="67957" marR="6795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 </a:t>
                      </a:r>
                      <a:endParaRPr lang="en-US" sz="16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 </a:t>
                      </a:r>
                      <a:endParaRPr lang="en-US" sz="1600">
                        <a:latin typeface="Times New Roman"/>
                        <a:ea typeface="Times New Roman"/>
                        <a:cs typeface="Times New Roman"/>
                      </a:endParaRPr>
                    </a:p>
                  </a:txBody>
                  <a:tcPr marL="67957" marR="67957" marT="0" marB="0" anchor="b">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latin typeface="Arial"/>
                          <a:ea typeface="Times New Roman"/>
                          <a:cs typeface="Times New Roman"/>
                        </a:rPr>
                        <a:t> </a:t>
                      </a:r>
                      <a:endParaRPr lang="en-US" sz="1400">
                        <a:latin typeface="Times New Roman"/>
                        <a:ea typeface="Times New Roman"/>
                        <a:cs typeface="Times New Roman"/>
                      </a:endParaRPr>
                    </a:p>
                  </a:txBody>
                  <a:tcPr marL="67957" marR="6795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34513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latin typeface="Arial"/>
                          <a:ea typeface="Times New Roman"/>
                          <a:cs typeface="Times New Roman"/>
                        </a:rPr>
                        <a:t>Class B</a:t>
                      </a:r>
                      <a:endParaRPr lang="en-US" sz="1400" dirty="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-0.02</a:t>
                      </a:r>
                      <a:endParaRPr lang="en-US" sz="16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-0.02</a:t>
                      </a:r>
                      <a:endParaRPr lang="en-US" sz="1600">
                        <a:latin typeface="Times New Roman"/>
                        <a:ea typeface="Times New Roman"/>
                        <a:cs typeface="Times New Roman"/>
                      </a:endParaRPr>
                    </a:p>
                  </a:txBody>
                  <a:tcPr marL="67957" marR="67957"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0.00</a:t>
                      </a:r>
                      <a:endParaRPr lang="en-US" sz="1600">
                        <a:latin typeface="Times New Roman"/>
                        <a:ea typeface="Times New Roman"/>
                        <a:cs typeface="Times New Roman"/>
                      </a:endParaRPr>
                    </a:p>
                  </a:txBody>
                  <a:tcPr marL="67957" marR="679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0.05</a:t>
                      </a:r>
                      <a:endParaRPr lang="en-US" sz="16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-0.13</a:t>
                      </a:r>
                      <a:endParaRPr lang="en-US" sz="1600">
                        <a:latin typeface="Times New Roman"/>
                        <a:ea typeface="Times New Roman"/>
                        <a:cs typeface="Times New Roman"/>
                      </a:endParaRPr>
                    </a:p>
                  </a:txBody>
                  <a:tcPr marL="67957" marR="67957"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-0.06</a:t>
                      </a:r>
                      <a:endParaRPr lang="en-US" sz="1600">
                        <a:latin typeface="Times New Roman"/>
                        <a:ea typeface="Times New Roman"/>
                        <a:cs typeface="Times New Roman"/>
                      </a:endParaRPr>
                    </a:p>
                  </a:txBody>
                  <a:tcPr marL="67957" marR="679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0.09</a:t>
                      </a:r>
                      <a:endParaRPr lang="en-US" sz="16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-0.60</a:t>
                      </a:r>
                      <a:endParaRPr lang="en-US" sz="1600">
                        <a:latin typeface="Times New Roman"/>
                        <a:ea typeface="Times New Roman"/>
                        <a:cs typeface="Times New Roman"/>
                      </a:endParaRPr>
                    </a:p>
                  </a:txBody>
                  <a:tcPr marL="67957" marR="67957"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-0.64</a:t>
                      </a:r>
                      <a:endParaRPr lang="en-US" sz="1600" dirty="0">
                        <a:latin typeface="Times New Roman"/>
                        <a:ea typeface="Times New Roman"/>
                        <a:cs typeface="Times New Roman"/>
                      </a:endParaRPr>
                    </a:p>
                  </a:txBody>
                  <a:tcPr marL="67957" marR="67957" marT="0" marB="0" anchor="b">
                    <a:lnL>
                      <a:noFill/>
                    </a:lnL>
                    <a:lnR w="12700" cap="flat" cmpd="sng" algn="ctr">
                      <a:solidFill>
                        <a:srgbClr val="000000"/>
                      </a:solidFill>
                      <a:prstDash val="solid"/>
                      <a:round/>
                      <a:headEnd type="none" w="med" len="med"/>
                      <a:tailEnd type="none" w="med" len="med"/>
                    </a:lnR>
                    <a:lnT>
                      <a:noFill/>
                    </a:lnT>
                    <a:lnB>
                      <a:noFill/>
                    </a:lnB>
                  </a:tcPr>
                </a:tc>
              </a:tr>
              <a:tr h="34513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latin typeface="Arial"/>
                          <a:ea typeface="Times New Roman"/>
                          <a:cs typeface="Times New Roman"/>
                        </a:rPr>
                        <a:t>Class C</a:t>
                      </a:r>
                      <a:endParaRPr lang="en-US" sz="14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-0.08</a:t>
                      </a:r>
                      <a:endParaRPr lang="en-US" sz="1600" dirty="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-0.03</a:t>
                      </a:r>
                      <a:endParaRPr lang="en-US" sz="1600">
                        <a:latin typeface="Times New Roman"/>
                        <a:ea typeface="Times New Roman"/>
                        <a:cs typeface="Times New Roman"/>
                      </a:endParaRPr>
                    </a:p>
                  </a:txBody>
                  <a:tcPr marL="67957" marR="67957"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0.00</a:t>
                      </a:r>
                      <a:endParaRPr lang="en-US" sz="1600">
                        <a:latin typeface="Times New Roman"/>
                        <a:ea typeface="Times New Roman"/>
                        <a:cs typeface="Times New Roman"/>
                      </a:endParaRPr>
                    </a:p>
                  </a:txBody>
                  <a:tcPr marL="67957" marR="679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0.06</a:t>
                      </a:r>
                      <a:endParaRPr lang="en-US" sz="16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-0.20</a:t>
                      </a:r>
                      <a:endParaRPr lang="en-US" sz="1600">
                        <a:latin typeface="Times New Roman"/>
                        <a:ea typeface="Times New Roman"/>
                        <a:cs typeface="Times New Roman"/>
                      </a:endParaRPr>
                    </a:p>
                  </a:txBody>
                  <a:tcPr marL="67957" marR="67957"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-0.13</a:t>
                      </a:r>
                      <a:endParaRPr lang="en-US" sz="1600">
                        <a:latin typeface="Times New Roman"/>
                        <a:ea typeface="Times New Roman"/>
                        <a:cs typeface="Times New Roman"/>
                      </a:endParaRPr>
                    </a:p>
                  </a:txBody>
                  <a:tcPr marL="67957" marR="679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0.00</a:t>
                      </a:r>
                      <a:endParaRPr lang="en-US" sz="16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-0.47</a:t>
                      </a:r>
                      <a:endParaRPr lang="en-US" sz="1600">
                        <a:latin typeface="Times New Roman"/>
                        <a:ea typeface="Times New Roman"/>
                        <a:cs typeface="Times New Roman"/>
                      </a:endParaRPr>
                    </a:p>
                  </a:txBody>
                  <a:tcPr marL="67957" marR="67957"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-0.50</a:t>
                      </a:r>
                      <a:endParaRPr lang="en-US" sz="1600" dirty="0">
                        <a:latin typeface="Times New Roman"/>
                        <a:ea typeface="Times New Roman"/>
                        <a:cs typeface="Times New Roman"/>
                      </a:endParaRPr>
                    </a:p>
                  </a:txBody>
                  <a:tcPr marL="67957" marR="67957" marT="0" marB="0" anchor="b">
                    <a:lnL>
                      <a:noFill/>
                    </a:lnL>
                    <a:lnR w="12700" cap="flat" cmpd="sng" algn="ctr">
                      <a:solidFill>
                        <a:srgbClr val="000000"/>
                      </a:solidFill>
                      <a:prstDash val="solid"/>
                      <a:round/>
                      <a:headEnd type="none" w="med" len="med"/>
                      <a:tailEnd type="none" w="med" len="med"/>
                    </a:lnR>
                    <a:lnT>
                      <a:noFill/>
                    </a:lnT>
                    <a:lnB>
                      <a:noFill/>
                    </a:lnB>
                  </a:tcPr>
                </a:tc>
              </a:tr>
              <a:tr h="34513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latin typeface="Arial"/>
                          <a:ea typeface="Times New Roman"/>
                          <a:cs typeface="Times New Roman"/>
                        </a:rPr>
                        <a:t>Class D</a:t>
                      </a:r>
                      <a:endParaRPr lang="en-US" sz="14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-0.11</a:t>
                      </a:r>
                      <a:endParaRPr lang="en-US" sz="16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-0.10</a:t>
                      </a:r>
                      <a:endParaRPr lang="en-US" sz="1600">
                        <a:latin typeface="Times New Roman"/>
                        <a:ea typeface="Times New Roman"/>
                        <a:cs typeface="Times New Roman"/>
                      </a:endParaRPr>
                    </a:p>
                  </a:txBody>
                  <a:tcPr marL="67957" marR="67957"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-0.09</a:t>
                      </a:r>
                      <a:endParaRPr lang="en-US" sz="1600">
                        <a:latin typeface="Times New Roman"/>
                        <a:ea typeface="Times New Roman"/>
                        <a:cs typeface="Times New Roman"/>
                      </a:endParaRPr>
                    </a:p>
                  </a:txBody>
                  <a:tcPr marL="67957" marR="679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0.04</a:t>
                      </a:r>
                      <a:endParaRPr lang="en-US" sz="16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-0.47</a:t>
                      </a:r>
                      <a:endParaRPr lang="en-US" sz="1600">
                        <a:latin typeface="Times New Roman"/>
                        <a:ea typeface="Times New Roman"/>
                        <a:cs typeface="Times New Roman"/>
                      </a:endParaRPr>
                    </a:p>
                  </a:txBody>
                  <a:tcPr marL="67957" marR="67957"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-0.27</a:t>
                      </a:r>
                      <a:endParaRPr lang="en-US" sz="1600">
                        <a:latin typeface="Times New Roman"/>
                        <a:ea typeface="Times New Roman"/>
                        <a:cs typeface="Times New Roman"/>
                      </a:endParaRPr>
                    </a:p>
                  </a:txBody>
                  <a:tcPr marL="67957" marR="679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-0.12</a:t>
                      </a:r>
                      <a:endParaRPr lang="en-US" sz="16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-1.53</a:t>
                      </a:r>
                      <a:endParaRPr lang="en-US" sz="1600" dirty="0">
                        <a:latin typeface="Times New Roman"/>
                        <a:ea typeface="Times New Roman"/>
                        <a:cs typeface="Times New Roman"/>
                      </a:endParaRPr>
                    </a:p>
                  </a:txBody>
                  <a:tcPr marL="67957" marR="67957"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-1.47</a:t>
                      </a:r>
                      <a:endParaRPr lang="en-US" sz="1600" dirty="0">
                        <a:latin typeface="Times New Roman"/>
                        <a:ea typeface="Times New Roman"/>
                        <a:cs typeface="Times New Roman"/>
                      </a:endParaRPr>
                    </a:p>
                  </a:txBody>
                  <a:tcPr marL="67957" marR="67957" marT="0" marB="0" anchor="b">
                    <a:lnL>
                      <a:noFill/>
                    </a:lnL>
                    <a:lnR w="12700" cap="flat" cmpd="sng" algn="ctr">
                      <a:solidFill>
                        <a:srgbClr val="000000"/>
                      </a:solidFill>
                      <a:prstDash val="solid"/>
                      <a:round/>
                      <a:headEnd type="none" w="med" len="med"/>
                      <a:tailEnd type="none" w="med" len="med"/>
                    </a:lnR>
                    <a:lnT>
                      <a:noFill/>
                    </a:lnT>
                    <a:lnB>
                      <a:noFill/>
                    </a:lnB>
                  </a:tcPr>
                </a:tc>
              </a:tr>
              <a:tr h="34513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latin typeface="Arial"/>
                          <a:ea typeface="Times New Roman"/>
                          <a:cs typeface="Times New Roman"/>
                        </a:rPr>
                        <a:t>Class E</a:t>
                      </a:r>
                      <a:endParaRPr lang="en-US" sz="14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0.13</a:t>
                      </a:r>
                      <a:endParaRPr lang="en-US" sz="16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0.06</a:t>
                      </a:r>
                      <a:endParaRPr lang="en-US" sz="1600">
                        <a:latin typeface="Times New Roman"/>
                        <a:ea typeface="Times New Roman"/>
                        <a:cs typeface="Times New Roman"/>
                      </a:endParaRPr>
                    </a:p>
                  </a:txBody>
                  <a:tcPr marL="67957" marR="67957"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0.10</a:t>
                      </a:r>
                      <a:endParaRPr lang="en-US" sz="1600">
                        <a:latin typeface="Times New Roman"/>
                        <a:ea typeface="Times New Roman"/>
                        <a:cs typeface="Times New Roman"/>
                      </a:endParaRPr>
                    </a:p>
                  </a:txBody>
                  <a:tcPr marL="67957" marR="67957"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 </a:t>
                      </a:r>
                      <a:endParaRPr lang="en-US" sz="16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 </a:t>
                      </a:r>
                      <a:endParaRPr lang="en-US" sz="1600">
                        <a:latin typeface="Times New Roman"/>
                        <a:ea typeface="Times New Roman"/>
                        <a:cs typeface="Times New Roman"/>
                      </a:endParaRPr>
                    </a:p>
                  </a:txBody>
                  <a:tcPr marL="67957" marR="67957" marT="0" marB="0" anchor="b">
                    <a:lnL>
                      <a:noFill/>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 </a:t>
                      </a:r>
                      <a:endParaRPr lang="en-US" sz="1600">
                        <a:latin typeface="Times New Roman"/>
                        <a:ea typeface="Times New Roman"/>
                        <a:cs typeface="Times New Roman"/>
                      </a:endParaRPr>
                    </a:p>
                  </a:txBody>
                  <a:tcPr marL="67957" marR="67957"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-0.14</a:t>
                      </a:r>
                      <a:endParaRPr lang="en-US" sz="16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-1.43</a:t>
                      </a:r>
                      <a:endParaRPr lang="en-US" sz="1600">
                        <a:latin typeface="Times New Roman"/>
                        <a:ea typeface="Times New Roman"/>
                        <a:cs typeface="Times New Roman"/>
                      </a:endParaRPr>
                    </a:p>
                  </a:txBody>
                  <a:tcPr marL="67957" marR="67957"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-0.17</a:t>
                      </a:r>
                      <a:endParaRPr lang="en-US" sz="1600" dirty="0">
                        <a:latin typeface="Times New Roman"/>
                        <a:ea typeface="Times New Roman"/>
                        <a:cs typeface="Times New Roman"/>
                      </a:endParaRPr>
                    </a:p>
                  </a:txBody>
                  <a:tcPr marL="67957" marR="67957"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4513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latin typeface="Arial"/>
                          <a:ea typeface="Times New Roman"/>
                          <a:cs typeface="Times New Roman"/>
                        </a:rPr>
                        <a:t>All</a:t>
                      </a:r>
                      <a:endParaRPr lang="en-US" sz="14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latin typeface="Arial"/>
                          <a:ea typeface="Times New Roman"/>
                          <a:cs typeface="Times New Roman"/>
                        </a:rPr>
                        <a:t>0.01</a:t>
                      </a:r>
                      <a:endParaRPr lang="en-US" sz="16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latin typeface="Arial"/>
                          <a:ea typeface="Times New Roman"/>
                          <a:cs typeface="Times New Roman"/>
                        </a:rPr>
                        <a:t>-0.03</a:t>
                      </a:r>
                      <a:endParaRPr lang="en-US" sz="1600">
                        <a:latin typeface="Times New Roman"/>
                        <a:ea typeface="Times New Roman"/>
                        <a:cs typeface="Times New Roman"/>
                      </a:endParaRPr>
                    </a:p>
                  </a:txBody>
                  <a:tcPr marL="67957" marR="6795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latin typeface="Arial"/>
                          <a:ea typeface="Times New Roman"/>
                          <a:cs typeface="Times New Roman"/>
                        </a:rPr>
                        <a:t>0.00</a:t>
                      </a:r>
                      <a:endParaRPr lang="en-US" sz="1600">
                        <a:latin typeface="Times New Roman"/>
                        <a:ea typeface="Times New Roman"/>
                        <a:cs typeface="Times New Roman"/>
                      </a:endParaRPr>
                    </a:p>
                  </a:txBody>
                  <a:tcPr marL="67957" marR="6795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latin typeface="Arial"/>
                          <a:ea typeface="Times New Roman"/>
                          <a:cs typeface="Times New Roman"/>
                        </a:rPr>
                        <a:t>0.10</a:t>
                      </a:r>
                      <a:endParaRPr lang="en-US" sz="16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latin typeface="Arial"/>
                          <a:ea typeface="Times New Roman"/>
                          <a:cs typeface="Times New Roman"/>
                        </a:rPr>
                        <a:t>-0.25</a:t>
                      </a:r>
                      <a:endParaRPr lang="en-US" sz="1600">
                        <a:latin typeface="Times New Roman"/>
                        <a:ea typeface="Times New Roman"/>
                        <a:cs typeface="Times New Roman"/>
                      </a:endParaRPr>
                    </a:p>
                  </a:txBody>
                  <a:tcPr marL="67957" marR="6795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latin typeface="Arial"/>
                          <a:ea typeface="Times New Roman"/>
                          <a:cs typeface="Times New Roman"/>
                        </a:rPr>
                        <a:t>-0.14</a:t>
                      </a:r>
                      <a:endParaRPr lang="en-US" sz="1600">
                        <a:latin typeface="Times New Roman"/>
                        <a:ea typeface="Times New Roman"/>
                        <a:cs typeface="Times New Roman"/>
                      </a:endParaRPr>
                    </a:p>
                  </a:txBody>
                  <a:tcPr marL="67957" marR="6795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latin typeface="Arial"/>
                          <a:ea typeface="Times New Roman"/>
                          <a:cs typeface="Times New Roman"/>
                        </a:rPr>
                        <a:t>-0.03</a:t>
                      </a:r>
                      <a:endParaRPr lang="en-US" sz="16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latin typeface="Arial"/>
                          <a:ea typeface="Times New Roman"/>
                          <a:cs typeface="Times New Roman"/>
                        </a:rPr>
                        <a:t>-0.96</a:t>
                      </a:r>
                      <a:endParaRPr lang="en-US" sz="1600">
                        <a:latin typeface="Times New Roman"/>
                        <a:ea typeface="Times New Roman"/>
                        <a:cs typeface="Times New Roman"/>
                      </a:endParaRPr>
                    </a:p>
                  </a:txBody>
                  <a:tcPr marL="67957" marR="6795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dirty="0">
                          <a:latin typeface="Arial"/>
                          <a:ea typeface="Times New Roman"/>
                          <a:cs typeface="Times New Roman"/>
                        </a:rPr>
                        <a:t>-0.72</a:t>
                      </a:r>
                      <a:endParaRPr lang="en-US" sz="1600" dirty="0">
                        <a:latin typeface="Times New Roman"/>
                        <a:ea typeface="Times New Roman"/>
                        <a:cs typeface="Times New Roman"/>
                      </a:endParaRPr>
                    </a:p>
                  </a:txBody>
                  <a:tcPr marL="67957" marR="6795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406">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latin typeface="Arial"/>
                          <a:ea typeface="Times New Roman"/>
                          <a:cs typeface="Times New Roman"/>
                        </a:rPr>
                        <a:t>Enc T[%]</a:t>
                      </a:r>
                      <a:endParaRPr lang="en-US" sz="1400" dirty="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99%</a:t>
                      </a:r>
                      <a:endParaRPr lang="en-US" sz="16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100%</a:t>
                      </a:r>
                      <a:endParaRPr lang="en-US" sz="16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100%</a:t>
                      </a:r>
                      <a:endParaRPr lang="en-US" sz="1600" dirty="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61288">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latin typeface="Arial"/>
                          <a:ea typeface="Times New Roman"/>
                          <a:cs typeface="Times New Roman"/>
                        </a:rPr>
                        <a:t>Dec T[%]</a:t>
                      </a:r>
                      <a:endParaRPr lang="en-US" sz="1400" dirty="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99%</a:t>
                      </a:r>
                      <a:endParaRPr lang="en-US" sz="16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98%</a:t>
                      </a:r>
                      <a:endParaRPr lang="en-US" sz="160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100%</a:t>
                      </a:r>
                      <a:endParaRPr lang="en-US" sz="1600" dirty="0">
                        <a:latin typeface="Times New Roman"/>
                        <a:ea typeface="Times New Roman"/>
                        <a:cs typeface="Times New Roman"/>
                      </a:endParaRPr>
                    </a:p>
                  </a:txBody>
                  <a:tcPr marL="67957" marR="679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601" name="Object 1"/>
          <p:cNvGraphicFramePr>
            <a:graphicFrameLocks noChangeAspect="1"/>
          </p:cNvGraphicFramePr>
          <p:nvPr/>
        </p:nvGraphicFramePr>
        <p:xfrm>
          <a:off x="2381693" y="3151991"/>
          <a:ext cx="4872702" cy="3018876"/>
        </p:xfrm>
        <a:graphic>
          <a:graphicData uri="http://schemas.openxmlformats.org/presentationml/2006/ole">
            <p:oleObj spid="_x0000_s25601" name="Slide" r:id="rId3" imgW="4646564" imgH="2787265" progId="PowerPoint.Slide.8">
              <p:embed/>
            </p:oleObj>
          </a:graphicData>
        </a:graphic>
      </p:graphicFrame>
      <p:sp>
        <p:nvSpPr>
          <p:cNvPr id="243715" name="Rectangle 3"/>
          <p:cNvSpPr>
            <a:spLocks noGrp="1" noChangeArrowheads="1"/>
          </p:cNvSpPr>
          <p:nvPr>
            <p:ph type="title"/>
          </p:nvPr>
        </p:nvSpPr>
        <p:spPr/>
        <p:txBody>
          <a:bodyPr/>
          <a:lstStyle/>
          <a:p>
            <a:r>
              <a:rPr lang="en-US" dirty="0" smtClean="0"/>
              <a:t>Part 2: Unified reverse scan pattern</a:t>
            </a:r>
            <a:endParaRPr lang="en-US" dirty="0"/>
          </a:p>
        </p:txBody>
      </p:sp>
      <p:sp>
        <p:nvSpPr>
          <p:cNvPr id="243714" name="Rectangle 2"/>
          <p:cNvSpPr>
            <a:spLocks noGrp="1" noChangeArrowheads="1"/>
          </p:cNvSpPr>
          <p:nvPr>
            <p:ph idx="1"/>
          </p:nvPr>
        </p:nvSpPr>
        <p:spPr>
          <a:xfrm>
            <a:off x="163513" y="904108"/>
            <a:ext cx="8712200" cy="2923613"/>
          </a:xfrm>
        </p:spPr>
        <p:txBody>
          <a:bodyPr/>
          <a:lstStyle/>
          <a:p>
            <a:r>
              <a:rPr lang="en-US" dirty="0" smtClean="0"/>
              <a:t>Use the scan applied to the significance map for coefficient level coding</a:t>
            </a:r>
          </a:p>
          <a:p>
            <a:r>
              <a:rPr lang="en-US" dirty="0" smtClean="0"/>
              <a:t>Both scans are backward</a:t>
            </a:r>
          </a:p>
          <a:p>
            <a:pPr lvl="1"/>
            <a:r>
              <a:rPr lang="en-US" dirty="0" smtClean="0"/>
              <a:t>From the last significant coefficient to the first  coefficient (DC)</a:t>
            </a:r>
          </a:p>
          <a:p>
            <a:pPr lvl="1"/>
            <a:r>
              <a:rPr lang="en-US" dirty="0" smtClean="0"/>
              <a:t>Use of explicit signaling of the last coefficient (JCTVC-D262 / JCTVC-E338)</a:t>
            </a:r>
          </a:p>
          <a:p>
            <a:pPr hangingPunct="0"/>
            <a:r>
              <a:rPr lang="en-US" dirty="0" smtClean="0"/>
              <a:t>Use the reverse of current contexts of the significance map for blocks larger than 8×8</a:t>
            </a:r>
          </a:p>
          <a:p>
            <a:pPr lvl="2"/>
            <a:endParaRPr lang="en-US" dirty="0" smtClean="0"/>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59"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56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Part 2: BD-rate </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7" name="Rectangle 2"/>
          <p:cNvSpPr txBox="1">
            <a:spLocks noChangeArrowheads="1"/>
          </p:cNvSpPr>
          <p:nvPr/>
        </p:nvSpPr>
        <p:spPr bwMode="auto">
          <a:xfrm>
            <a:off x="163513" y="904108"/>
            <a:ext cx="8712200" cy="29236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kumimoji="0" lang="en-US" sz="2000" b="0" i="0" u="none" strike="noStrike" kern="0" cap="none" spc="0" normalizeH="0" baseline="0" noProof="0" dirty="0" smtClean="0">
                <a:ln>
                  <a:noFill/>
                </a:ln>
                <a:solidFill>
                  <a:srgbClr val="333333"/>
                </a:solidFill>
                <a:effectLst/>
                <a:uLnTx/>
                <a:uFillTx/>
                <a:latin typeface="+mn-lt"/>
                <a:ea typeface="+mn-ea"/>
                <a:cs typeface="+mn-cs"/>
              </a:rPr>
              <a:t>RDOQ</a:t>
            </a:r>
            <a:r>
              <a:rPr kumimoji="0" lang="en-US" sz="2000" b="0" i="0" u="none" strike="noStrike" kern="0" cap="none" spc="0" normalizeH="0" noProof="0" dirty="0" smtClean="0">
                <a:ln>
                  <a:noFill/>
                </a:ln>
                <a:solidFill>
                  <a:srgbClr val="333333"/>
                </a:solidFill>
                <a:effectLst/>
                <a:uLnTx/>
                <a:uFillTx/>
                <a:latin typeface="+mn-lt"/>
                <a:ea typeface="+mn-ea"/>
                <a:cs typeface="+mn-cs"/>
              </a:rPr>
              <a:t> off</a:t>
            </a:r>
            <a:endParaRPr kumimoji="0" lang="en-US" sz="1800" b="0" i="0" u="none" strike="noStrike" kern="0" cap="none" spc="0" normalizeH="0" baseline="0" noProof="0" dirty="0" smtClean="0">
              <a:ln>
                <a:noFill/>
              </a:ln>
              <a:solidFill>
                <a:srgbClr val="333333"/>
              </a:solidFill>
              <a:effectLst/>
              <a:uLnTx/>
              <a:uFillTx/>
              <a:latin typeface="+mn-lt"/>
              <a:cs typeface="+mn-cs"/>
            </a:endParaRPr>
          </a:p>
          <a:p>
            <a:pPr marL="798513" marR="0" lvl="2" indent="-223838" algn="l" defTabSz="914400" rtl="0" eaLnBrk="1" fontAlgn="base" latinLnBrk="0" hangingPunct="1">
              <a:lnSpc>
                <a:spcPct val="95000"/>
              </a:lnSpc>
              <a:spcBef>
                <a:spcPct val="35000"/>
              </a:spcBef>
              <a:spcAft>
                <a:spcPct val="0"/>
              </a:spcAft>
              <a:buClr>
                <a:schemeClr val="tx2"/>
              </a:buClr>
              <a:buSzPct val="125000"/>
              <a:buFont typeface="Arial" charset="0"/>
              <a:buChar char="–"/>
              <a:tabLst/>
              <a:defRPr/>
            </a:pPr>
            <a:endParaRPr kumimoji="0" lang="en-US" sz="1600" b="0" i="0" u="none" strike="noStrike" kern="0" cap="none" spc="0" normalizeH="0" baseline="0" noProof="0" dirty="0" smtClean="0">
              <a:ln>
                <a:noFill/>
              </a:ln>
              <a:solidFill>
                <a:srgbClr val="333333"/>
              </a:solidFill>
              <a:effectLst/>
              <a:uLnTx/>
              <a:uFillTx/>
              <a:latin typeface="+mn-lt"/>
              <a:cs typeface="+mn-cs"/>
            </a:endParaRPr>
          </a:p>
          <a:p>
            <a:pPr marL="798513" marR="0" lvl="2" indent="-223838" algn="l" defTabSz="914400" rtl="0" eaLnBrk="1" fontAlgn="base" latinLnBrk="0" hangingPunct="1">
              <a:lnSpc>
                <a:spcPct val="95000"/>
              </a:lnSpc>
              <a:spcBef>
                <a:spcPct val="35000"/>
              </a:spcBef>
              <a:spcAft>
                <a:spcPct val="0"/>
              </a:spcAft>
              <a:buClr>
                <a:schemeClr val="tx2"/>
              </a:buClr>
              <a:buSzPct val="125000"/>
              <a:buFont typeface="Arial" charset="0"/>
              <a:buChar char="–"/>
              <a:tabLst/>
              <a:defRPr/>
            </a:pPr>
            <a:endParaRPr kumimoji="0" lang="en-US" sz="1600" b="0" i="0" u="none" strike="noStrike" kern="0" cap="none" spc="0" normalizeH="0" baseline="0" noProof="0" dirty="0" smtClean="0">
              <a:ln>
                <a:noFill/>
              </a:ln>
              <a:solidFill>
                <a:srgbClr val="333333"/>
              </a:solidFill>
              <a:effectLst/>
              <a:uLnTx/>
              <a:uFillTx/>
              <a:latin typeface="+mn-lt"/>
              <a:cs typeface="+mn-cs"/>
            </a:endParaRPr>
          </a:p>
        </p:txBody>
      </p:sp>
      <p:graphicFrame>
        <p:nvGraphicFramePr>
          <p:cNvPr id="8" name="Table 7"/>
          <p:cNvGraphicFramePr>
            <a:graphicFrameLocks noGrp="1"/>
          </p:cNvGraphicFramePr>
          <p:nvPr/>
        </p:nvGraphicFramePr>
        <p:xfrm>
          <a:off x="499851" y="1618984"/>
          <a:ext cx="7878728" cy="3595919"/>
        </p:xfrm>
        <a:graphic>
          <a:graphicData uri="http://schemas.openxmlformats.org/drawingml/2006/table">
            <a:tbl>
              <a:tblPr/>
              <a:tblGrid>
                <a:gridCol w="863867"/>
                <a:gridCol w="779429"/>
                <a:gridCol w="779429"/>
                <a:gridCol w="779429"/>
                <a:gridCol w="779429"/>
                <a:gridCol w="779429"/>
                <a:gridCol w="779429"/>
                <a:gridCol w="779429"/>
                <a:gridCol w="779429"/>
                <a:gridCol w="779429"/>
              </a:tblGrid>
              <a:tr h="290236">
                <a:tc row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BD-rate</a:t>
                      </a:r>
                      <a:endParaRPr lang="en-US" sz="1600" dirty="0">
                        <a:latin typeface="Times New Roman"/>
                        <a:ea typeface="Times New Roman"/>
                        <a:cs typeface="Times New Roman"/>
                      </a:endParaRPr>
                    </a:p>
                  </a:txBody>
                  <a:tcPr marL="67845" marR="678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dirty="0" smtClean="0">
                          <a:latin typeface="Arial"/>
                          <a:ea typeface="Times New Roman"/>
                          <a:cs typeface="Times New Roman"/>
                        </a:rPr>
                        <a:t>Intra HE</a:t>
                      </a:r>
                      <a:endParaRPr lang="en-US" sz="1600" dirty="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dirty="0">
                          <a:latin typeface="Arial"/>
                          <a:ea typeface="Times New Roman"/>
                          <a:cs typeface="Times New Roman"/>
                        </a:rPr>
                        <a:t>Random </a:t>
                      </a:r>
                      <a:r>
                        <a:rPr lang="en-US" sz="1600" b="1" dirty="0" smtClean="0">
                          <a:latin typeface="Arial"/>
                          <a:ea typeface="Times New Roman"/>
                          <a:cs typeface="Times New Roman"/>
                        </a:rPr>
                        <a:t>access HE</a:t>
                      </a:r>
                      <a:endParaRPr lang="en-US" sz="1600" dirty="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dirty="0">
                          <a:latin typeface="Arial"/>
                          <a:ea typeface="Times New Roman"/>
                          <a:cs typeface="Times New Roman"/>
                        </a:rPr>
                        <a:t>Low </a:t>
                      </a:r>
                      <a:r>
                        <a:rPr lang="en-US" sz="1600" b="1" dirty="0" smtClean="0">
                          <a:latin typeface="Arial"/>
                          <a:ea typeface="Times New Roman"/>
                          <a:cs typeface="Times New Roman"/>
                        </a:rPr>
                        <a:t>delay HE</a:t>
                      </a:r>
                      <a:endParaRPr lang="en-US" sz="1600" dirty="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90236">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Y</a:t>
                      </a:r>
                      <a:endParaRPr lang="en-US" sz="160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U</a:t>
                      </a:r>
                      <a:endParaRPr lang="en-US" sz="1600">
                        <a:latin typeface="Times New Roman"/>
                        <a:ea typeface="Times New Roman"/>
                        <a:cs typeface="Times New Roman"/>
                      </a:endParaRPr>
                    </a:p>
                  </a:txBody>
                  <a:tcPr marL="67845" marR="67845"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V</a:t>
                      </a:r>
                      <a:endParaRPr lang="en-US" sz="1600">
                        <a:latin typeface="Times New Roman"/>
                        <a:ea typeface="Times New Roman"/>
                        <a:cs typeface="Times New Roman"/>
                      </a:endParaRPr>
                    </a:p>
                  </a:txBody>
                  <a:tcPr marL="67845" marR="67845"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Y</a:t>
                      </a:r>
                      <a:endParaRPr lang="en-US" sz="160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U</a:t>
                      </a:r>
                      <a:endParaRPr lang="en-US" sz="1600" dirty="0">
                        <a:latin typeface="Times New Roman"/>
                        <a:ea typeface="Times New Roman"/>
                        <a:cs typeface="Times New Roman"/>
                      </a:endParaRPr>
                    </a:p>
                  </a:txBody>
                  <a:tcPr marL="67845" marR="67845"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V</a:t>
                      </a:r>
                      <a:endParaRPr lang="en-US" sz="1600">
                        <a:latin typeface="Times New Roman"/>
                        <a:ea typeface="Times New Roman"/>
                        <a:cs typeface="Times New Roman"/>
                      </a:endParaRPr>
                    </a:p>
                  </a:txBody>
                  <a:tcPr marL="67845" marR="67845"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Y</a:t>
                      </a:r>
                      <a:endParaRPr lang="en-US" sz="160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U</a:t>
                      </a:r>
                      <a:endParaRPr lang="en-US" sz="1600">
                        <a:latin typeface="Times New Roman"/>
                        <a:ea typeface="Times New Roman"/>
                        <a:cs typeface="Times New Roman"/>
                      </a:endParaRPr>
                    </a:p>
                  </a:txBody>
                  <a:tcPr marL="67845" marR="67845"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V</a:t>
                      </a:r>
                      <a:endParaRPr lang="en-US" sz="1600">
                        <a:latin typeface="Times New Roman"/>
                        <a:ea typeface="Times New Roman"/>
                        <a:cs typeface="Times New Roman"/>
                      </a:endParaRPr>
                    </a:p>
                  </a:txBody>
                  <a:tcPr marL="67845" marR="67845"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236">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latin typeface="Arial"/>
                          <a:ea typeface="Times New Roman"/>
                          <a:cs typeface="Times New Roman"/>
                        </a:rPr>
                        <a:t>Class A</a:t>
                      </a:r>
                      <a:endParaRPr lang="en-US" sz="1400" dirty="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-0.60</a:t>
                      </a:r>
                      <a:endParaRPr lang="en-US" sz="1600" dirty="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-0.35</a:t>
                      </a:r>
                      <a:endParaRPr lang="en-US" sz="1600">
                        <a:latin typeface="Times New Roman"/>
                        <a:ea typeface="Times New Roman"/>
                        <a:cs typeface="Times New Roman"/>
                      </a:endParaRPr>
                    </a:p>
                  </a:txBody>
                  <a:tcPr marL="67845" marR="67845"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-0.48</a:t>
                      </a:r>
                      <a:endParaRPr lang="en-US" sz="1600">
                        <a:latin typeface="Times New Roman"/>
                        <a:ea typeface="Times New Roman"/>
                        <a:cs typeface="Times New Roman"/>
                      </a:endParaRPr>
                    </a:p>
                  </a:txBody>
                  <a:tcPr marL="67845" marR="67845"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-0.32</a:t>
                      </a:r>
                      <a:endParaRPr lang="en-US" sz="160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0.47</a:t>
                      </a:r>
                      <a:endParaRPr lang="en-US" sz="1600">
                        <a:latin typeface="Times New Roman"/>
                        <a:ea typeface="Times New Roman"/>
                        <a:cs typeface="Times New Roman"/>
                      </a:endParaRPr>
                    </a:p>
                  </a:txBody>
                  <a:tcPr marL="67845" marR="67845"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0.21</a:t>
                      </a:r>
                      <a:endParaRPr lang="en-US" sz="1600">
                        <a:latin typeface="Times New Roman"/>
                        <a:ea typeface="Times New Roman"/>
                        <a:cs typeface="Times New Roman"/>
                      </a:endParaRPr>
                    </a:p>
                  </a:txBody>
                  <a:tcPr marL="67845" marR="67845"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 </a:t>
                      </a:r>
                      <a:endParaRPr lang="en-US" sz="160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 </a:t>
                      </a:r>
                      <a:endParaRPr lang="en-US" sz="1600">
                        <a:latin typeface="Times New Roman"/>
                        <a:ea typeface="Times New Roman"/>
                        <a:cs typeface="Times New Roman"/>
                      </a:endParaRPr>
                    </a:p>
                  </a:txBody>
                  <a:tcPr marL="67845" marR="67845" marT="0" marB="0" anchor="b">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 </a:t>
                      </a:r>
                      <a:endParaRPr lang="en-US" sz="1600">
                        <a:latin typeface="Times New Roman"/>
                        <a:ea typeface="Times New Roman"/>
                        <a:cs typeface="Times New Roman"/>
                      </a:endParaRPr>
                    </a:p>
                  </a:txBody>
                  <a:tcPr marL="67845" marR="67845"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43789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latin typeface="Arial"/>
                          <a:ea typeface="Times New Roman"/>
                          <a:cs typeface="Times New Roman"/>
                        </a:rPr>
                        <a:t>Class B</a:t>
                      </a:r>
                      <a:endParaRPr lang="en-US" sz="1400" dirty="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-0.22</a:t>
                      </a:r>
                      <a:endParaRPr lang="en-US" sz="160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0.03</a:t>
                      </a:r>
                      <a:endParaRPr lang="en-US" sz="1600" dirty="0">
                        <a:latin typeface="Times New Roman"/>
                        <a:ea typeface="Times New Roman"/>
                        <a:cs typeface="Times New Roman"/>
                      </a:endParaRPr>
                    </a:p>
                  </a:txBody>
                  <a:tcPr marL="67845" marR="67845"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-0.04</a:t>
                      </a:r>
                      <a:endParaRPr lang="en-US" sz="1600">
                        <a:latin typeface="Times New Roman"/>
                        <a:ea typeface="Times New Roman"/>
                        <a:cs typeface="Times New Roman"/>
                      </a:endParaRPr>
                    </a:p>
                  </a:txBody>
                  <a:tcPr marL="67845" marR="67845"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-0.13</a:t>
                      </a:r>
                      <a:endParaRPr lang="en-US" sz="160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-0.37</a:t>
                      </a:r>
                      <a:endParaRPr lang="en-US" sz="1600">
                        <a:latin typeface="Times New Roman"/>
                        <a:ea typeface="Times New Roman"/>
                        <a:cs typeface="Times New Roman"/>
                      </a:endParaRPr>
                    </a:p>
                  </a:txBody>
                  <a:tcPr marL="67845" marR="67845"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-0.41</a:t>
                      </a:r>
                      <a:endParaRPr lang="en-US" sz="1600">
                        <a:latin typeface="Times New Roman"/>
                        <a:ea typeface="Times New Roman"/>
                        <a:cs typeface="Times New Roman"/>
                      </a:endParaRPr>
                    </a:p>
                  </a:txBody>
                  <a:tcPr marL="67845" marR="67845"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0.07</a:t>
                      </a:r>
                      <a:endParaRPr lang="en-US" sz="160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-1.22</a:t>
                      </a:r>
                      <a:endParaRPr lang="en-US" sz="1600">
                        <a:latin typeface="Times New Roman"/>
                        <a:ea typeface="Times New Roman"/>
                        <a:cs typeface="Times New Roman"/>
                      </a:endParaRPr>
                    </a:p>
                  </a:txBody>
                  <a:tcPr marL="67845" marR="67845"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-1.71</a:t>
                      </a:r>
                      <a:endParaRPr lang="en-US" sz="1600">
                        <a:latin typeface="Times New Roman"/>
                        <a:ea typeface="Times New Roman"/>
                        <a:cs typeface="Times New Roman"/>
                      </a:endParaRPr>
                    </a:p>
                  </a:txBody>
                  <a:tcPr marL="67845" marR="67845" marT="0" marB="0" anchor="b">
                    <a:lnL>
                      <a:noFill/>
                    </a:lnL>
                    <a:lnR w="12700" cap="flat" cmpd="sng" algn="ctr">
                      <a:solidFill>
                        <a:srgbClr val="000000"/>
                      </a:solidFill>
                      <a:prstDash val="solid"/>
                      <a:round/>
                      <a:headEnd type="none" w="med" len="med"/>
                      <a:tailEnd type="none" w="med" len="med"/>
                    </a:lnR>
                    <a:lnT>
                      <a:noFill/>
                    </a:lnT>
                    <a:lnB>
                      <a:noFill/>
                    </a:lnB>
                  </a:tcPr>
                </a:tc>
              </a:tr>
              <a:tr h="43789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latin typeface="Arial"/>
                          <a:ea typeface="Times New Roman"/>
                          <a:cs typeface="Times New Roman"/>
                        </a:rPr>
                        <a:t>Class C</a:t>
                      </a:r>
                      <a:endParaRPr lang="en-US" sz="1400" dirty="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-0.10</a:t>
                      </a:r>
                      <a:endParaRPr lang="en-US" sz="160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-0.18</a:t>
                      </a:r>
                      <a:endParaRPr lang="en-US" sz="1600">
                        <a:latin typeface="Times New Roman"/>
                        <a:ea typeface="Times New Roman"/>
                        <a:cs typeface="Times New Roman"/>
                      </a:endParaRPr>
                    </a:p>
                  </a:txBody>
                  <a:tcPr marL="67845" marR="67845"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-0.14</a:t>
                      </a:r>
                      <a:endParaRPr lang="en-US" sz="1600">
                        <a:latin typeface="Times New Roman"/>
                        <a:ea typeface="Times New Roman"/>
                        <a:cs typeface="Times New Roman"/>
                      </a:endParaRPr>
                    </a:p>
                  </a:txBody>
                  <a:tcPr marL="67845" marR="67845"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-0.04</a:t>
                      </a:r>
                      <a:endParaRPr lang="en-US" sz="160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-0.73</a:t>
                      </a:r>
                      <a:endParaRPr lang="en-US" sz="1600">
                        <a:latin typeface="Times New Roman"/>
                        <a:ea typeface="Times New Roman"/>
                        <a:cs typeface="Times New Roman"/>
                      </a:endParaRPr>
                    </a:p>
                  </a:txBody>
                  <a:tcPr marL="67845" marR="67845"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-0.61</a:t>
                      </a:r>
                      <a:endParaRPr lang="en-US" sz="1600">
                        <a:latin typeface="Times New Roman"/>
                        <a:ea typeface="Times New Roman"/>
                        <a:cs typeface="Times New Roman"/>
                      </a:endParaRPr>
                    </a:p>
                  </a:txBody>
                  <a:tcPr marL="67845" marR="67845"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-0.09</a:t>
                      </a:r>
                      <a:endParaRPr lang="en-US" sz="160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-1.62</a:t>
                      </a:r>
                      <a:endParaRPr lang="en-US" sz="1600">
                        <a:latin typeface="Times New Roman"/>
                        <a:ea typeface="Times New Roman"/>
                        <a:cs typeface="Times New Roman"/>
                      </a:endParaRPr>
                    </a:p>
                  </a:txBody>
                  <a:tcPr marL="67845" marR="67845"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-1.72</a:t>
                      </a:r>
                      <a:endParaRPr lang="en-US" sz="1600">
                        <a:latin typeface="Times New Roman"/>
                        <a:ea typeface="Times New Roman"/>
                        <a:cs typeface="Times New Roman"/>
                      </a:endParaRPr>
                    </a:p>
                  </a:txBody>
                  <a:tcPr marL="67845" marR="67845" marT="0" marB="0" anchor="b">
                    <a:lnL>
                      <a:noFill/>
                    </a:lnL>
                    <a:lnR w="12700" cap="flat" cmpd="sng" algn="ctr">
                      <a:solidFill>
                        <a:srgbClr val="000000"/>
                      </a:solidFill>
                      <a:prstDash val="solid"/>
                      <a:round/>
                      <a:headEnd type="none" w="med" len="med"/>
                      <a:tailEnd type="none" w="med" len="med"/>
                    </a:lnR>
                    <a:lnT>
                      <a:noFill/>
                    </a:lnT>
                    <a:lnB>
                      <a:noFill/>
                    </a:lnB>
                  </a:tcPr>
                </a:tc>
              </a:tr>
              <a:tr h="43789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latin typeface="Arial"/>
                          <a:ea typeface="Times New Roman"/>
                          <a:cs typeface="Times New Roman"/>
                        </a:rPr>
                        <a:t>Class D</a:t>
                      </a:r>
                      <a:endParaRPr lang="en-US" sz="1400" dirty="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-0.21</a:t>
                      </a:r>
                      <a:endParaRPr lang="en-US" sz="160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-0.19</a:t>
                      </a:r>
                      <a:endParaRPr lang="en-US" sz="1600">
                        <a:latin typeface="Times New Roman"/>
                        <a:ea typeface="Times New Roman"/>
                        <a:cs typeface="Times New Roman"/>
                      </a:endParaRPr>
                    </a:p>
                  </a:txBody>
                  <a:tcPr marL="67845" marR="67845"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-0.15</a:t>
                      </a:r>
                      <a:endParaRPr lang="en-US" sz="1600">
                        <a:latin typeface="Times New Roman"/>
                        <a:ea typeface="Times New Roman"/>
                        <a:cs typeface="Times New Roman"/>
                      </a:endParaRPr>
                    </a:p>
                  </a:txBody>
                  <a:tcPr marL="67845" marR="67845"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-0.25</a:t>
                      </a:r>
                      <a:endParaRPr lang="en-US" sz="160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-0.58</a:t>
                      </a:r>
                      <a:endParaRPr lang="en-US" sz="1600">
                        <a:latin typeface="Times New Roman"/>
                        <a:ea typeface="Times New Roman"/>
                        <a:cs typeface="Times New Roman"/>
                      </a:endParaRPr>
                    </a:p>
                  </a:txBody>
                  <a:tcPr marL="67845" marR="67845"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-0.89</a:t>
                      </a:r>
                      <a:endParaRPr lang="en-US" sz="1600">
                        <a:latin typeface="Times New Roman"/>
                        <a:ea typeface="Times New Roman"/>
                        <a:cs typeface="Times New Roman"/>
                      </a:endParaRPr>
                    </a:p>
                  </a:txBody>
                  <a:tcPr marL="67845" marR="67845"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-0.34</a:t>
                      </a:r>
                      <a:endParaRPr lang="en-US" sz="160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-3.49</a:t>
                      </a:r>
                      <a:endParaRPr lang="en-US" sz="1600">
                        <a:latin typeface="Times New Roman"/>
                        <a:ea typeface="Times New Roman"/>
                        <a:cs typeface="Times New Roman"/>
                      </a:endParaRPr>
                    </a:p>
                  </a:txBody>
                  <a:tcPr marL="67845" marR="67845" marT="0" marB="0" anchor="b">
                    <a:lnL>
                      <a:noFill/>
                    </a:lnL>
                    <a:lnR>
                      <a:noFill/>
                    </a:lnR>
                    <a:lnT>
                      <a:noFill/>
                    </a:lnT>
                    <a:lnB>
                      <a:noFill/>
                    </a:lnB>
                    <a:solidFill>
                      <a:srgbClr val="30D05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-3.05</a:t>
                      </a:r>
                      <a:endParaRPr lang="en-US" sz="1600">
                        <a:latin typeface="Times New Roman"/>
                        <a:ea typeface="Times New Roman"/>
                        <a:cs typeface="Times New Roman"/>
                      </a:endParaRPr>
                    </a:p>
                  </a:txBody>
                  <a:tcPr marL="67845" marR="67845" marT="0" marB="0" anchor="b">
                    <a:lnL>
                      <a:noFill/>
                    </a:lnL>
                    <a:lnR w="12700" cap="flat" cmpd="sng" algn="ctr">
                      <a:solidFill>
                        <a:srgbClr val="000000"/>
                      </a:solidFill>
                      <a:prstDash val="solid"/>
                      <a:round/>
                      <a:headEnd type="none" w="med" len="med"/>
                      <a:tailEnd type="none" w="med" len="med"/>
                    </a:lnR>
                    <a:lnT>
                      <a:noFill/>
                    </a:lnT>
                    <a:lnB>
                      <a:noFill/>
                    </a:lnB>
                    <a:solidFill>
                      <a:srgbClr val="30D05C"/>
                    </a:solidFill>
                  </a:tcPr>
                </a:tc>
              </a:tr>
              <a:tr h="43789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latin typeface="Arial"/>
                          <a:ea typeface="Times New Roman"/>
                          <a:cs typeface="Times New Roman"/>
                        </a:rPr>
                        <a:t>Class E</a:t>
                      </a:r>
                      <a:endParaRPr lang="en-US" sz="1400" dirty="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-0.20</a:t>
                      </a:r>
                      <a:endParaRPr lang="en-US" sz="160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-0.12</a:t>
                      </a:r>
                      <a:endParaRPr lang="en-US" sz="1600">
                        <a:latin typeface="Times New Roman"/>
                        <a:ea typeface="Times New Roman"/>
                        <a:cs typeface="Times New Roman"/>
                      </a:endParaRPr>
                    </a:p>
                  </a:txBody>
                  <a:tcPr marL="67845" marR="67845"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-0.17</a:t>
                      </a:r>
                      <a:endParaRPr lang="en-US" sz="1600">
                        <a:latin typeface="Times New Roman"/>
                        <a:ea typeface="Times New Roman"/>
                        <a:cs typeface="Times New Roman"/>
                      </a:endParaRPr>
                    </a:p>
                  </a:txBody>
                  <a:tcPr marL="67845" marR="67845"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 </a:t>
                      </a:r>
                      <a:endParaRPr lang="en-US" sz="160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 </a:t>
                      </a:r>
                      <a:endParaRPr lang="en-US" sz="1600">
                        <a:latin typeface="Times New Roman"/>
                        <a:ea typeface="Times New Roman"/>
                        <a:cs typeface="Times New Roman"/>
                      </a:endParaRPr>
                    </a:p>
                  </a:txBody>
                  <a:tcPr marL="67845" marR="67845" marT="0" marB="0" anchor="b">
                    <a:lnL>
                      <a:noFill/>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 </a:t>
                      </a:r>
                      <a:endParaRPr lang="en-US" sz="1600" dirty="0">
                        <a:latin typeface="Times New Roman"/>
                        <a:ea typeface="Times New Roman"/>
                        <a:cs typeface="Times New Roman"/>
                      </a:endParaRPr>
                    </a:p>
                  </a:txBody>
                  <a:tcPr marL="67845" marR="67845"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-0.07</a:t>
                      </a:r>
                      <a:endParaRPr lang="en-US" sz="160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-3.79</a:t>
                      </a:r>
                      <a:endParaRPr lang="en-US" sz="1600">
                        <a:latin typeface="Times New Roman"/>
                        <a:ea typeface="Times New Roman"/>
                        <a:cs typeface="Times New Roman"/>
                      </a:endParaRPr>
                    </a:p>
                  </a:txBody>
                  <a:tcPr marL="67845" marR="67845" marT="0" marB="0" anchor="b">
                    <a:lnL>
                      <a:noFill/>
                    </a:lnL>
                    <a:lnR>
                      <a:noFill/>
                    </a:lnR>
                    <a:lnT>
                      <a:noFill/>
                    </a:lnT>
                    <a:lnB w="12700" cap="flat" cmpd="sng" algn="ctr">
                      <a:solidFill>
                        <a:srgbClr val="000000"/>
                      </a:solidFill>
                      <a:prstDash val="solid"/>
                      <a:round/>
                      <a:headEnd type="none" w="med" len="med"/>
                      <a:tailEnd type="none" w="med" len="med"/>
                    </a:lnB>
                    <a:solidFill>
                      <a:srgbClr val="30D05C"/>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-3.25</a:t>
                      </a:r>
                      <a:endParaRPr lang="en-US" sz="1600">
                        <a:latin typeface="Times New Roman"/>
                        <a:ea typeface="Times New Roman"/>
                        <a:cs typeface="Times New Roman"/>
                      </a:endParaRPr>
                    </a:p>
                  </a:txBody>
                  <a:tcPr marL="67845" marR="67845"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30D05C"/>
                    </a:solidFill>
                  </a:tcPr>
                </a:tc>
              </a:tr>
              <a:tr h="37374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latin typeface="Arial"/>
                          <a:ea typeface="Times New Roman"/>
                          <a:cs typeface="Times New Roman"/>
                        </a:rPr>
                        <a:t>All</a:t>
                      </a:r>
                      <a:endParaRPr lang="en-US" sz="1400" dirty="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latin typeface="Arial"/>
                          <a:ea typeface="Times New Roman"/>
                          <a:cs typeface="Times New Roman"/>
                        </a:rPr>
                        <a:t>-0.27</a:t>
                      </a:r>
                      <a:endParaRPr lang="en-US" sz="160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latin typeface="Arial"/>
                          <a:ea typeface="Times New Roman"/>
                          <a:cs typeface="Times New Roman"/>
                        </a:rPr>
                        <a:t>-0.15</a:t>
                      </a:r>
                      <a:endParaRPr lang="en-US" sz="1600">
                        <a:latin typeface="Times New Roman"/>
                        <a:ea typeface="Times New Roman"/>
                        <a:cs typeface="Times New Roman"/>
                      </a:endParaRPr>
                    </a:p>
                  </a:txBody>
                  <a:tcPr marL="67845" marR="67845"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latin typeface="Arial"/>
                          <a:ea typeface="Times New Roman"/>
                          <a:cs typeface="Times New Roman"/>
                        </a:rPr>
                        <a:t>-0.19</a:t>
                      </a:r>
                      <a:endParaRPr lang="en-US" sz="1600">
                        <a:latin typeface="Times New Roman"/>
                        <a:ea typeface="Times New Roman"/>
                        <a:cs typeface="Times New Roman"/>
                      </a:endParaRPr>
                    </a:p>
                  </a:txBody>
                  <a:tcPr marL="67845" marR="67845"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latin typeface="Arial"/>
                          <a:ea typeface="Times New Roman"/>
                          <a:cs typeface="Times New Roman"/>
                        </a:rPr>
                        <a:t>-0.18</a:t>
                      </a:r>
                      <a:endParaRPr lang="en-US" sz="160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latin typeface="Arial"/>
                          <a:ea typeface="Times New Roman"/>
                          <a:cs typeface="Times New Roman"/>
                        </a:rPr>
                        <a:t>-0.31</a:t>
                      </a:r>
                      <a:endParaRPr lang="en-US" sz="1600">
                        <a:latin typeface="Times New Roman"/>
                        <a:ea typeface="Times New Roman"/>
                        <a:cs typeface="Times New Roman"/>
                      </a:endParaRPr>
                    </a:p>
                  </a:txBody>
                  <a:tcPr marL="67845" marR="67845"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latin typeface="Arial"/>
                          <a:ea typeface="Times New Roman"/>
                          <a:cs typeface="Times New Roman"/>
                        </a:rPr>
                        <a:t>-0.42</a:t>
                      </a:r>
                      <a:endParaRPr lang="en-US" sz="1600">
                        <a:latin typeface="Times New Roman"/>
                        <a:ea typeface="Times New Roman"/>
                        <a:cs typeface="Times New Roman"/>
                      </a:endParaRPr>
                    </a:p>
                  </a:txBody>
                  <a:tcPr marL="67845" marR="67845"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latin typeface="Arial"/>
                          <a:ea typeface="Times New Roman"/>
                          <a:cs typeface="Times New Roman"/>
                        </a:rPr>
                        <a:t>-0.10</a:t>
                      </a:r>
                      <a:endParaRPr lang="en-US" sz="160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latin typeface="Arial"/>
                          <a:ea typeface="Times New Roman"/>
                          <a:cs typeface="Times New Roman"/>
                        </a:rPr>
                        <a:t>-2.37</a:t>
                      </a:r>
                      <a:endParaRPr lang="en-US" sz="1600">
                        <a:latin typeface="Times New Roman"/>
                        <a:ea typeface="Times New Roman"/>
                        <a:cs typeface="Times New Roman"/>
                      </a:endParaRPr>
                    </a:p>
                  </a:txBody>
                  <a:tcPr marL="67845" marR="67845"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latin typeface="Arial"/>
                          <a:ea typeface="Times New Roman"/>
                          <a:cs typeface="Times New Roman"/>
                        </a:rPr>
                        <a:t>-2.33</a:t>
                      </a:r>
                      <a:endParaRPr lang="en-US" sz="1600">
                        <a:latin typeface="Times New Roman"/>
                        <a:ea typeface="Times New Roman"/>
                        <a:cs typeface="Times New Roman"/>
                      </a:endParaRPr>
                    </a:p>
                  </a:txBody>
                  <a:tcPr marL="67845" marR="67845"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168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latin typeface="Arial"/>
                          <a:ea typeface="Times New Roman"/>
                          <a:cs typeface="Times New Roman"/>
                        </a:rPr>
                        <a:t>Enc T[%]</a:t>
                      </a:r>
                      <a:endParaRPr lang="en-US" sz="1400" dirty="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100%</a:t>
                      </a:r>
                      <a:endParaRPr lang="en-US" sz="160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99%</a:t>
                      </a:r>
                      <a:endParaRPr lang="en-US" sz="160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100%</a:t>
                      </a:r>
                      <a:endParaRPr lang="en-US" sz="160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581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latin typeface="Arial"/>
                          <a:ea typeface="Times New Roman"/>
                          <a:cs typeface="Times New Roman"/>
                        </a:rPr>
                        <a:t>Dec T[%]</a:t>
                      </a:r>
                      <a:endParaRPr lang="en-US" sz="1400" dirty="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96%</a:t>
                      </a:r>
                      <a:endParaRPr lang="en-US" sz="1600" dirty="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Times New Roman"/>
                          <a:cs typeface="Times New Roman"/>
                        </a:rPr>
                        <a:t>95%</a:t>
                      </a:r>
                      <a:endParaRPr lang="en-US" sz="160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latin typeface="Arial"/>
                          <a:ea typeface="Times New Roman"/>
                          <a:cs typeface="Times New Roman"/>
                        </a:rPr>
                        <a:t>96%</a:t>
                      </a:r>
                      <a:endParaRPr lang="en-US" sz="1600" dirty="0">
                        <a:latin typeface="Times New Roman"/>
                        <a:ea typeface="Times New Roman"/>
                        <a:cs typeface="Times New Roman"/>
                      </a:endParaRPr>
                    </a:p>
                  </a:txBody>
                  <a:tcPr marL="67845" marR="6784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Part 2: BD-rate </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7" name="Rectangle 2"/>
          <p:cNvSpPr txBox="1">
            <a:spLocks noChangeArrowheads="1"/>
          </p:cNvSpPr>
          <p:nvPr/>
        </p:nvSpPr>
        <p:spPr bwMode="auto">
          <a:xfrm>
            <a:off x="163513" y="904108"/>
            <a:ext cx="8712200" cy="29236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kumimoji="0" lang="en-US" sz="2000" b="0" i="0" u="none" strike="noStrike" kern="0" cap="none" spc="0" normalizeH="0" baseline="0" noProof="0" dirty="0" smtClean="0">
                <a:ln>
                  <a:noFill/>
                </a:ln>
                <a:solidFill>
                  <a:srgbClr val="333333"/>
                </a:solidFill>
                <a:effectLst/>
                <a:uLnTx/>
                <a:uFillTx/>
                <a:latin typeface="+mn-lt"/>
                <a:ea typeface="+mn-ea"/>
                <a:cs typeface="+mn-cs"/>
              </a:rPr>
              <a:t>RDOQ</a:t>
            </a:r>
            <a:r>
              <a:rPr kumimoji="0" lang="en-US" sz="2000" b="0" i="0" u="none" strike="noStrike" kern="0" cap="none" spc="0" normalizeH="0" noProof="0" dirty="0" smtClean="0">
                <a:ln>
                  <a:noFill/>
                </a:ln>
                <a:solidFill>
                  <a:srgbClr val="333333"/>
                </a:solidFill>
                <a:effectLst/>
                <a:uLnTx/>
                <a:uFillTx/>
                <a:latin typeface="+mn-lt"/>
                <a:ea typeface="+mn-ea"/>
                <a:cs typeface="+mn-cs"/>
              </a:rPr>
              <a:t> on (RDOQ function not adapted to backward coding of TU)</a:t>
            </a:r>
            <a:endParaRPr kumimoji="0" lang="en-US" sz="1600" b="0" i="0" u="none" strike="noStrike" kern="0" cap="none" spc="0" normalizeH="0" baseline="0" noProof="0" dirty="0" smtClean="0">
              <a:ln>
                <a:noFill/>
              </a:ln>
              <a:solidFill>
                <a:srgbClr val="333333"/>
              </a:solidFill>
              <a:effectLst/>
              <a:uLnTx/>
              <a:uFillTx/>
              <a:latin typeface="+mn-lt"/>
              <a:cs typeface="+mn-cs"/>
            </a:endParaRPr>
          </a:p>
        </p:txBody>
      </p:sp>
      <p:graphicFrame>
        <p:nvGraphicFramePr>
          <p:cNvPr id="9" name="Table 8"/>
          <p:cNvGraphicFramePr>
            <a:graphicFrameLocks noGrp="1"/>
          </p:cNvGraphicFramePr>
          <p:nvPr/>
        </p:nvGraphicFramePr>
        <p:xfrm>
          <a:off x="408796" y="1692280"/>
          <a:ext cx="8175806" cy="3632751"/>
        </p:xfrm>
        <a:graphic>
          <a:graphicData uri="http://schemas.openxmlformats.org/drawingml/2006/table">
            <a:tbl>
              <a:tblPr/>
              <a:tblGrid>
                <a:gridCol w="901061"/>
                <a:gridCol w="808305"/>
                <a:gridCol w="808305"/>
                <a:gridCol w="808305"/>
                <a:gridCol w="808305"/>
                <a:gridCol w="808305"/>
                <a:gridCol w="808305"/>
                <a:gridCol w="808305"/>
                <a:gridCol w="808305"/>
                <a:gridCol w="808305"/>
              </a:tblGrid>
              <a:tr h="372281">
                <a:tc rowSpan="2">
                  <a:txBody>
                    <a:bodyPr/>
                    <a:lstStyle/>
                    <a:p>
                      <a:pPr algn="ctr" fontAlgn="ctr"/>
                      <a:r>
                        <a:rPr lang="en-US" sz="1600" b="0" i="0" u="none" strike="noStrike" dirty="0">
                          <a:latin typeface="Arial"/>
                        </a:rPr>
                        <a:t>BD-rate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ctr"/>
                      <a:r>
                        <a:rPr lang="en-US" sz="1600" b="1" i="0" u="none" strike="noStrike">
                          <a:latin typeface="Arial"/>
                        </a:rPr>
                        <a:t>Intra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1" i="0" u="none" strike="noStrike">
                          <a:latin typeface="Arial"/>
                        </a:rPr>
                        <a:t>Random access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1" i="0" u="none" strike="noStrike">
                          <a:latin typeface="Arial"/>
                        </a:rPr>
                        <a:t>Low delay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72281">
                <a:tc vMerge="1">
                  <a:txBody>
                    <a:bodyPr/>
                    <a:lstStyle/>
                    <a:p>
                      <a:endParaRPr lang="en-US"/>
                    </a:p>
                  </a:txBody>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281">
                <a:tc>
                  <a:txBody>
                    <a:bodyPr/>
                    <a:lstStyle/>
                    <a:p>
                      <a:pPr algn="ctr" fontAlgn="ctr"/>
                      <a:r>
                        <a:rPr lang="en-US" sz="1400" b="0" i="0" u="none" strike="noStrike" dirty="0">
                          <a:latin typeface="Arial"/>
                        </a:rPr>
                        <a:t>Class 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-0.10</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-0.25</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-0.22</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-0.11</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-1.79</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-2.12</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latin typeface="Arial"/>
                        </a:rPr>
                        <a:t> </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372281">
                <a:tc>
                  <a:txBody>
                    <a:bodyPr/>
                    <a:lstStyle/>
                    <a:p>
                      <a:pPr algn="ctr" fontAlgn="ctr"/>
                      <a:r>
                        <a:rPr lang="en-US" sz="1400" b="0" i="0" u="none" strike="noStrike" dirty="0">
                          <a:latin typeface="Arial"/>
                        </a:rPr>
                        <a:t>Class B</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0.26</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-0.08</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-0.02</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0.26</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-0.57</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-0.42</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0.31</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-1.78</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-2.17</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372281">
                <a:tc>
                  <a:txBody>
                    <a:bodyPr/>
                    <a:lstStyle/>
                    <a:p>
                      <a:pPr algn="ctr" fontAlgn="ctr"/>
                      <a:r>
                        <a:rPr lang="en-US" sz="1400" b="0" i="0" u="none" strike="noStrike" dirty="0">
                          <a:latin typeface="Arial"/>
                        </a:rPr>
                        <a:t>Class 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0.21</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-0.11</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-0.11</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0.35</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-0.97</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-0.87</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0.32</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-2.08</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-2.24</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372281">
                <a:tc>
                  <a:txBody>
                    <a:bodyPr/>
                    <a:lstStyle/>
                    <a:p>
                      <a:pPr algn="ctr" fontAlgn="ctr"/>
                      <a:r>
                        <a:rPr lang="en-US" sz="1400" b="0" i="0" u="none" strike="noStrike" dirty="0">
                          <a:latin typeface="Arial"/>
                        </a:rPr>
                        <a:t>Class 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0.05</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-0.14</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0.00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0.13</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-1.60</a:t>
                      </a:r>
                    </a:p>
                  </a:txBody>
                  <a:tcPr marL="9525" marR="9525" marT="9525" marB="0" anchor="ctr">
                    <a:lnL>
                      <a:noFill/>
                    </a:lnL>
                    <a:lnR>
                      <a:noFill/>
                    </a:lnR>
                    <a:lnT>
                      <a:noFill/>
                    </a:lnT>
                    <a:lnB>
                      <a:noFill/>
                    </a:lnB>
                  </a:tcPr>
                </a:tc>
                <a:tc>
                  <a:txBody>
                    <a:bodyPr/>
                    <a:lstStyle/>
                    <a:p>
                      <a:pPr algn="ctr" fontAlgn="ctr"/>
                      <a:r>
                        <a:rPr lang="en-US" sz="1600" b="0" i="0" u="none" strike="noStrike">
                          <a:latin typeface="Arial"/>
                        </a:rPr>
                        <a:t>-1.21</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latin typeface="Arial"/>
                        </a:rPr>
                        <a:t>-0.10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0" i="0" u="none" strike="noStrike">
                          <a:latin typeface="Arial"/>
                        </a:rPr>
                        <a:t>-4.39</a:t>
                      </a:r>
                    </a:p>
                  </a:txBody>
                  <a:tcPr marL="9525" marR="9525" marT="9525" marB="0" anchor="ctr">
                    <a:lnL>
                      <a:noFill/>
                    </a:lnL>
                    <a:lnR>
                      <a:noFill/>
                    </a:lnR>
                    <a:lnT>
                      <a:noFill/>
                    </a:lnT>
                    <a:lnB>
                      <a:noFill/>
                    </a:lnB>
                    <a:solidFill>
                      <a:srgbClr val="30D05C"/>
                    </a:solidFill>
                  </a:tcPr>
                </a:tc>
                <a:tc>
                  <a:txBody>
                    <a:bodyPr/>
                    <a:lstStyle/>
                    <a:p>
                      <a:pPr algn="ctr" fontAlgn="ctr"/>
                      <a:r>
                        <a:rPr lang="en-US" sz="1600" b="0" i="0" u="none" strike="noStrike">
                          <a:latin typeface="Arial"/>
                        </a:rPr>
                        <a:t>-4.32</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solidFill>
                      <a:srgbClr val="30D05C"/>
                    </a:solidFill>
                  </a:tcPr>
                </a:tc>
              </a:tr>
              <a:tr h="372281">
                <a:tc>
                  <a:txBody>
                    <a:bodyPr/>
                    <a:lstStyle/>
                    <a:p>
                      <a:pPr algn="ctr" fontAlgn="ctr"/>
                      <a:r>
                        <a:rPr lang="en-US" sz="1400" b="0" i="0" u="none" strike="noStrike" dirty="0">
                          <a:latin typeface="Arial"/>
                        </a:rPr>
                        <a:t>Class 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0.43</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-0.61</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-0.66</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 </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600" b="0" i="0" u="none" strike="noStrike">
                          <a:latin typeface="Arial"/>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600" b="0" i="0" u="none" strike="noStrike">
                          <a:latin typeface="Arial"/>
                        </a:rPr>
                        <a:t>0.30</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-3.91</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30D05C"/>
                    </a:solidFill>
                  </a:tcPr>
                </a:tc>
                <a:tc>
                  <a:txBody>
                    <a:bodyPr/>
                    <a:lstStyle/>
                    <a:p>
                      <a:pPr algn="ctr" fontAlgn="ctr"/>
                      <a:r>
                        <a:rPr lang="en-US" sz="1600" b="0" i="0" u="none" strike="noStrike">
                          <a:latin typeface="Arial"/>
                        </a:rPr>
                        <a:t>-2.19</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372281">
                <a:tc>
                  <a:txBody>
                    <a:bodyPr/>
                    <a:lstStyle/>
                    <a:p>
                      <a:pPr algn="ctr" fontAlgn="ctr"/>
                      <a:r>
                        <a:rPr lang="en-US" sz="1400" b="0" i="0" u="none" strike="noStrike" dirty="0">
                          <a:latin typeface="Arial"/>
                        </a:rPr>
                        <a:t>All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0.16</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-0.21</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-0.17</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0.16</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-1.19</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-1.11</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0.21</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-2.91</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latin typeface="Arial"/>
                        </a:rPr>
                        <a:t>-2.73</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281">
                <a:tc>
                  <a:txBody>
                    <a:bodyPr/>
                    <a:lstStyle/>
                    <a:p>
                      <a:pPr algn="ctr" fontAlgn="ctr"/>
                      <a:r>
                        <a:rPr lang="en-US" sz="1400" b="0" i="0" u="none" strike="noStrike" dirty="0">
                          <a:latin typeface="Arial"/>
                        </a:rPr>
                        <a:t>Enc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ctr"/>
                      <a:r>
                        <a:rPr lang="en-US" sz="1600" b="0" i="0" u="none" strike="noStrike">
                          <a:latin typeface="Arial"/>
                        </a:rPr>
                        <a:t>98%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a:latin typeface="Arial"/>
                        </a:rPr>
                        <a:t>98%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a:latin typeface="Arial"/>
                        </a:rPr>
                        <a:t>99%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82222">
                <a:tc>
                  <a:txBody>
                    <a:bodyPr/>
                    <a:lstStyle/>
                    <a:p>
                      <a:pPr algn="ctr" fontAlgn="ctr"/>
                      <a:r>
                        <a:rPr lang="en-US" sz="1400" b="0" i="0" u="none" strike="noStrike" dirty="0">
                          <a:latin typeface="Arial"/>
                        </a:rPr>
                        <a:t>Dec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ctr"/>
                      <a:r>
                        <a:rPr lang="en-US" sz="1600" b="0" i="0" u="none" strike="noStrike">
                          <a:latin typeface="Arial"/>
                        </a:rPr>
                        <a:t>95%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dirty="0">
                          <a:latin typeface="Arial"/>
                        </a:rPr>
                        <a:t>95%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0" i="0" u="none" strike="noStrike" dirty="0">
                          <a:latin typeface="Arial"/>
                        </a:rPr>
                        <a:t>97%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Conclusions</a:t>
            </a:r>
            <a:endParaRPr lang="en-US" dirty="0"/>
          </a:p>
        </p:txBody>
      </p:sp>
      <p:sp>
        <p:nvSpPr>
          <p:cNvPr id="243714" name="Rectangle 2"/>
          <p:cNvSpPr>
            <a:spLocks noGrp="1" noChangeArrowheads="1"/>
          </p:cNvSpPr>
          <p:nvPr>
            <p:ph idx="1"/>
          </p:nvPr>
        </p:nvSpPr>
        <p:spPr/>
        <p:txBody>
          <a:bodyPr/>
          <a:lstStyle/>
          <a:p>
            <a:endParaRPr lang="en-US" dirty="0" smtClean="0"/>
          </a:p>
          <a:p>
            <a:pPr lvl="0" hangingPunct="0"/>
            <a:r>
              <a:rPr lang="en-US" dirty="0" smtClean="0"/>
              <a:t>Proposed a unification of the scan pattern</a:t>
            </a:r>
          </a:p>
          <a:p>
            <a:pPr lvl="1" hangingPunct="0"/>
            <a:r>
              <a:rPr lang="en-US" dirty="0" smtClean="0"/>
              <a:t>No penalty on performance</a:t>
            </a:r>
          </a:p>
          <a:p>
            <a:pPr hangingPunct="0"/>
            <a:r>
              <a:rPr lang="en-US" dirty="0" smtClean="0"/>
              <a:t>Part 1: coefficient level scan same as significance map scan pattern</a:t>
            </a:r>
          </a:p>
          <a:p>
            <a:pPr hangingPunct="0"/>
            <a:r>
              <a:rPr lang="en-US" dirty="0" smtClean="0"/>
              <a:t>Part 2: additional unification of scanning order (reverse)</a:t>
            </a:r>
          </a:p>
          <a:p>
            <a:pPr lvl="1" hangingPunct="0"/>
            <a:endParaRPr lang="en-US" dirty="0" smtClean="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1117</TotalTime>
  <Words>898</Words>
  <Application>Microsoft Office PowerPoint</Application>
  <PresentationFormat>On-screen Show (4:3)</PresentationFormat>
  <Paragraphs>348</Paragraphs>
  <Slides>11</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3" baseType="lpstr">
      <vt:lpstr>JCTVC-D257</vt:lpstr>
      <vt:lpstr>Slide</vt:lpstr>
      <vt:lpstr>JCTVC-E335 Unified scans for the significance map and coefficient level coding in high efficiency</vt:lpstr>
      <vt:lpstr>Summary</vt:lpstr>
      <vt:lpstr>Background</vt:lpstr>
      <vt:lpstr>Part 1: Unified scan pattern</vt:lpstr>
      <vt:lpstr>Part 1: BD-rate </vt:lpstr>
      <vt:lpstr>Part 2: Unified reverse scan pattern</vt:lpstr>
      <vt:lpstr>Part 2: BD-rate </vt:lpstr>
      <vt:lpstr>Part 2: BD-rate </vt:lpstr>
      <vt:lpstr>Conclusions</vt:lpstr>
      <vt:lpstr>Slide 10</vt:lpstr>
      <vt:lpstr>Context Sets</vt:lpstr>
    </vt:vector>
  </TitlesOfParts>
  <Company>Qualcomm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Qualcomm User</dc:creator>
  <cp:lastModifiedBy>Qualcomm User</cp:lastModifiedBy>
  <cp:revision>114</cp:revision>
  <cp:lastPrinted>2005-08-27T17:58:21Z</cp:lastPrinted>
  <dcterms:created xsi:type="dcterms:W3CDTF">2011-01-18T01:05:45Z</dcterms:created>
  <dcterms:modified xsi:type="dcterms:W3CDTF">2011-03-19T10:36:42Z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-2088861234</vt:i4>
  </property>
  <property fmtid="{D5CDD505-2E9C-101B-9397-08002B2CF9AE}" pid="3" name="_NewReviewCycle">
    <vt:lpwstr/>
  </property>
  <property fmtid="{D5CDD505-2E9C-101B-9397-08002B2CF9AE}" pid="4" name="_EmailSubject">
    <vt:lpwstr>QCT_Powerpoint CoverREV2_022009 :: Final Release </vt:lpwstr>
  </property>
  <property fmtid="{D5CDD505-2E9C-101B-9397-08002B2CF9AE}" pid="5" name="_AuthorEmail">
    <vt:lpwstr>wbekmani@qualcomm.com</vt:lpwstr>
  </property>
  <property fmtid="{D5CDD505-2E9C-101B-9397-08002B2CF9AE}" pid="6" name="_AuthorEmailDisplayName">
    <vt:lpwstr>Bekmanis, Winnie</vt:lpwstr>
  </property>
  <property fmtid="{D5CDD505-2E9C-101B-9397-08002B2CF9AE}" pid="7" name="_PreviousAdHocReviewCycleID">
    <vt:i4>-2051821436</vt:i4>
  </property>
</Properties>
</file>