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67" r:id="rId5"/>
    <p:sldId id="258" r:id="rId6"/>
    <p:sldId id="273" r:id="rId7"/>
    <p:sldId id="262" r:id="rId8"/>
    <p:sldId id="271" r:id="rId9"/>
    <p:sldId id="27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hangingPunct="0"/>
            <a:r>
              <a:rPr lang="en-US" b="1" dirty="0" smtClean="0"/>
              <a:t>JCTVC-E323</a:t>
            </a:r>
            <a:br>
              <a:rPr lang="en-US" b="1" dirty="0" smtClean="0"/>
            </a:br>
            <a:r>
              <a:rPr lang="en-US" b="1" dirty="0" smtClean="0"/>
              <a:t>CE9: Qualcomm’s proposal for block based adaptive loop filter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173038" lvl="1">
              <a:buClr>
                <a:schemeClr val="accent2"/>
              </a:buClr>
            </a:pPr>
            <a:r>
              <a:rPr lang="en-US" sz="2000" dirty="0" smtClean="0"/>
              <a:t>In the </a:t>
            </a:r>
            <a:r>
              <a:rPr lang="en-US" sz="2000" dirty="0" err="1" smtClean="0"/>
              <a:t>Daegu</a:t>
            </a:r>
            <a:r>
              <a:rPr lang="en-US" sz="2000" dirty="0" smtClean="0"/>
              <a:t> meeting,</a:t>
            </a:r>
          </a:p>
          <a:p>
            <a:pPr lvl="1"/>
            <a:r>
              <a:rPr lang="en-US" dirty="0" smtClean="0"/>
              <a:t>Concerns about the pixel based classification in current adaptive loop filter (ALF) in HM2.0</a:t>
            </a:r>
          </a:p>
          <a:p>
            <a:pPr lvl="1"/>
            <a:endParaRPr lang="en-US" dirty="0" smtClean="0"/>
          </a:p>
          <a:p>
            <a:r>
              <a:rPr lang="en-US" dirty="0" smtClean="0"/>
              <a:t>Two approaches to enhance pixel based ALF</a:t>
            </a:r>
          </a:p>
          <a:p>
            <a:pPr lvl="1"/>
            <a:r>
              <a:rPr lang="en-US" dirty="0" smtClean="0"/>
              <a:t>Block based Laplacian Activity for each 4x4 block</a:t>
            </a:r>
          </a:p>
          <a:p>
            <a:pPr lvl="1"/>
            <a:r>
              <a:rPr lang="en-US" dirty="0" smtClean="0"/>
              <a:t>Block based directional information on top of Laplacian activity</a:t>
            </a:r>
          </a:p>
        </p:txBody>
      </p:sp>
      <p:sp>
        <p:nvSpPr>
          <p:cNvPr id="5" name="Title 4"/>
          <p:cNvSpPr>
            <a:spLocks noGrp="1"/>
          </p:cNvSpPr>
          <p:nvPr>
            <p:ph type="title"/>
          </p:nvPr>
        </p:nvSpPr>
        <p:spPr/>
        <p:txBody>
          <a:bodyPr/>
          <a:lstStyle/>
          <a:p>
            <a:r>
              <a:rPr lang="en-US" dirty="0" smtClean="0"/>
              <a:t>Motivations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Block based Laplacian Activity for each 4x4 block</a:t>
            </a:r>
          </a:p>
          <a:p>
            <a:pPr lvl="1"/>
            <a:r>
              <a:rPr lang="en-US" dirty="0" smtClean="0"/>
              <a:t>Averaged sum of Laplacian metric (SLM) for each 4x4 block</a:t>
            </a:r>
          </a:p>
          <a:p>
            <a:r>
              <a:rPr lang="en-US" dirty="0" smtClean="0"/>
              <a:t>Block based directional information on top </a:t>
            </a:r>
          </a:p>
          <a:p>
            <a:pPr lvl="1"/>
            <a:r>
              <a:rPr lang="en-US" dirty="0" smtClean="0"/>
              <a:t>Derive Direction using 1D Laplacian metric (reuse SLM computations)</a:t>
            </a:r>
          </a:p>
          <a:p>
            <a:pPr lvl="2"/>
            <a:r>
              <a:rPr lang="en-US" dirty="0" smtClean="0"/>
              <a:t>Vertical activity = </a:t>
            </a:r>
            <a:r>
              <a:rPr lang="en-US" dirty="0" err="1" smtClean="0"/>
              <a:t>sum</a:t>
            </a:r>
            <a:r>
              <a:rPr lang="en-US" baseline="-25000" dirty="0" err="1" smtClean="0"/>
              <a:t>i,j</a:t>
            </a:r>
            <a:r>
              <a:rPr lang="en-US" dirty="0" smtClean="0"/>
              <a:t>| (R(</a:t>
            </a:r>
            <a:r>
              <a:rPr lang="en-US" dirty="0" err="1" smtClean="0"/>
              <a:t>i,j</a:t>
            </a:r>
            <a:r>
              <a:rPr lang="en-US" dirty="0" smtClean="0"/>
              <a:t>)&lt;&lt;1) –R(i-1,j)-R(i+1,j)| with </a:t>
            </a:r>
            <a:r>
              <a:rPr lang="en-US" dirty="0" err="1" smtClean="0"/>
              <a:t>i,j</a:t>
            </a:r>
            <a:r>
              <a:rPr lang="en-US" dirty="0" smtClean="0"/>
              <a:t> =0…3 </a:t>
            </a:r>
          </a:p>
          <a:p>
            <a:pPr lvl="2"/>
            <a:r>
              <a:rPr lang="en-US" dirty="0" smtClean="0"/>
              <a:t>Horizontal activity = </a:t>
            </a:r>
            <a:r>
              <a:rPr lang="en-US" dirty="0" err="1" smtClean="0"/>
              <a:t>sum</a:t>
            </a:r>
            <a:r>
              <a:rPr lang="en-US" baseline="-25000" dirty="0" err="1" smtClean="0"/>
              <a:t>i,j</a:t>
            </a:r>
            <a:r>
              <a:rPr lang="en-US" dirty="0" smtClean="0"/>
              <a:t>| (R(</a:t>
            </a:r>
            <a:r>
              <a:rPr lang="en-US" dirty="0" err="1" smtClean="0"/>
              <a:t>i,j</a:t>
            </a:r>
            <a:r>
              <a:rPr lang="en-US" dirty="0" smtClean="0"/>
              <a:t>)&lt;&lt;1) –R(i,j-1)-R(i,j+1)| with </a:t>
            </a:r>
            <a:r>
              <a:rPr lang="en-US" dirty="0" err="1" smtClean="0"/>
              <a:t>i,j</a:t>
            </a:r>
            <a:r>
              <a:rPr lang="en-US" dirty="0" smtClean="0"/>
              <a:t>=0…3 </a:t>
            </a:r>
          </a:p>
          <a:p>
            <a:pPr lvl="2" hangingPunct="0"/>
            <a:r>
              <a:rPr lang="en-US" dirty="0" smtClean="0"/>
              <a:t>Direction = 1, if Vertical activity &gt; threshold*Horizontal activity, </a:t>
            </a:r>
          </a:p>
          <a:p>
            <a:pPr lvl="2" hangingPunct="0"/>
            <a:r>
              <a:rPr lang="en-US" dirty="0" smtClean="0"/>
              <a:t>Direction = 2, if Horizontal activity &gt; threshold* Vertical activity</a:t>
            </a:r>
          </a:p>
          <a:p>
            <a:pPr lvl="2" hangingPunct="0"/>
            <a:r>
              <a:rPr lang="en-US" dirty="0" smtClean="0"/>
              <a:t>Direction = 0, otherwise </a:t>
            </a:r>
          </a:p>
          <a:p>
            <a:pPr hangingPunct="0"/>
            <a:r>
              <a:rPr lang="en-US" dirty="0" smtClean="0"/>
              <a:t>Activity Metric = 3*Laplacian Activity + Direction</a:t>
            </a:r>
          </a:p>
          <a:p>
            <a:pPr hangingPunct="0"/>
            <a:r>
              <a:rPr lang="en-US" dirty="0" smtClean="0"/>
              <a:t>Minor code changes from HM2.0</a:t>
            </a:r>
          </a:p>
          <a:p>
            <a:pPr lvl="1" hangingPunct="0"/>
            <a:r>
              <a:rPr lang="en-US" dirty="0" smtClean="0"/>
              <a:t>No Syntax changes</a:t>
            </a:r>
          </a:p>
          <a:p>
            <a:pPr lvl="1" hangingPunct="0"/>
            <a:r>
              <a:rPr lang="en-US" dirty="0" smtClean="0"/>
              <a:t>No encoding/ decoding changes</a:t>
            </a:r>
          </a:p>
          <a:p>
            <a:pPr lvl="1" hangingPunct="0"/>
            <a:r>
              <a:rPr lang="en-US" dirty="0" smtClean="0"/>
              <a:t>Pixel classifications are modified (2~3 functions)  </a:t>
            </a:r>
          </a:p>
        </p:txBody>
      </p:sp>
      <p:sp>
        <p:nvSpPr>
          <p:cNvPr id="5" name="Title 4"/>
          <p:cNvSpPr>
            <a:spLocks noGrp="1"/>
          </p:cNvSpPr>
          <p:nvPr>
            <p:ph type="title"/>
          </p:nvPr>
        </p:nvSpPr>
        <p:spPr/>
        <p:txBody>
          <a:bodyPr/>
          <a:lstStyle/>
          <a:p>
            <a:r>
              <a:rPr lang="en-US" dirty="0" smtClean="0"/>
              <a:t>Block based pixel classification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HE cases only</a:t>
            </a:r>
          </a:p>
          <a:p>
            <a:r>
              <a:rPr lang="en-US" dirty="0" smtClean="0"/>
              <a:t>Cross checked by Sharp/Samsung</a:t>
            </a:r>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5" name="Table 4"/>
          <p:cNvGraphicFramePr>
            <a:graphicFrameLocks noGrp="1"/>
          </p:cNvGraphicFramePr>
          <p:nvPr/>
        </p:nvGraphicFramePr>
        <p:xfrm>
          <a:off x="609600" y="1676400"/>
          <a:ext cx="7162800" cy="2514597"/>
        </p:xfrm>
        <a:graphic>
          <a:graphicData uri="http://schemas.openxmlformats.org/drawingml/2006/table">
            <a:tbl>
              <a:tblPr/>
              <a:tblGrid>
                <a:gridCol w="716280"/>
                <a:gridCol w="716280"/>
                <a:gridCol w="716280"/>
                <a:gridCol w="716280"/>
                <a:gridCol w="716280"/>
                <a:gridCol w="716280"/>
                <a:gridCol w="716280"/>
                <a:gridCol w="716280"/>
                <a:gridCol w="716280"/>
                <a:gridCol w="716280"/>
              </a:tblGrid>
              <a:tr h="378912">
                <a:tc rowSpan="2">
                  <a:txBody>
                    <a:bodyPr/>
                    <a:lstStyle/>
                    <a:p>
                      <a:pPr algn="ctr"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Random access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Low delay</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6679">
                <a:tc vMerge="1">
                  <a:txBody>
                    <a:bodyPr/>
                    <a:lstStyle/>
                    <a:p>
                      <a:endParaRPr lang="en-US"/>
                    </a:p>
                  </a:txBody>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197">
                <a:tc>
                  <a:txBody>
                    <a:bodyPr/>
                    <a:lstStyle/>
                    <a:p>
                      <a:pPr algn="l" fontAlgn="b"/>
                      <a:r>
                        <a:rPr lang="en-US" sz="10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95197">
                <a:tc>
                  <a:txBody>
                    <a:bodyPr/>
                    <a:lstStyle/>
                    <a:p>
                      <a:pPr algn="l" fontAlgn="b"/>
                      <a:r>
                        <a:rPr lang="en-US" sz="10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-0.7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-0.4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-0.3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-0.4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-0.4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0.3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-0.4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0.2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0.6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5197">
                <a:tc>
                  <a:txBody>
                    <a:bodyPr/>
                    <a:lstStyle/>
                    <a:p>
                      <a:pPr algn="l" fontAlgn="b"/>
                      <a:r>
                        <a:rPr lang="en-US" sz="10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-0.4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912">
                <a:tc>
                  <a:txBody>
                    <a:bodyPr/>
                    <a:lstStyle/>
                    <a:p>
                      <a:pPr algn="l" fontAlgn="b"/>
                      <a:r>
                        <a:rPr lang="en-US" sz="1000" b="0" i="0" u="none" strike="noStrike">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78912">
                <a:tc>
                  <a:txBody>
                    <a:bodyPr/>
                    <a:lstStyle/>
                    <a:p>
                      <a:pPr algn="l" fontAlgn="b"/>
                      <a:r>
                        <a:rPr lang="en-US" sz="1000" b="0" i="0" u="none" strike="noStrike">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Block based SLM only</a:t>
            </a:r>
            <a:endParaRPr lang="en-US" dirty="0"/>
          </a:p>
        </p:txBody>
      </p:sp>
      <p:graphicFrame>
        <p:nvGraphicFramePr>
          <p:cNvPr id="4" name="Table 3"/>
          <p:cNvGraphicFramePr>
            <a:graphicFrameLocks noGrp="1"/>
          </p:cNvGraphicFramePr>
          <p:nvPr/>
        </p:nvGraphicFramePr>
        <p:xfrm>
          <a:off x="838200" y="1600200"/>
          <a:ext cx="6705600" cy="2514597"/>
        </p:xfrm>
        <a:graphic>
          <a:graphicData uri="http://schemas.openxmlformats.org/drawingml/2006/table">
            <a:tbl>
              <a:tblPr/>
              <a:tblGrid>
                <a:gridCol w="670560"/>
                <a:gridCol w="670560"/>
                <a:gridCol w="670560"/>
                <a:gridCol w="670560"/>
                <a:gridCol w="670560"/>
                <a:gridCol w="670560"/>
                <a:gridCol w="670560"/>
                <a:gridCol w="670560"/>
                <a:gridCol w="670560"/>
                <a:gridCol w="670560"/>
              </a:tblGrid>
              <a:tr h="378912">
                <a:tc rowSpan="2">
                  <a:txBody>
                    <a:bodyPr/>
                    <a:lstStyle/>
                    <a:p>
                      <a:pPr algn="ctr"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Random access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Low delay</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6679">
                <a:tc vMerge="1">
                  <a:txBody>
                    <a:bodyPr/>
                    <a:lstStyle/>
                    <a:p>
                      <a:endParaRPr lang="en-US"/>
                    </a:p>
                  </a:txBody>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197">
                <a:tc>
                  <a:txBody>
                    <a:bodyPr/>
                    <a:lstStyle/>
                    <a:p>
                      <a:pPr algn="l" fontAlgn="b"/>
                      <a:r>
                        <a:rPr lang="en-US" sz="10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0.2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95197">
                <a:tc>
                  <a:txBody>
                    <a:bodyPr/>
                    <a:lstStyle/>
                    <a:p>
                      <a:pPr algn="l" fontAlgn="b"/>
                      <a:r>
                        <a:rPr lang="en-US" sz="10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0.0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5197">
                <a:tc>
                  <a:txBody>
                    <a:bodyPr/>
                    <a:lstStyle/>
                    <a:p>
                      <a:pPr algn="l" fontAlgn="b"/>
                      <a:r>
                        <a:rPr lang="en-US" sz="10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-0.5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5197">
                <a:tc>
                  <a:txBody>
                    <a:bodyPr/>
                    <a:lstStyle/>
                    <a:p>
                      <a:pPr algn="l" fontAlgn="b"/>
                      <a:r>
                        <a:rPr lang="en-US" sz="10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912">
                <a:tc>
                  <a:txBody>
                    <a:bodyPr/>
                    <a:lstStyle/>
                    <a:p>
                      <a:pPr algn="l" fontAlgn="b"/>
                      <a:r>
                        <a:rPr lang="en-US" sz="1000" b="0" i="0" u="none" strike="noStrike">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78912">
                <a:tc>
                  <a:txBody>
                    <a:bodyPr/>
                    <a:lstStyle/>
                    <a:p>
                      <a:pPr algn="l" fontAlgn="b"/>
                      <a:r>
                        <a:rPr lang="en-US" sz="1000" b="0" i="0" u="none" strike="noStrike">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Better performance than pixel based classifications</a:t>
            </a:r>
          </a:p>
          <a:p>
            <a:pPr lvl="1"/>
            <a:r>
              <a:rPr lang="en-US" dirty="0" smtClean="0"/>
              <a:t>0.2/0.5/0.4% BD rate reduction (Intra/RA/LD)</a:t>
            </a:r>
          </a:p>
          <a:p>
            <a:pPr lvl="1"/>
            <a:endParaRPr lang="en-US" dirty="0" smtClean="0"/>
          </a:p>
          <a:p>
            <a:r>
              <a:rPr lang="en-US" dirty="0" smtClean="0"/>
              <a:t>Lower decoder complexity</a:t>
            </a:r>
          </a:p>
          <a:p>
            <a:pPr lvl="1"/>
            <a:r>
              <a:rPr lang="en-US" dirty="0" smtClean="0"/>
              <a:t>6-8% decoder speed up</a:t>
            </a:r>
            <a:br>
              <a:rPr lang="en-US" dirty="0" smtClean="0"/>
            </a:br>
            <a:endParaRPr lang="en-US" dirty="0" smtClean="0"/>
          </a:p>
          <a:p>
            <a:r>
              <a:rPr lang="en-US" dirty="0" smtClean="0"/>
              <a:t>With minor changes from anchor in HM2.0</a:t>
            </a:r>
          </a:p>
          <a:p>
            <a:pPr lvl="1"/>
            <a:r>
              <a:rPr lang="en-US" dirty="0" smtClean="0"/>
              <a:t>No syntax changes</a:t>
            </a:r>
          </a:p>
          <a:p>
            <a:pPr lvl="1"/>
            <a:r>
              <a:rPr lang="en-US" dirty="0" smtClean="0"/>
              <a:t>No encoder/decoder  changes except pixel classification</a:t>
            </a:r>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173038" lvl="1">
              <a:buClr>
                <a:schemeClr val="accent2"/>
              </a:buClr>
            </a:pPr>
            <a:r>
              <a:rPr lang="en-US" sz="2000" dirty="0" smtClean="0"/>
              <a:t>In CE8: Subset 2</a:t>
            </a:r>
          </a:p>
          <a:p>
            <a:pPr lvl="1"/>
            <a:r>
              <a:rPr lang="en-US" dirty="0" smtClean="0"/>
              <a:t>Candidate 1 :Switching of Single filter and pixel based ALF</a:t>
            </a:r>
          </a:p>
          <a:p>
            <a:pPr lvl="1"/>
            <a:r>
              <a:rPr lang="en-US" dirty="0" smtClean="0"/>
              <a:t>Candidate 2: Block based ALF</a:t>
            </a:r>
          </a:p>
          <a:p>
            <a:r>
              <a:rPr lang="en-US" dirty="0" smtClean="0"/>
              <a:t>Switching of Single filter and Block based ALF</a:t>
            </a:r>
          </a:p>
          <a:p>
            <a:pPr lvl="1"/>
            <a:r>
              <a:rPr lang="en-US" dirty="0" smtClean="0"/>
              <a:t>Replace pixel based ALF in Candidate 1 with block based ALF in Candidate 2</a:t>
            </a:r>
          </a:p>
          <a:p>
            <a:pPr lvl="1"/>
            <a:r>
              <a:rPr lang="en-US" dirty="0" smtClean="0"/>
              <a:t>Single filter ALF: 16 groups of pixel classifications </a:t>
            </a:r>
          </a:p>
          <a:p>
            <a:pPr lvl="2"/>
            <a:r>
              <a:rPr lang="en-US" dirty="0" smtClean="0"/>
              <a:t>16 regions: Divide each picture into 16 regions</a:t>
            </a:r>
          </a:p>
          <a:p>
            <a:pPr lvl="1"/>
            <a:r>
              <a:rPr lang="en-US" dirty="0" smtClean="0"/>
              <a:t>Block based ALF: 16 groups of pixel classifications </a:t>
            </a:r>
          </a:p>
          <a:p>
            <a:pPr lvl="2"/>
            <a:r>
              <a:rPr lang="en-US" dirty="0" smtClean="0"/>
              <a:t>16 Activity metric (SLM + direction) for each 4x4 blocks</a:t>
            </a:r>
          </a:p>
          <a:p>
            <a:pPr lvl="1"/>
            <a:r>
              <a:rPr lang="en-US" dirty="0" smtClean="0"/>
              <a:t>Both are block based.</a:t>
            </a:r>
          </a:p>
          <a:p>
            <a:pPr lvl="1"/>
            <a:r>
              <a:rPr lang="en-US" dirty="0" smtClean="0"/>
              <a:t>No syntax changes except one slice level flag (for switching)</a:t>
            </a:r>
          </a:p>
          <a:p>
            <a:pPr lvl="1"/>
            <a:r>
              <a:rPr lang="en-US" dirty="0" smtClean="0"/>
              <a:t>Minor code changes compared to anchor in HM2.0</a:t>
            </a:r>
          </a:p>
          <a:p>
            <a:pPr lvl="2"/>
            <a:r>
              <a:rPr lang="en-US" dirty="0" smtClean="0"/>
              <a:t>Pixel classifications</a:t>
            </a:r>
          </a:p>
          <a:p>
            <a:pPr lvl="2"/>
            <a:r>
              <a:rPr lang="en-US" dirty="0" smtClean="0"/>
              <a:t>In encoder, comparison between Single filter/Block based ALF</a:t>
            </a:r>
          </a:p>
        </p:txBody>
      </p:sp>
      <p:sp>
        <p:nvSpPr>
          <p:cNvPr id="5" name="Title 4"/>
          <p:cNvSpPr>
            <a:spLocks noGrp="1"/>
          </p:cNvSpPr>
          <p:nvPr>
            <p:ph type="title"/>
          </p:nvPr>
        </p:nvSpPr>
        <p:spPr/>
        <p:txBody>
          <a:bodyPr/>
          <a:lstStyle/>
          <a:p>
            <a:r>
              <a:rPr lang="en-US" dirty="0" smtClean="0"/>
              <a:t>Switching of Single filter and Block based ALF</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5" name="Table 4"/>
          <p:cNvGraphicFramePr>
            <a:graphicFrameLocks noGrp="1"/>
          </p:cNvGraphicFramePr>
          <p:nvPr/>
        </p:nvGraphicFramePr>
        <p:xfrm>
          <a:off x="838200" y="2133597"/>
          <a:ext cx="6934200" cy="2338390"/>
        </p:xfrm>
        <a:graphic>
          <a:graphicData uri="http://schemas.openxmlformats.org/drawingml/2006/table">
            <a:tbl>
              <a:tblPr/>
              <a:tblGrid>
                <a:gridCol w="693420"/>
                <a:gridCol w="693420"/>
                <a:gridCol w="693420"/>
                <a:gridCol w="693420"/>
                <a:gridCol w="693420"/>
                <a:gridCol w="693420"/>
                <a:gridCol w="693420"/>
                <a:gridCol w="693420"/>
                <a:gridCol w="693420"/>
                <a:gridCol w="693420"/>
              </a:tblGrid>
              <a:tr h="352360">
                <a:tc rowSpan="2">
                  <a:txBody>
                    <a:bodyPr/>
                    <a:lstStyle/>
                    <a:p>
                      <a:pPr algn="ctr"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Random access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Low delay</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92196">
                <a:tc vMerge="1">
                  <a:txBody>
                    <a:bodyPr/>
                    <a:lstStyle/>
                    <a:p>
                      <a:endParaRPr lang="en-US"/>
                    </a:p>
                  </a:txBody>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19">
                <a:tc>
                  <a:txBody>
                    <a:bodyPr/>
                    <a:lstStyle/>
                    <a:p>
                      <a:pPr algn="l" fontAlgn="b"/>
                      <a:r>
                        <a:rPr lang="en-US" sz="10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81519">
                <a:tc>
                  <a:txBody>
                    <a:bodyPr/>
                    <a:lstStyle/>
                    <a:p>
                      <a:pPr algn="l" fontAlgn="b"/>
                      <a:r>
                        <a:rPr lang="en-US" sz="10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-0.7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-0.9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1519">
                <a:tc>
                  <a:txBody>
                    <a:bodyPr/>
                    <a:lstStyle/>
                    <a:p>
                      <a:pPr algn="l" fontAlgn="b"/>
                      <a:r>
                        <a:rPr lang="en-US" sz="10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-0.8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1519">
                <a:tc>
                  <a:txBody>
                    <a:bodyPr/>
                    <a:lstStyle/>
                    <a:p>
                      <a:pPr algn="l" fontAlgn="b"/>
                      <a:r>
                        <a:rPr lang="en-US" sz="10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0.0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-0.3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-0.3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1519">
                <a:tc>
                  <a:txBody>
                    <a:bodyPr/>
                    <a:lstStyle/>
                    <a:p>
                      <a:pPr algn="l" fontAlgn="b"/>
                      <a:r>
                        <a:rPr lang="en-US" sz="10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r" fontAlgn="b"/>
                      <a:r>
                        <a:rPr lang="en-US" sz="1000" b="0" i="0" u="none" strike="noStrike">
                          <a:latin typeface="Arial"/>
                        </a:rPr>
                        <a:t>-1.3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1519">
                <a:tc>
                  <a:txBody>
                    <a:bodyPr/>
                    <a:lstStyle/>
                    <a:p>
                      <a:pPr algn="l" fontAlgn="b"/>
                      <a:r>
                        <a:rPr lang="en-US" sz="10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-0.8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360">
                <a:tc>
                  <a:txBody>
                    <a:bodyPr/>
                    <a:lstStyle/>
                    <a:p>
                      <a:pPr algn="l" fontAlgn="b"/>
                      <a:r>
                        <a:rPr lang="en-US" sz="1000" b="0" i="0" u="none" strike="noStrike">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2360">
                <a:tc>
                  <a:txBody>
                    <a:bodyPr/>
                    <a:lstStyle/>
                    <a:p>
                      <a:pPr algn="l" fontAlgn="b"/>
                      <a:r>
                        <a:rPr lang="en-US" sz="1000" b="0" i="0" u="none" strike="noStrike">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theme1.xml><?xml version="1.0" encoding="utf-8"?>
<a:theme xmlns:a="http://schemas.openxmlformats.org/drawingml/2006/main" name="QCT_2009_TEMPLATE_Confidential_052010">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QCT_TEMPLATE_Public_2010</Template>
  <TotalTime>595</TotalTime>
  <Words>691</Words>
  <Application>Microsoft Office PowerPoint</Application>
  <PresentationFormat>On-screen Show (4:3)</PresentationFormat>
  <Paragraphs>302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QCT_2009_TEMPLATE_Confidential_052010</vt:lpstr>
      <vt:lpstr>JCTVC-E323 CE9: Qualcomm’s proposal for block based adaptive loop filter</vt:lpstr>
      <vt:lpstr>Motivations</vt:lpstr>
      <vt:lpstr>Block based pixel classification</vt:lpstr>
      <vt:lpstr>Results</vt:lpstr>
      <vt:lpstr>Results</vt:lpstr>
      <vt:lpstr>Results- Block based SLM only</vt:lpstr>
      <vt:lpstr>Conclusion</vt:lpstr>
      <vt:lpstr>Switching of Single filter and Block based ALF</vt:lpstr>
      <vt:lpstr>Results</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SIFO decoder complexity analysis</dc:title>
  <dc:creator>ichong</dc:creator>
  <cp:lastModifiedBy>ichong</cp:lastModifiedBy>
  <cp:revision>65</cp:revision>
  <dcterms:created xsi:type="dcterms:W3CDTF">2010-10-04T19:12:46Z</dcterms:created>
  <dcterms:modified xsi:type="dcterms:W3CDTF">2011-03-17T23:05:19Z</dcterms:modified>
</cp:coreProperties>
</file>