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phan Wenger" initials="S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4" autoAdjust="0"/>
  </p:normalViewPr>
  <p:slideViewPr>
    <p:cSldViewPr>
      <p:cViewPr varScale="1">
        <p:scale>
          <a:sx n="84" d="100"/>
          <a:sy n="84" d="100"/>
        </p:scale>
        <p:origin x="-17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03-17T13:42:13.906" idx="1">
    <p:pos x="10" y="10"/>
    <p:text/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Relationship Id="rId2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0A16B48-201C-4034-B3C3-1F4E8F67AFCF}" type="datetimeFigureOut">
              <a:rPr lang="en-US"/>
              <a:pPr>
                <a:defRPr/>
              </a:pPr>
              <a:t>3.17.2011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41DD34A-F91C-493E-BFE8-3313DD7A9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33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BA651A-CAB0-4C5D-9548-59743079C8F9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1DD34A-F91C-493E-BFE8-3313DD7A923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887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9.jpeg"/><Relationship Id="rId7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433388"/>
            <a:ext cx="203200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ppt_new blue_title lin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2216150"/>
            <a:ext cx="70104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5" descr="title_blue hex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153400" y="5943600"/>
            <a:ext cx="63341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FINAL SIDEBA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2108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600" y="2416175"/>
            <a:ext cx="5943600" cy="1470025"/>
          </a:xfrm>
        </p:spPr>
        <p:txBody>
          <a:bodyPr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4114800"/>
            <a:ext cx="5257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5867400"/>
            <a:ext cx="1905000" cy="838200"/>
          </a:xfrm>
        </p:spPr>
        <p:txBody>
          <a:bodyPr/>
          <a:lstStyle>
            <a:lvl1pPr algn="r">
              <a:defRPr sz="90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Vidyo Inc. Proprietary, Confidential &amp; Patent Pending Information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E647F-B3DD-4145-80B0-99A74093A311}" type="datetime3">
              <a:rPr lang="en-US"/>
              <a:pPr>
                <a:defRPr/>
              </a:pPr>
              <a:t>17 March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/>
              <a:t>Vidyo Inc. Proprietary, Confidential &amp; Patent Pending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31869-955E-4207-BF75-E1224D98A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46975" y="431800"/>
            <a:ext cx="12795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8" descr="NEW TOPBAR4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0" descr="ppt_new blue_bullet line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6200" y="1427163"/>
            <a:ext cx="8763000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6" descr="ppt_new blue_bottom bar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403975"/>
            <a:ext cx="91440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4"/>
          <p:cNvSpPr txBox="1"/>
          <p:nvPr userDrawn="1"/>
        </p:nvSpPr>
        <p:spPr>
          <a:xfrm>
            <a:off x="5518150" y="6608763"/>
            <a:ext cx="2905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|</a:t>
            </a:r>
          </a:p>
        </p:txBody>
      </p:sp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1447800" y="6664325"/>
            <a:ext cx="4114800" cy="19367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en-US" sz="900">
                <a:solidFill>
                  <a:srgbClr val="F2F2F2"/>
                </a:solidFill>
                <a:latin typeface="Arial Narrow" pitchFamily="34" charset="0"/>
              </a:rPr>
              <a:t>Vidyo Inc.</a:t>
            </a:r>
          </a:p>
        </p:txBody>
      </p:sp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5715000" y="6664325"/>
            <a:ext cx="1066800" cy="193675"/>
          </a:xfrm>
          <a:prstGeom prst="rect">
            <a:avLst/>
          </a:prstGeom>
        </p:spPr>
        <p:txBody>
          <a:bodyPr anchor="ctr"/>
          <a:lstStyle/>
          <a:p>
            <a:r>
              <a:rPr lang="en-US" sz="900" dirty="0" smtClean="0">
                <a:solidFill>
                  <a:srgbClr val="F2F2F2"/>
                </a:solidFill>
                <a:latin typeface="Arial Narrow" pitchFamily="34" charset="0"/>
              </a:rPr>
              <a:t>JCTVC-E279</a:t>
            </a:r>
            <a:endParaRPr lang="en-US" sz="900" dirty="0">
              <a:solidFill>
                <a:srgbClr val="F2F2F2"/>
              </a:solidFill>
              <a:latin typeface="Arial Narrow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34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/>
          <a:lstStyle>
            <a:lvl1pPr marL="285750" indent="-285750">
              <a:buFontTx/>
              <a:buBlip>
                <a:blip r:embed="rId6"/>
              </a:buBlip>
              <a:defRPr sz="2200" b="1"/>
            </a:lvl1pPr>
            <a:lvl2pPr marL="571500" indent="-285750">
              <a:buFontTx/>
              <a:buBlip>
                <a:blip r:embed="rId7"/>
              </a:buBlip>
              <a:defRPr sz="2000">
                <a:solidFill>
                  <a:schemeClr val="tx1"/>
                </a:solidFill>
              </a:defRPr>
            </a:lvl2pPr>
            <a:lvl3pPr marL="742950" indent="-171450">
              <a:buSzPct val="95000"/>
              <a:buFontTx/>
              <a:buBlip>
                <a:blip r:embed="rId6"/>
              </a:buBlip>
              <a:defRPr sz="1800">
                <a:solidFill>
                  <a:schemeClr val="tx1"/>
                </a:solidFill>
              </a:defRPr>
            </a:lvl3pPr>
            <a:lvl4pPr marL="971550" indent="-228600">
              <a:buFontTx/>
              <a:buBlip>
                <a:blip r:embed="rId7"/>
              </a:buBlip>
              <a:defRPr sz="1600">
                <a:solidFill>
                  <a:schemeClr val="tx1"/>
                </a:solidFill>
              </a:defRPr>
            </a:lvl4pPr>
            <a:lvl5pPr marL="1143000" indent="-171450">
              <a:buSzPct val="85000"/>
              <a:buFontTx/>
              <a:buBlip>
                <a:blip r:embed="rId6"/>
              </a:buBlip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702675" y="6434138"/>
            <a:ext cx="381000" cy="36512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607721D-9A0F-47F7-AA63-B392FF7C82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pt_new blue_title lin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216150"/>
            <a:ext cx="70104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title_blue hex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5943600"/>
            <a:ext cx="63341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FINAL SIDEBAR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108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2590800" y="433388"/>
            <a:ext cx="203200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514600" y="2416175"/>
            <a:ext cx="5943600" cy="1470025"/>
          </a:xfrm>
        </p:spPr>
        <p:txBody>
          <a:bodyPr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514600" y="4114800"/>
            <a:ext cx="5257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5867400"/>
            <a:ext cx="1905000" cy="838200"/>
          </a:xfrm>
        </p:spPr>
        <p:txBody>
          <a:bodyPr/>
          <a:lstStyle>
            <a:lvl1pPr algn="r">
              <a:defRPr sz="90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Vidyo Inc. Proprietary, Confidential &amp; Patent Pending Information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46975" y="431800"/>
            <a:ext cx="12795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NEW TOPBAR4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ppt_new blue_bullet line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6200" y="1427163"/>
            <a:ext cx="8763000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ppt_new blue_bottom bar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403975"/>
            <a:ext cx="91440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702675" y="6434138"/>
            <a:ext cx="381000" cy="365125"/>
          </a:xfrm>
          <a:prstGeom prst="rect">
            <a:avLst/>
          </a:prstGeom>
        </p:spPr>
        <p:txBody>
          <a:bodyPr anchor="ctr"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A21FF12-AC2A-4A01-90C7-F373BD31A70B}" type="slidenum">
              <a:rPr lang="en-US" sz="1200" smtClean="0">
                <a:latin typeface="Arial Narrow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200" dirty="0">
              <a:latin typeface="Arial Narrow" pitchFamily="34" charset="0"/>
              <a:cs typeface="+mn-cs"/>
            </a:endParaRP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5670550" y="6572250"/>
            <a:ext cx="1066800" cy="304800"/>
          </a:xfrm>
          <a:prstGeom prst="rect">
            <a:avLst/>
          </a:prstGeom>
        </p:spPr>
        <p:txBody>
          <a:bodyPr anchor="ctr"/>
          <a:lstStyle>
            <a:lvl1pPr>
              <a:defRPr sz="900" b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8E1E4EE-9606-4A61-A278-9CD02FA1A118}" type="datetime3">
              <a:rPr lang="en-US" smtClean="0">
                <a:latin typeface="Arial Narrow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17 March 2011</a:t>
            </a:fld>
            <a:endParaRPr lang="en-US" dirty="0">
              <a:latin typeface="Arial Narrow" pitchFamily="34" charset="0"/>
              <a:cs typeface="+mn-cs"/>
            </a:endParaRPr>
          </a:p>
        </p:txBody>
      </p:sp>
      <p:sp>
        <p:nvSpPr>
          <p:cNvPr id="11" name="TextBox 13"/>
          <p:cNvSpPr txBox="1"/>
          <p:nvPr userDrawn="1"/>
        </p:nvSpPr>
        <p:spPr>
          <a:xfrm>
            <a:off x="5518150" y="6608763"/>
            <a:ext cx="2905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|</a:t>
            </a:r>
          </a:p>
        </p:txBody>
      </p:sp>
      <p:sp>
        <p:nvSpPr>
          <p:cNvPr id="12" name="Footer Placeholder 2"/>
          <p:cNvSpPr txBox="1">
            <a:spLocks/>
          </p:cNvSpPr>
          <p:nvPr userDrawn="1"/>
        </p:nvSpPr>
        <p:spPr>
          <a:xfrm>
            <a:off x="1479550" y="6627813"/>
            <a:ext cx="4114800" cy="19367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</a:rPr>
              <a:t>Vidyo Inc. Proprietary, Confidential &amp; Patent Pending Information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285750" indent="-285750">
              <a:buFontTx/>
              <a:buBlip>
                <a:blip r:embed="rId6"/>
              </a:buBlip>
              <a:defRPr sz="2400" b="1"/>
            </a:lvl1pPr>
            <a:lvl2pPr marL="571500" indent="-285750">
              <a:buFontTx/>
              <a:buBlip>
                <a:blip r:embed="rId7"/>
              </a:buBlip>
              <a:defRPr sz="2200"/>
            </a:lvl2pPr>
            <a:lvl3pPr marL="857250" indent="-285750">
              <a:buFontTx/>
              <a:buBlip>
                <a:blip r:embed="rId6"/>
              </a:buBlip>
              <a:defRPr sz="2000"/>
            </a:lvl3pPr>
            <a:lvl4pPr marL="1143000" indent="-285750">
              <a:buFontTx/>
              <a:buBlip>
                <a:blip r:embed="rId7"/>
              </a:buBlip>
              <a:defRPr sz="1800"/>
            </a:lvl4pPr>
            <a:lvl5pPr marL="1428750" indent="-285750">
              <a:buFontTx/>
              <a:buBlip>
                <a:blip r:embed="rId6"/>
              </a:buBlip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sz="half" idx="10"/>
          </p:nvPr>
        </p:nvSpPr>
        <p:spPr>
          <a:xfrm>
            <a:off x="4800600" y="1600200"/>
            <a:ext cx="4038600" cy="4525963"/>
          </a:xfrm>
        </p:spPr>
        <p:txBody>
          <a:bodyPr/>
          <a:lstStyle>
            <a:lvl1pPr marL="285750" indent="-285750">
              <a:buFontTx/>
              <a:buBlip>
                <a:blip r:embed="rId6"/>
              </a:buBlip>
              <a:defRPr sz="2400" b="1"/>
            </a:lvl1pPr>
            <a:lvl2pPr marL="571500" indent="-285750">
              <a:buFontTx/>
              <a:buBlip>
                <a:blip r:embed="rId7"/>
              </a:buBlip>
              <a:defRPr sz="2200"/>
            </a:lvl2pPr>
            <a:lvl3pPr marL="857250" indent="-285750">
              <a:buFontTx/>
              <a:buBlip>
                <a:blip r:embed="rId6"/>
              </a:buBlip>
              <a:defRPr sz="2000"/>
            </a:lvl3pPr>
            <a:lvl4pPr marL="1143000" indent="-285750">
              <a:buFontTx/>
              <a:buBlip>
                <a:blip r:embed="rId7"/>
              </a:buBlip>
              <a:defRPr sz="1800"/>
            </a:lvl4pPr>
            <a:lvl5pPr marL="1428750" indent="-285750">
              <a:buFontTx/>
              <a:buBlip>
                <a:blip r:embed="rId6"/>
              </a:buBlip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46975" y="431800"/>
            <a:ext cx="12795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NEW TOPBAR4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ppt_new blue_bullet line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6200" y="1427163"/>
            <a:ext cx="8763000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 descr="ppt_new blue_bottom bar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403975"/>
            <a:ext cx="91440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702675" y="6434138"/>
            <a:ext cx="381000" cy="365125"/>
          </a:xfrm>
          <a:prstGeom prst="rect">
            <a:avLst/>
          </a:prstGeom>
        </p:spPr>
        <p:txBody>
          <a:bodyPr anchor="ctr"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08842D4-54EF-4BA6-99F1-7B340A38A8B9}" type="slidenum">
              <a:rPr lang="en-US" sz="1200" smtClean="0">
                <a:latin typeface="Arial Narrow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200" dirty="0">
              <a:latin typeface="Arial Narrow" pitchFamily="34" charset="0"/>
              <a:cs typeface="+mn-cs"/>
            </a:endParaRPr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>
          <a:xfrm>
            <a:off x="5670550" y="6572250"/>
            <a:ext cx="1066800" cy="304800"/>
          </a:xfrm>
          <a:prstGeom prst="rect">
            <a:avLst/>
          </a:prstGeom>
        </p:spPr>
        <p:txBody>
          <a:bodyPr anchor="ctr"/>
          <a:lstStyle>
            <a:lvl1pPr>
              <a:defRPr sz="900" b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8E1E4EE-9606-4A61-A278-9CD02FA1A118}" type="datetime3">
              <a:rPr lang="en-US" smtClean="0">
                <a:latin typeface="Arial Narrow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17 March 2011</a:t>
            </a:fld>
            <a:endParaRPr lang="en-US" dirty="0">
              <a:latin typeface="Arial Narrow" pitchFamily="34" charset="0"/>
              <a:cs typeface="+mn-cs"/>
            </a:endParaRPr>
          </a:p>
        </p:txBody>
      </p:sp>
      <p:sp>
        <p:nvSpPr>
          <p:cNvPr id="13" name="TextBox 15"/>
          <p:cNvSpPr txBox="1"/>
          <p:nvPr userDrawn="1"/>
        </p:nvSpPr>
        <p:spPr>
          <a:xfrm>
            <a:off x="5518150" y="6608763"/>
            <a:ext cx="2905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|</a:t>
            </a:r>
          </a:p>
        </p:txBody>
      </p:sp>
      <p:sp>
        <p:nvSpPr>
          <p:cNvPr id="14" name="Footer Placeholder 2"/>
          <p:cNvSpPr txBox="1">
            <a:spLocks/>
          </p:cNvSpPr>
          <p:nvPr userDrawn="1"/>
        </p:nvSpPr>
        <p:spPr>
          <a:xfrm>
            <a:off x="1479550" y="6627813"/>
            <a:ext cx="4114800" cy="19367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</a:rPr>
              <a:t>Vidyo Inc. Proprietary, Confidential &amp; Patent Pending Information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sz="half" idx="10"/>
          </p:nvPr>
        </p:nvSpPr>
        <p:spPr>
          <a:xfrm>
            <a:off x="457200" y="2171700"/>
            <a:ext cx="4038600" cy="3916363"/>
          </a:xfrm>
        </p:spPr>
        <p:txBody>
          <a:bodyPr/>
          <a:lstStyle>
            <a:lvl1pPr marL="285750" indent="-285750">
              <a:buFontTx/>
              <a:buBlip>
                <a:blip r:embed="rId6"/>
              </a:buBlip>
              <a:defRPr sz="2400" b="0"/>
            </a:lvl1pPr>
            <a:lvl2pPr marL="571500" indent="-285750">
              <a:buFontTx/>
              <a:buBlip>
                <a:blip r:embed="rId7"/>
              </a:buBlip>
              <a:defRPr sz="2200"/>
            </a:lvl2pPr>
            <a:lvl3pPr marL="857250" indent="-285750">
              <a:buFontTx/>
              <a:buBlip>
                <a:blip r:embed="rId6"/>
              </a:buBlip>
              <a:defRPr sz="2000"/>
            </a:lvl3pPr>
            <a:lvl4pPr marL="1143000" indent="-285750">
              <a:buFontTx/>
              <a:buBlip>
                <a:blip r:embed="rId7"/>
              </a:buBlip>
              <a:defRPr sz="1800"/>
            </a:lvl4pPr>
            <a:lvl5pPr marL="1428750" indent="-285750">
              <a:buFontTx/>
              <a:buBlip>
                <a:blip r:embed="rId6"/>
              </a:buBlip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11"/>
          </p:nvPr>
        </p:nvSpPr>
        <p:spPr>
          <a:xfrm>
            <a:off x="4648200" y="2171700"/>
            <a:ext cx="4038600" cy="3916363"/>
          </a:xfrm>
        </p:spPr>
        <p:txBody>
          <a:bodyPr/>
          <a:lstStyle>
            <a:lvl1pPr marL="285750" indent="-285750">
              <a:buFontTx/>
              <a:buBlip>
                <a:blip r:embed="rId6"/>
              </a:buBlip>
              <a:defRPr sz="2400" b="0"/>
            </a:lvl1pPr>
            <a:lvl2pPr marL="571500" indent="-285750">
              <a:buFontTx/>
              <a:buBlip>
                <a:blip r:embed="rId7"/>
              </a:buBlip>
              <a:defRPr sz="2200"/>
            </a:lvl2pPr>
            <a:lvl3pPr marL="857250" indent="-285750">
              <a:buFontTx/>
              <a:buBlip>
                <a:blip r:embed="rId6"/>
              </a:buBlip>
              <a:defRPr sz="2000"/>
            </a:lvl3pPr>
            <a:lvl4pPr marL="1143000" indent="-285750">
              <a:buFontTx/>
              <a:buBlip>
                <a:blip r:embed="rId7"/>
              </a:buBlip>
              <a:defRPr sz="1800"/>
            </a:lvl4pPr>
            <a:lvl5pPr marL="1428750" indent="-285750">
              <a:buFontTx/>
              <a:buBlip>
                <a:blip r:embed="rId6"/>
              </a:buBlip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46975" y="431800"/>
            <a:ext cx="12795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NEW TOPBAR4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ppt_new blue_bullet line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6200" y="1427163"/>
            <a:ext cx="8763000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ppt_new blue_bottom bar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403975"/>
            <a:ext cx="91440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4"/>
          <p:cNvSpPr txBox="1"/>
          <p:nvPr userDrawn="1"/>
        </p:nvSpPr>
        <p:spPr>
          <a:xfrm>
            <a:off x="5518150" y="6608763"/>
            <a:ext cx="2905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|</a:t>
            </a:r>
          </a:p>
        </p:txBody>
      </p:sp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1479550" y="6627813"/>
            <a:ext cx="4114800" cy="19367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</a:rPr>
              <a:t>Vidyo Inc. Proprietary, Confidential &amp; Patent Pending Information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34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/>
          <a:lstStyle>
            <a:lvl1pPr>
              <a:buFontTx/>
              <a:buNone/>
              <a:defRPr sz="2400"/>
            </a:lvl1pPr>
            <a:lvl2pPr>
              <a:buFontTx/>
              <a:buBlip>
                <a:blip r:embed="rId6"/>
              </a:buBlip>
              <a:defRPr sz="2000">
                <a:solidFill>
                  <a:schemeClr val="tx1"/>
                </a:solidFill>
              </a:defRPr>
            </a:lvl2pPr>
            <a:lvl3pPr>
              <a:buSzPct val="95000"/>
              <a:buFontTx/>
              <a:buBlip>
                <a:blip r:embed="rId7"/>
              </a:buBlip>
              <a:defRPr sz="1800">
                <a:solidFill>
                  <a:schemeClr val="tx1"/>
                </a:solidFill>
              </a:defRPr>
            </a:lvl3pPr>
            <a:lvl4pPr>
              <a:buFontTx/>
              <a:buBlip>
                <a:blip r:embed="rId6"/>
              </a:buBlip>
              <a:defRPr sz="1600">
                <a:solidFill>
                  <a:schemeClr val="tx1"/>
                </a:solidFill>
              </a:defRPr>
            </a:lvl4pPr>
            <a:lvl5pPr>
              <a:buSzPct val="85000"/>
              <a:buFontTx/>
              <a:buBlip>
                <a:blip r:embed="rId7"/>
              </a:buBlip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702675" y="6434138"/>
            <a:ext cx="381000" cy="36512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70CBA54-B321-46DD-BEB6-D3FFF7E7BD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1"/>
          </p:nvPr>
        </p:nvSpPr>
        <p:spPr>
          <a:xfrm>
            <a:off x="5670550" y="6572250"/>
            <a:ext cx="1066800" cy="304800"/>
          </a:xfrm>
        </p:spPr>
        <p:txBody>
          <a:bodyPr/>
          <a:lstStyle>
            <a:lvl1pPr>
              <a:defRPr sz="900" b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fld id="{D6D799D4-B8F2-433B-98CE-DD97FF61A677}" type="datetime3">
              <a:rPr lang="en-US"/>
              <a:pPr>
                <a:defRPr/>
              </a:pPr>
              <a:t>17 March 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46975" y="431800"/>
            <a:ext cx="12795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7" descr="NEW TOPBAR4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8" descr="ppt_new blue_bullet line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6200" y="1427163"/>
            <a:ext cx="8763000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9" descr="ppt_new blue_bottom bar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403975"/>
            <a:ext cx="91440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33"/>
          <p:cNvSpPr txBox="1"/>
          <p:nvPr userDrawn="1"/>
        </p:nvSpPr>
        <p:spPr>
          <a:xfrm>
            <a:off x="5518150" y="6608763"/>
            <a:ext cx="2905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|</a:t>
            </a:r>
          </a:p>
        </p:txBody>
      </p:sp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1479550" y="6627813"/>
            <a:ext cx="4114800" cy="19367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</a:rPr>
              <a:t>Vidyo Inc. Proprietary, Confidential &amp; Patent Pending Information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702675" y="6434138"/>
            <a:ext cx="381000" cy="36512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74142EC-ECBA-45F3-885A-F43F6C6C5A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>
          <a:xfrm>
            <a:off x="5670550" y="6572250"/>
            <a:ext cx="1066800" cy="304800"/>
          </a:xfrm>
        </p:spPr>
        <p:txBody>
          <a:bodyPr/>
          <a:lstStyle>
            <a:lvl1pPr>
              <a:defRPr sz="900" b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fld id="{235DD6B3-E8AA-46E9-B0B9-36152FDE55AA}" type="datetime3">
              <a:rPr lang="en-US"/>
              <a:pPr>
                <a:defRPr/>
              </a:pPr>
              <a:t>17 March 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pt_new blue_title lin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876425" y="4686300"/>
            <a:ext cx="70104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5486400"/>
            <a:ext cx="16002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0" y="5867400"/>
            <a:ext cx="1905000" cy="838200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bg1">
                    <a:lumMod val="95000"/>
                  </a:schemeClr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>
                <a:latin typeface="Arial Narrow" pitchFamily="-112" charset="0"/>
              </a:rPr>
              <a:t>Vidyo Inc. Proprietary, Confidential &amp; Patent Pending Information</a:t>
            </a:r>
            <a:endParaRPr lang="en-US" dirty="0">
              <a:latin typeface="Arial Narrow" pitchFamily="-112" charset="0"/>
            </a:endParaRPr>
          </a:p>
        </p:txBody>
      </p:sp>
      <p:pic>
        <p:nvPicPr>
          <p:cNvPr id="8" name="Picture 13" descr="FINAL SIDEBAR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108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4876800"/>
            <a:ext cx="484028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381000"/>
            <a:ext cx="6477000" cy="42672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5443538"/>
            <a:ext cx="484028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46975" y="431800"/>
            <a:ext cx="12795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NEW TOPBAR4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ppt_new blue_bullet line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6200" y="1427163"/>
            <a:ext cx="8763000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ppt_new blue_bottom bar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403975"/>
            <a:ext cx="91440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702675" y="6434138"/>
            <a:ext cx="381000" cy="365125"/>
          </a:xfrm>
          <a:prstGeom prst="rect">
            <a:avLst/>
          </a:prstGeom>
        </p:spPr>
        <p:txBody>
          <a:bodyPr anchor="ctr"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19412FB-4B41-49CF-B515-D95B105C1729}" type="slidenum">
              <a:rPr lang="en-US" sz="1200" smtClean="0">
                <a:latin typeface="Arial Narrow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200" dirty="0">
              <a:latin typeface="Arial Narrow" pitchFamily="34" charset="0"/>
              <a:cs typeface="+mn-cs"/>
            </a:endParaRPr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5670550" y="6572250"/>
            <a:ext cx="1066800" cy="304800"/>
          </a:xfrm>
          <a:prstGeom prst="rect">
            <a:avLst/>
          </a:prstGeom>
        </p:spPr>
        <p:txBody>
          <a:bodyPr anchor="ctr"/>
          <a:lstStyle>
            <a:lvl1pPr>
              <a:defRPr sz="900" b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8E1E4EE-9606-4A61-A278-9CD02FA1A118}" type="datetime3">
              <a:rPr lang="en-US" smtClean="0">
                <a:latin typeface="Arial Narrow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17 March 2011</a:t>
            </a:fld>
            <a:endParaRPr lang="en-US" dirty="0">
              <a:latin typeface="Arial Narrow" pitchFamily="34" charset="0"/>
              <a:cs typeface="+mn-cs"/>
            </a:endParaRPr>
          </a:p>
        </p:txBody>
      </p:sp>
      <p:sp>
        <p:nvSpPr>
          <p:cNvPr id="10" name="TextBox 12"/>
          <p:cNvSpPr txBox="1"/>
          <p:nvPr userDrawn="1"/>
        </p:nvSpPr>
        <p:spPr>
          <a:xfrm>
            <a:off x="5518150" y="6608763"/>
            <a:ext cx="2905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|</a:t>
            </a: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1479550" y="6627813"/>
            <a:ext cx="4114800" cy="19367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</a:rPr>
              <a:t>Vidyo Inc. Proprietary, Confidential &amp; Patent Pending Information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2D1A6DF7-7839-45CD-97A0-D06D3EC47DCF}" type="datetime3">
              <a:rPr lang="en-US"/>
              <a:pPr>
                <a:defRPr/>
              </a:pPr>
              <a:t>17 March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accent6">
                    <a:lumMod val="20000"/>
                    <a:lumOff val="80000"/>
                  </a:schemeClr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Vidyo Inc. Proprietary, Confidential &amp; Patent Pending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E0AAD664-BB54-46C2-A343-3C50A0E128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 Narrow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 Narrow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12.emf"/><Relationship Id="rId5" Type="http://schemas.openxmlformats.org/officeDocument/2006/relationships/package" Target="../embeddings/Microsoft_Word_Document3.docx"/><Relationship Id="rId6" Type="http://schemas.openxmlformats.org/officeDocument/2006/relationships/image" Target="../media/image13.emf"/><Relationship Id="rId7" Type="http://schemas.openxmlformats.org/officeDocument/2006/relationships/comments" Target="../comments/comment1.xml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2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JCTVC-</a:t>
            </a:r>
            <a:r>
              <a:rPr lang="en-US" b="1" dirty="0" smtClean="0"/>
              <a:t>E309: Parameter Set Update</a:t>
            </a:r>
            <a:endParaRPr lang="en-US" dirty="0" smtClean="0"/>
          </a:p>
        </p:txBody>
      </p:sp>
      <p:sp>
        <p:nvSpPr>
          <p:cNvPr id="13314" name="Subtitle 22"/>
          <p:cNvSpPr>
            <a:spLocks noGrp="1"/>
          </p:cNvSpPr>
          <p:nvPr>
            <p:ph type="subTitle" idx="1"/>
          </p:nvPr>
        </p:nvSpPr>
        <p:spPr>
          <a:xfrm>
            <a:off x="2514600" y="4114800"/>
            <a:ext cx="5638800" cy="1752600"/>
          </a:xfrm>
        </p:spPr>
        <p:txBody>
          <a:bodyPr/>
          <a:lstStyle/>
          <a:p>
            <a:pPr eaLnBrk="1" hangingPunct="1"/>
            <a:r>
              <a:rPr lang="en-US" dirty="0"/>
              <a:t>Stephan </a:t>
            </a:r>
            <a:r>
              <a:rPr lang="en-US" dirty="0" smtClean="0"/>
              <a:t>Wenger</a:t>
            </a:r>
            <a:endParaRPr lang="en-US" dirty="0" smtClean="0"/>
          </a:p>
          <a:p>
            <a:pPr eaLnBrk="1" hangingPunct="1"/>
            <a:r>
              <a:rPr lang="en-US" dirty="0" smtClean="0"/>
              <a:t>Vidyo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Slide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Proposal #1: </a:t>
            </a:r>
            <a:r>
              <a:rPr lang="en-US" dirty="0"/>
              <a:t>P</a:t>
            </a:r>
            <a:r>
              <a:rPr lang="en-US" dirty="0" smtClean="0"/>
              <a:t>arameter sets semantics change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Supports “overwriting” parts of parameter sets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Saves bits in the parameter set transmission when only a part of a parameter set changes</a:t>
            </a:r>
          </a:p>
          <a:p>
            <a:pPr>
              <a:buFont typeface="Arial"/>
              <a:buChar char="•"/>
            </a:pPr>
            <a:r>
              <a:rPr lang="en-US" dirty="0" smtClean="0"/>
              <a:t>Proposal #2: Parameter set maintenance message “Copy”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Allows populating parameter set storage locations with existing parameter set data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This copied data can be modified using proposal #1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r>
              <a:rPr lang="en-US" dirty="0" smtClean="0"/>
              <a:t>Proposals should be useful if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There are large parameter sets, and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Only a sub-set of the parameters in the set change between activations</a:t>
            </a:r>
          </a:p>
          <a:p>
            <a:pPr lvl="1"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07721D-9A0F-47F7-AA63-B392FF7C823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26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#1: conditional replacement of </a:t>
            </a:r>
            <a:br>
              <a:rPr lang="en-US" dirty="0" smtClean="0"/>
            </a:br>
            <a:r>
              <a:rPr lang="en-US" dirty="0" smtClean="0"/>
              <a:t>                      parameters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dirty="0" err="1" smtClean="0"/>
              <a:t>slice_parameter_set_id</a:t>
            </a:r>
            <a:r>
              <a:rPr lang="en-US" sz="1200" b="0" dirty="0" smtClean="0"/>
              <a:t> </a:t>
            </a:r>
            <a:r>
              <a:rPr lang="en-US" sz="1200" b="0" dirty="0"/>
              <a:t>identifies the </a:t>
            </a:r>
            <a:r>
              <a:rPr lang="en-US" sz="1200" b="0" dirty="0" smtClean="0"/>
              <a:t>(storage location of the) slice parameter set.  The </a:t>
            </a:r>
            <a:r>
              <a:rPr lang="en-US" sz="1200" b="0" dirty="0"/>
              <a:t>value of </a:t>
            </a:r>
            <a:r>
              <a:rPr lang="en-US" sz="1200" b="0" dirty="0" err="1" smtClean="0"/>
              <a:t>slice_parameter_set_id</a:t>
            </a:r>
            <a:r>
              <a:rPr lang="en-US" sz="1200" b="0" dirty="0" smtClean="0"/>
              <a:t> </a:t>
            </a:r>
            <a:r>
              <a:rPr lang="en-US" sz="1200" b="0" dirty="0"/>
              <a:t>shall be in the range of 0 to </a:t>
            </a:r>
            <a:r>
              <a:rPr lang="en-US" sz="1200" b="0" dirty="0" smtClean="0"/>
              <a:t>254, </a:t>
            </a:r>
            <a:r>
              <a:rPr lang="en-US" sz="1200" b="0" dirty="0"/>
              <a:t>inclusive</a:t>
            </a:r>
            <a:r>
              <a:rPr lang="en-US" sz="1200" b="0" dirty="0" smtClean="0"/>
              <a:t>.  (255 reserved for future extensions)</a:t>
            </a:r>
          </a:p>
          <a:p>
            <a:pPr marL="0" indent="0">
              <a:buNone/>
            </a:pPr>
            <a:endParaRPr lang="en-US" sz="1200" b="0" dirty="0">
              <a:solidFill>
                <a:srgbClr val="000000"/>
              </a:solidFill>
              <a:latin typeface="Arial Narrow"/>
            </a:endParaRPr>
          </a:p>
          <a:p>
            <a:pPr marL="0" indent="0">
              <a:buNone/>
            </a:pPr>
            <a:r>
              <a:rPr lang="en-US" sz="1200" dirty="0" err="1" smtClean="0">
                <a:solidFill>
                  <a:srgbClr val="000000"/>
                </a:solidFill>
                <a:latin typeface="Arial Narrow"/>
              </a:rPr>
              <a:t>pic_parameter_set_id</a:t>
            </a:r>
            <a:r>
              <a:rPr lang="en-US" sz="1200" b="0" dirty="0" smtClean="0">
                <a:solidFill>
                  <a:srgbClr val="000000"/>
                </a:solidFill>
                <a:latin typeface="Arial Narrow"/>
              </a:rPr>
              <a:t> </a:t>
            </a:r>
            <a:r>
              <a:rPr lang="en-US" sz="1200" b="0" dirty="0">
                <a:solidFill>
                  <a:srgbClr val="000000"/>
                </a:solidFill>
                <a:latin typeface="Arial Narrow"/>
              </a:rPr>
              <a:t>identifies the </a:t>
            </a:r>
            <a:r>
              <a:rPr lang="en-US" sz="1200" b="0" dirty="0" smtClean="0">
                <a:solidFill>
                  <a:srgbClr val="000000"/>
                </a:solidFill>
                <a:latin typeface="Arial Narrow"/>
              </a:rPr>
              <a:t>picture parameter </a:t>
            </a:r>
            <a:r>
              <a:rPr lang="en-US" sz="1200" b="0" dirty="0">
                <a:solidFill>
                  <a:srgbClr val="000000"/>
                </a:solidFill>
                <a:latin typeface="Arial Narrow"/>
              </a:rPr>
              <a:t>set that is referred to by the </a:t>
            </a:r>
            <a:r>
              <a:rPr lang="en-US" sz="1200" b="0" dirty="0" smtClean="0">
                <a:solidFill>
                  <a:srgbClr val="000000"/>
                </a:solidFill>
                <a:latin typeface="Arial Narrow"/>
              </a:rPr>
              <a:t>slice parameter </a:t>
            </a:r>
            <a:r>
              <a:rPr lang="en-US" sz="1200" b="0" dirty="0">
                <a:solidFill>
                  <a:srgbClr val="000000"/>
                </a:solidFill>
                <a:latin typeface="Arial Narrow"/>
              </a:rPr>
              <a:t>set. The value of </a:t>
            </a:r>
            <a:r>
              <a:rPr lang="en-US" sz="1200" b="0" dirty="0" err="1" smtClean="0">
                <a:solidFill>
                  <a:srgbClr val="000000"/>
                </a:solidFill>
                <a:latin typeface="Arial Narrow"/>
              </a:rPr>
              <a:t>pic_parameter_set_id</a:t>
            </a:r>
            <a:r>
              <a:rPr lang="en-US" sz="1200" b="0" dirty="0" smtClean="0">
                <a:solidFill>
                  <a:srgbClr val="000000"/>
                </a:solidFill>
                <a:latin typeface="Arial Narrow"/>
              </a:rPr>
              <a:t> </a:t>
            </a:r>
            <a:r>
              <a:rPr lang="en-US" sz="1200" b="0" dirty="0">
                <a:solidFill>
                  <a:srgbClr val="000000"/>
                </a:solidFill>
                <a:latin typeface="Arial Narrow"/>
              </a:rPr>
              <a:t>shall be in the range of 0 to </a:t>
            </a:r>
            <a:r>
              <a:rPr lang="en-US" sz="1200" b="0" dirty="0" smtClean="0">
                <a:solidFill>
                  <a:srgbClr val="000000"/>
                </a:solidFill>
                <a:latin typeface="Arial Narrow"/>
              </a:rPr>
              <a:t>63</a:t>
            </a:r>
            <a:r>
              <a:rPr lang="en-US" sz="1200" b="0" dirty="0">
                <a:solidFill>
                  <a:srgbClr val="000000"/>
                </a:solidFill>
                <a:latin typeface="Arial Narrow"/>
              </a:rPr>
              <a:t>, inclusive</a:t>
            </a:r>
            <a:r>
              <a:rPr lang="en-US" sz="1200" b="0" dirty="0" smtClean="0">
                <a:solidFill>
                  <a:srgbClr val="000000"/>
                </a:solidFill>
                <a:latin typeface="Arial Narrow"/>
              </a:rPr>
              <a:t>.</a:t>
            </a:r>
          </a:p>
          <a:p>
            <a:pPr marL="0" indent="0">
              <a:buNone/>
            </a:pPr>
            <a:endParaRPr lang="en-US" sz="1200" b="0" dirty="0">
              <a:solidFill>
                <a:srgbClr val="000000"/>
              </a:solidFill>
              <a:latin typeface="Arial Narrow"/>
            </a:endParaRPr>
          </a:p>
          <a:p>
            <a:pPr marL="0" indent="0">
              <a:buNone/>
            </a:pPr>
            <a:r>
              <a:rPr lang="en-US" sz="1200" dirty="0" smtClean="0">
                <a:solidFill>
                  <a:srgbClr val="000000"/>
                </a:solidFill>
                <a:latin typeface="Arial Narrow"/>
              </a:rPr>
              <a:t>c</a:t>
            </a:r>
            <a:r>
              <a:rPr lang="en-US" sz="1200" dirty="0" smtClean="0">
                <a:solidFill>
                  <a:srgbClr val="000000"/>
                </a:solidFill>
                <a:latin typeface="Arial Narrow"/>
              </a:rPr>
              <a:t>oeff_0_present_flag</a:t>
            </a:r>
            <a:r>
              <a:rPr lang="en-US" sz="1200" b="0" dirty="0" smtClean="0">
                <a:solidFill>
                  <a:srgbClr val="000000"/>
                </a:solidFill>
                <a:latin typeface="Arial Narrow"/>
              </a:rPr>
              <a:t> indicates the presence of </a:t>
            </a:r>
            <a:r>
              <a:rPr lang="en-US" sz="1200" dirty="0" smtClean="0">
                <a:solidFill>
                  <a:srgbClr val="000000"/>
                </a:solidFill>
                <a:latin typeface="Arial Narrow"/>
              </a:rPr>
              <a:t>coeff_0. </a:t>
            </a:r>
          </a:p>
          <a:p>
            <a:pPr marL="0" indent="0">
              <a:buNone/>
            </a:pPr>
            <a:endParaRPr lang="en-US" sz="1200" dirty="0">
              <a:solidFill>
                <a:srgbClr val="000000"/>
              </a:solidFill>
              <a:latin typeface="Arial Narrow"/>
            </a:endParaRPr>
          </a:p>
          <a:p>
            <a:pPr marL="0" indent="0">
              <a:buNone/>
            </a:pPr>
            <a:r>
              <a:rPr lang="en-US" sz="1200" dirty="0" smtClean="0">
                <a:solidFill>
                  <a:srgbClr val="000000"/>
                </a:solidFill>
                <a:latin typeface="Arial Narrow"/>
              </a:rPr>
              <a:t>c</a:t>
            </a:r>
            <a:r>
              <a:rPr lang="en-US" sz="1200" dirty="0" smtClean="0">
                <a:solidFill>
                  <a:srgbClr val="000000"/>
                </a:solidFill>
                <a:latin typeface="Arial Narrow"/>
              </a:rPr>
              <a:t>oeff_0 </a:t>
            </a:r>
            <a:r>
              <a:rPr lang="en-US" sz="1200" b="0" dirty="0" smtClean="0">
                <a:solidFill>
                  <a:srgbClr val="000000"/>
                </a:solidFill>
                <a:latin typeface="Arial Narrow"/>
              </a:rPr>
              <a:t>[semantics of coeff_0</a:t>
            </a:r>
          </a:p>
          <a:p>
            <a:pPr marL="0" indent="0">
              <a:buNone/>
            </a:pPr>
            <a:endParaRPr lang="en-US" sz="1200" b="0" dirty="0">
              <a:solidFill>
                <a:srgbClr val="000000"/>
              </a:solidFill>
              <a:latin typeface="Arial Narrow"/>
            </a:endParaRPr>
          </a:p>
          <a:p>
            <a:pPr marL="0" indent="0">
              <a:buNone/>
            </a:pPr>
            <a:r>
              <a:rPr lang="en-US" sz="1200" dirty="0" smtClean="0">
                <a:solidFill>
                  <a:srgbClr val="000000"/>
                </a:solidFill>
                <a:latin typeface="Arial Narrow"/>
              </a:rPr>
              <a:t>c</a:t>
            </a:r>
            <a:r>
              <a:rPr lang="en-US" sz="1200" dirty="0" smtClean="0">
                <a:solidFill>
                  <a:srgbClr val="000000"/>
                </a:solidFill>
                <a:latin typeface="Arial Narrow"/>
              </a:rPr>
              <a:t>oeff_12_present_flag</a:t>
            </a:r>
            <a:r>
              <a:rPr lang="en-US" sz="1200" b="0" dirty="0" smtClean="0">
                <a:solidFill>
                  <a:srgbClr val="000000"/>
                </a:solidFill>
                <a:latin typeface="Arial Narrow"/>
              </a:rPr>
              <a:t>  indicates the presence of coeff_1 and coeff_2</a:t>
            </a:r>
          </a:p>
          <a:p>
            <a:pPr marL="0" indent="0">
              <a:buNone/>
            </a:pPr>
            <a:endParaRPr lang="en-US" sz="1200" b="0" dirty="0">
              <a:solidFill>
                <a:srgbClr val="000000"/>
              </a:solidFill>
              <a:latin typeface="Arial Narrow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Arial Narrow"/>
              </a:rPr>
              <a:t>c</a:t>
            </a:r>
            <a:r>
              <a:rPr lang="en-US" sz="1200" dirty="0" smtClean="0">
                <a:solidFill>
                  <a:srgbClr val="000000"/>
                </a:solidFill>
                <a:latin typeface="Arial Narrow"/>
              </a:rPr>
              <a:t>oeff_1</a:t>
            </a:r>
            <a:r>
              <a:rPr lang="en-US" sz="1200" b="0" dirty="0" smtClean="0">
                <a:solidFill>
                  <a:srgbClr val="000000"/>
                </a:solidFill>
                <a:latin typeface="Arial Narrow"/>
              </a:rPr>
              <a:t> {semantics of coeff_1}</a:t>
            </a:r>
          </a:p>
          <a:p>
            <a:pPr marL="0" indent="0">
              <a:buNone/>
            </a:pPr>
            <a:endParaRPr lang="en-US" sz="1200" b="0" dirty="0">
              <a:solidFill>
                <a:srgbClr val="000000"/>
              </a:solidFill>
              <a:latin typeface="Arial Narrow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Arial Narrow"/>
              </a:rPr>
              <a:t>c</a:t>
            </a:r>
            <a:r>
              <a:rPr lang="en-US" sz="1200" dirty="0" smtClean="0">
                <a:solidFill>
                  <a:srgbClr val="000000"/>
                </a:solidFill>
                <a:latin typeface="Arial Narrow"/>
              </a:rPr>
              <a:t>oeff_2</a:t>
            </a:r>
            <a:r>
              <a:rPr lang="en-US" sz="1200" b="0" dirty="0" smtClean="0">
                <a:solidFill>
                  <a:srgbClr val="000000"/>
                </a:solidFill>
                <a:latin typeface="Arial Narrow"/>
              </a:rPr>
              <a:t> {semantics of coeff_2}</a:t>
            </a:r>
            <a:endParaRPr lang="en-US" sz="1200" b="0" dirty="0">
              <a:solidFill>
                <a:srgbClr val="000000"/>
              </a:solidFill>
              <a:latin typeface="Arial Narrow"/>
            </a:endParaRPr>
          </a:p>
          <a:p>
            <a:pPr marL="0" indent="0">
              <a:spcAft>
                <a:spcPts val="400"/>
              </a:spcAft>
              <a:buNone/>
            </a:pPr>
            <a:endParaRPr lang="en-US" sz="1200" b="0" dirty="0"/>
          </a:p>
          <a:p>
            <a:pPr marL="0" indent="0">
              <a:spcAft>
                <a:spcPts val="400"/>
              </a:spcAft>
              <a:buNone/>
            </a:pPr>
            <a:endParaRPr lang="en-US" sz="12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815330"/>
              </p:ext>
            </p:extLst>
          </p:nvPr>
        </p:nvGraphicFramePr>
        <p:xfrm>
          <a:off x="-76200" y="1600200"/>
          <a:ext cx="5486400" cy="414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43" name="Document" r:id="rId3" imgW="6083300" imgH="4140200" progId="Word.Document.12">
                  <p:embed/>
                </p:oleObj>
              </mc:Choice>
              <mc:Fallback>
                <p:oleObj name="Document" r:id="rId3" imgW="6083300" imgH="4140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76200" y="1600200"/>
                        <a:ext cx="5486400" cy="414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1196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#1: Example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Intra (initial transmission)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Update of parameter coeff_0</a:t>
            </a:r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sz="half" idx="10"/>
            <p:extLst>
              <p:ext uri="{D42A27DB-BD31-4B8C-83A1-F6EECF244321}">
                <p14:modId xmlns:p14="http://schemas.microsoft.com/office/powerpoint/2010/main" val="3726434732"/>
              </p:ext>
            </p:extLst>
          </p:nvPr>
        </p:nvGraphicFramePr>
        <p:xfrm>
          <a:off x="-457200" y="2438400"/>
          <a:ext cx="5931904" cy="3962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Document" r:id="rId3" imgW="6083300" imgH="4140200" progId="Word.Document.12">
                  <p:embed/>
                </p:oleObj>
              </mc:Choice>
              <mc:Fallback>
                <p:oleObj name="Document" r:id="rId3" imgW="6083300" imgH="4140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457200" y="2438400"/>
                        <a:ext cx="5931904" cy="39623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Content Placeholder 10"/>
          <p:cNvGraphicFramePr>
            <a:graphicFrameLocks noGrp="1" noChangeAspect="1"/>
          </p:cNvGraphicFramePr>
          <p:nvPr>
            <p:ph sz="half" idx="11"/>
            <p:extLst>
              <p:ext uri="{D42A27DB-BD31-4B8C-83A1-F6EECF244321}">
                <p14:modId xmlns:p14="http://schemas.microsoft.com/office/powerpoint/2010/main" val="188827033"/>
              </p:ext>
            </p:extLst>
          </p:nvPr>
        </p:nvGraphicFramePr>
        <p:xfrm>
          <a:off x="4114800" y="2362200"/>
          <a:ext cx="5866887" cy="399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Document" r:id="rId5" imgW="6083300" imgH="4140200" progId="Word.Document.12">
                  <p:embed/>
                </p:oleObj>
              </mc:Choice>
              <mc:Fallback>
                <p:oleObj name="Document" r:id="rId5" imgW="6083300" imgH="4140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14800" y="2362200"/>
                        <a:ext cx="5866887" cy="3992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206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#2: Copy Maintenance Message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may be cases where a decoder needs multiple parameter sets with several identical values and one or more that are different</a:t>
            </a:r>
          </a:p>
          <a:p>
            <a:r>
              <a:rPr lang="en-US" dirty="0" smtClean="0"/>
              <a:t>If there are such cases, then it may be beneficial to standardize a “copy” command</a:t>
            </a:r>
          </a:p>
          <a:p>
            <a:r>
              <a:rPr lang="en-US" dirty="0" smtClean="0"/>
              <a:t>NAL unit “Parameter Set Maintenance”</a:t>
            </a:r>
          </a:p>
          <a:p>
            <a:r>
              <a:rPr lang="en-US" dirty="0" smtClean="0"/>
              <a:t>Sub-type “Copy” with parameters “source” and “destination(s)”</a:t>
            </a:r>
          </a:p>
          <a:p>
            <a:r>
              <a:rPr lang="en-US" dirty="0" smtClean="0"/>
              <a:t>Transmission properties similar </a:t>
            </a:r>
            <a:r>
              <a:rPr lang="en-US" smtClean="0"/>
              <a:t>to parameter sets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924671"/>
      </p:ext>
    </p:extLst>
  </p:cSld>
  <p:clrMapOvr>
    <a:masterClrMapping/>
  </p:clrMapOvr>
</p:sld>
</file>

<file path=ppt/theme/theme1.xml><?xml version="1.0" encoding="utf-8"?>
<a:theme xmlns:a="http://schemas.openxmlformats.org/drawingml/2006/main" name="Vidyo-BlueGray-08.02.10">
  <a:themeElements>
    <a:clrScheme name="Vidyo4">
      <a:dk1>
        <a:sysClr val="windowText" lastClr="000000"/>
      </a:dk1>
      <a:lt1>
        <a:sysClr val="window" lastClr="FFFFFF"/>
      </a:lt1>
      <a:dk2>
        <a:srgbClr val="848484"/>
      </a:dk2>
      <a:lt2>
        <a:srgbClr val="FCDA77"/>
      </a:lt2>
      <a:accent1>
        <a:srgbClr val="FBC21E"/>
      </a:accent1>
      <a:accent2>
        <a:srgbClr val="8BC334"/>
      </a:accent2>
      <a:accent3>
        <a:srgbClr val="008DD0"/>
      </a:accent3>
      <a:accent4>
        <a:srgbClr val="FF0000"/>
      </a:accent4>
      <a:accent5>
        <a:srgbClr val="333333"/>
      </a:accent5>
      <a:accent6>
        <a:srgbClr val="777C84"/>
      </a:accent6>
      <a:hlink>
        <a:srgbClr val="008DD0"/>
      </a:hlink>
      <a:folHlink>
        <a:srgbClr val="8BC334"/>
      </a:folHlink>
    </a:clrScheme>
    <a:fontScheme name="Vidyo Slide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5185</TotalTime>
  <Words>230</Words>
  <Application>Microsoft Macintosh PowerPoint</Application>
  <PresentationFormat>On-screen Show (4:3)</PresentationFormat>
  <Paragraphs>43</Paragraphs>
  <Slides>5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Vidyo-BlueGray-08.02.10</vt:lpstr>
      <vt:lpstr>Microsoft Word Document</vt:lpstr>
      <vt:lpstr>JCTVC-E309: Parameter Set Update</vt:lpstr>
      <vt:lpstr>One Slide Summary</vt:lpstr>
      <vt:lpstr>Proposal #1: conditional replacement of                        parameters</vt:lpstr>
      <vt:lpstr>Proposal #1: Example</vt:lpstr>
      <vt:lpstr>Proposal #2: Copy Maintenance Message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Marty Hollander</dc:creator>
  <cp:lastModifiedBy>Stephan Wenger</cp:lastModifiedBy>
  <cp:revision>36</cp:revision>
  <dcterms:created xsi:type="dcterms:W3CDTF">2010-10-08T00:04:50Z</dcterms:created>
  <dcterms:modified xsi:type="dcterms:W3CDTF">2011-03-17T12:46:58Z</dcterms:modified>
</cp:coreProperties>
</file>