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10"/>
  </p:notesMasterIdLst>
  <p:handoutMasterIdLst>
    <p:handoutMasterId r:id="rId11"/>
  </p:handoutMasterIdLst>
  <p:sldIdLst>
    <p:sldId id="350" r:id="rId2"/>
    <p:sldId id="352" r:id="rId3"/>
    <p:sldId id="365" r:id="rId4"/>
    <p:sldId id="366" r:id="rId5"/>
    <p:sldId id="368" r:id="rId6"/>
    <p:sldId id="369" r:id="rId7"/>
    <p:sldId id="355" r:id="rId8"/>
    <p:sldId id="290" r:id="rId9"/>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7C067"/>
    <a:srgbClr val="7592C3"/>
    <a:srgbClr val="A2A2A2"/>
    <a:srgbClr val="BC443A"/>
    <a:srgbClr val="C13535"/>
    <a:srgbClr val="3E3233"/>
    <a:srgbClr val="333333"/>
    <a:srgbClr val="7C7570"/>
    <a:srgbClr val="678D32"/>
    <a:srgbClr val="89B2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varScale="1">
        <p:scale>
          <a:sx n="89" d="100"/>
          <a:sy n="89" d="100"/>
        </p:scale>
        <p:origin x="-143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iweig\Desktop\New%20Microsoft%20Office%20Excel%20Worksheet%20(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iweig\Desktop\New%20Microsoft%20Office%20Excel%20Worksheet%2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v>LD</c:v>
          </c:tx>
          <c:cat>
            <c:strRef>
              <c:f>Sheet1!$A$1:$A$21</c:f>
              <c:strCache>
                <c:ptCount val="21"/>
                <c:pt idx="0">
                  <c:v>Traffic</c:v>
                </c:pt>
                <c:pt idx="1">
                  <c:v>PeopleOnStreet</c:v>
                </c:pt>
                <c:pt idx="2">
                  <c:v>Nebuta</c:v>
                </c:pt>
                <c:pt idx="3">
                  <c:v>SteamLocomotive</c:v>
                </c:pt>
                <c:pt idx="4">
                  <c:v>Kimono</c:v>
                </c:pt>
                <c:pt idx="5">
                  <c:v>ParkScene</c:v>
                </c:pt>
                <c:pt idx="6">
                  <c:v>Cactus</c:v>
                </c:pt>
                <c:pt idx="7">
                  <c:v>BasketballDrive</c:v>
                </c:pt>
                <c:pt idx="8">
                  <c:v>BQTerrace</c:v>
                </c:pt>
                <c:pt idx="9">
                  <c:v>BasketballDrill</c:v>
                </c:pt>
                <c:pt idx="10">
                  <c:v>BQMall</c:v>
                </c:pt>
                <c:pt idx="11">
                  <c:v>PartyScene</c:v>
                </c:pt>
                <c:pt idx="12">
                  <c:v>RaceHorses</c:v>
                </c:pt>
                <c:pt idx="13">
                  <c:v>BasketballPass</c:v>
                </c:pt>
                <c:pt idx="14">
                  <c:v>BQSquare</c:v>
                </c:pt>
                <c:pt idx="15">
                  <c:v>BlowingBubbles</c:v>
                </c:pt>
                <c:pt idx="16">
                  <c:v>RaceHorses</c:v>
                </c:pt>
                <c:pt idx="17">
                  <c:v>Vidyo1</c:v>
                </c:pt>
                <c:pt idx="18">
                  <c:v>Vidyo3</c:v>
                </c:pt>
                <c:pt idx="19">
                  <c:v>Vidyo4</c:v>
                </c:pt>
                <c:pt idx="20">
                  <c:v>Average</c:v>
                </c:pt>
              </c:strCache>
            </c:strRef>
          </c:cat>
          <c:val>
            <c:numRef>
              <c:f>Sheet1!$B$1:$B$21</c:f>
              <c:numCache>
                <c:formatCode>General</c:formatCode>
                <c:ptCount val="21"/>
                <c:pt idx="4" formatCode="0.00">
                  <c:v>-0.44707755890722745</c:v>
                </c:pt>
                <c:pt idx="5" formatCode="0.00">
                  <c:v>-0.44543679091979554</c:v>
                </c:pt>
                <c:pt idx="6" formatCode="0.00">
                  <c:v>-0.85117338146081245</c:v>
                </c:pt>
                <c:pt idx="7" formatCode="0.00">
                  <c:v>-0.56929435321976263</c:v>
                </c:pt>
                <c:pt idx="8" formatCode="0.00">
                  <c:v>-0.47487531821304185</c:v>
                </c:pt>
                <c:pt idx="9" formatCode="0.00">
                  <c:v>-1.0731915182515595</c:v>
                </c:pt>
                <c:pt idx="10" formatCode="0.00">
                  <c:v>-0.88098431201874028</c:v>
                </c:pt>
                <c:pt idx="11" formatCode="0.00">
                  <c:v>-0.70438220476866076</c:v>
                </c:pt>
                <c:pt idx="12" formatCode="0.00">
                  <c:v>-0.81571102048204613</c:v>
                </c:pt>
                <c:pt idx="13" formatCode="0.00">
                  <c:v>-0.85640027534675811</c:v>
                </c:pt>
                <c:pt idx="14" formatCode="0.00">
                  <c:v>-0.94891690662594053</c:v>
                </c:pt>
                <c:pt idx="15" formatCode="0.00">
                  <c:v>-1.1393776697961049</c:v>
                </c:pt>
                <c:pt idx="16" formatCode="0.00">
                  <c:v>-1.2260913077354989</c:v>
                </c:pt>
                <c:pt idx="17" formatCode="0.00">
                  <c:v>-1.1604986472565137</c:v>
                </c:pt>
                <c:pt idx="18" formatCode="0.00">
                  <c:v>-1.4926321357719656</c:v>
                </c:pt>
                <c:pt idx="19" formatCode="0.00">
                  <c:v>-0.8432826403204976</c:v>
                </c:pt>
                <c:pt idx="20" formatCode="0.00">
                  <c:v>-0.87000000000000022</c:v>
                </c:pt>
              </c:numCache>
            </c:numRef>
          </c:val>
        </c:ser>
        <c:ser>
          <c:idx val="1"/>
          <c:order val="1"/>
          <c:tx>
            <c:v>RA</c:v>
          </c:tx>
          <c:cat>
            <c:strRef>
              <c:f>Sheet1!$A$1:$A$21</c:f>
              <c:strCache>
                <c:ptCount val="21"/>
                <c:pt idx="0">
                  <c:v>Traffic</c:v>
                </c:pt>
                <c:pt idx="1">
                  <c:v>PeopleOnStreet</c:v>
                </c:pt>
                <c:pt idx="2">
                  <c:v>Nebuta</c:v>
                </c:pt>
                <c:pt idx="3">
                  <c:v>SteamLocomotive</c:v>
                </c:pt>
                <c:pt idx="4">
                  <c:v>Kimono</c:v>
                </c:pt>
                <c:pt idx="5">
                  <c:v>ParkScene</c:v>
                </c:pt>
                <c:pt idx="6">
                  <c:v>Cactus</c:v>
                </c:pt>
                <c:pt idx="7">
                  <c:v>BasketballDrive</c:v>
                </c:pt>
                <c:pt idx="8">
                  <c:v>BQTerrace</c:v>
                </c:pt>
                <c:pt idx="9">
                  <c:v>BasketballDrill</c:v>
                </c:pt>
                <c:pt idx="10">
                  <c:v>BQMall</c:v>
                </c:pt>
                <c:pt idx="11">
                  <c:v>PartyScene</c:v>
                </c:pt>
                <c:pt idx="12">
                  <c:v>RaceHorses</c:v>
                </c:pt>
                <c:pt idx="13">
                  <c:v>BasketballPass</c:v>
                </c:pt>
                <c:pt idx="14">
                  <c:v>BQSquare</c:v>
                </c:pt>
                <c:pt idx="15">
                  <c:v>BlowingBubbles</c:v>
                </c:pt>
                <c:pt idx="16">
                  <c:v>RaceHorses</c:v>
                </c:pt>
                <c:pt idx="17">
                  <c:v>Vidyo1</c:v>
                </c:pt>
                <c:pt idx="18">
                  <c:v>Vidyo3</c:v>
                </c:pt>
                <c:pt idx="19">
                  <c:v>Vidyo4</c:v>
                </c:pt>
                <c:pt idx="20">
                  <c:v>Average</c:v>
                </c:pt>
              </c:strCache>
            </c:strRef>
          </c:cat>
          <c:val>
            <c:numRef>
              <c:f>Sheet1!$C$1:$C$21</c:f>
              <c:numCache>
                <c:formatCode>0.00</c:formatCode>
                <c:ptCount val="21"/>
                <c:pt idx="0" formatCode="0.0">
                  <c:v>-0.43995656509757702</c:v>
                </c:pt>
                <c:pt idx="1">
                  <c:v>-0.56800142445860879</c:v>
                </c:pt>
                <c:pt idx="2" formatCode="0.0">
                  <c:v>-0.18588597898969716</c:v>
                </c:pt>
                <c:pt idx="3">
                  <c:v>-0.16968063141693529</c:v>
                </c:pt>
                <c:pt idx="4">
                  <c:v>-0.34815874579026157</c:v>
                </c:pt>
                <c:pt idx="5">
                  <c:v>-0.45108634133129721</c:v>
                </c:pt>
                <c:pt idx="6">
                  <c:v>-0.66798219414635462</c:v>
                </c:pt>
                <c:pt idx="7">
                  <c:v>-0.43278407695118715</c:v>
                </c:pt>
                <c:pt idx="8">
                  <c:v>-0.46584817523548394</c:v>
                </c:pt>
                <c:pt idx="9">
                  <c:v>-0.84036875502345731</c:v>
                </c:pt>
                <c:pt idx="10">
                  <c:v>-0.86149718843605549</c:v>
                </c:pt>
                <c:pt idx="11">
                  <c:v>-0.65101464346540883</c:v>
                </c:pt>
                <c:pt idx="12">
                  <c:v>-0.72960310422869346</c:v>
                </c:pt>
                <c:pt idx="13">
                  <c:v>-0.635920527843026</c:v>
                </c:pt>
                <c:pt idx="14">
                  <c:v>-0.56419117950520259</c:v>
                </c:pt>
                <c:pt idx="15">
                  <c:v>-0.81825822119954161</c:v>
                </c:pt>
                <c:pt idx="16">
                  <c:v>-0.75322437975962053</c:v>
                </c:pt>
                <c:pt idx="20" formatCode="General">
                  <c:v>-0.56000000000000005</c:v>
                </c:pt>
              </c:numCache>
            </c:numRef>
          </c:val>
        </c:ser>
        <c:axId val="89728512"/>
        <c:axId val="89654016"/>
      </c:barChart>
      <c:catAx>
        <c:axId val="89728512"/>
        <c:scaling>
          <c:orientation val="minMax"/>
        </c:scaling>
        <c:axPos val="b"/>
        <c:tickLblPos val="nextTo"/>
        <c:crossAx val="89654016"/>
        <c:crosses val="autoZero"/>
        <c:auto val="1"/>
        <c:lblAlgn val="ctr"/>
        <c:lblOffset val="100"/>
      </c:catAx>
      <c:valAx>
        <c:axId val="89654016"/>
        <c:scaling>
          <c:orientation val="minMax"/>
        </c:scaling>
        <c:axPos val="l"/>
        <c:majorGridlines/>
        <c:numFmt formatCode="General" sourceLinked="1"/>
        <c:tickLblPos val="nextTo"/>
        <c:crossAx val="89728512"/>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5.7251181707087616E-2"/>
          <c:y val="1.8324347857726277E-2"/>
          <c:w val="0.79822437099801302"/>
          <c:h val="0.92988945167478676"/>
        </c:manualLayout>
      </c:layout>
      <c:barChart>
        <c:barDir val="col"/>
        <c:grouping val="clustered"/>
        <c:ser>
          <c:idx val="0"/>
          <c:order val="0"/>
          <c:tx>
            <c:v>LD_LoCo</c:v>
          </c:tx>
          <c:cat>
            <c:strRef>
              <c:f>Sheet2!$A$1:$A$21</c:f>
              <c:strCache>
                <c:ptCount val="21"/>
                <c:pt idx="0">
                  <c:v>Traffic</c:v>
                </c:pt>
                <c:pt idx="1">
                  <c:v>PeopleOnStreet</c:v>
                </c:pt>
                <c:pt idx="2">
                  <c:v>Nebuta</c:v>
                </c:pt>
                <c:pt idx="3">
                  <c:v>SteamLocomotive</c:v>
                </c:pt>
                <c:pt idx="4">
                  <c:v>Kimono</c:v>
                </c:pt>
                <c:pt idx="5">
                  <c:v>ParkScene</c:v>
                </c:pt>
                <c:pt idx="6">
                  <c:v>Cactus</c:v>
                </c:pt>
                <c:pt idx="7">
                  <c:v>BasketballDrive</c:v>
                </c:pt>
                <c:pt idx="8">
                  <c:v>BQTerrace</c:v>
                </c:pt>
                <c:pt idx="9">
                  <c:v>BasketballDrill</c:v>
                </c:pt>
                <c:pt idx="10">
                  <c:v>BQMall</c:v>
                </c:pt>
                <c:pt idx="11">
                  <c:v>PartyScene</c:v>
                </c:pt>
                <c:pt idx="12">
                  <c:v>RaceHorses</c:v>
                </c:pt>
                <c:pt idx="13">
                  <c:v>BasketballPass</c:v>
                </c:pt>
                <c:pt idx="14">
                  <c:v>BQSquare</c:v>
                </c:pt>
                <c:pt idx="15">
                  <c:v>BlowingBubbles</c:v>
                </c:pt>
                <c:pt idx="16">
                  <c:v>RaceHorses</c:v>
                </c:pt>
                <c:pt idx="17">
                  <c:v>Vidyo1</c:v>
                </c:pt>
                <c:pt idx="18">
                  <c:v>Vidyo3</c:v>
                </c:pt>
                <c:pt idx="19">
                  <c:v>Vidyo4</c:v>
                </c:pt>
                <c:pt idx="20">
                  <c:v>Average</c:v>
                </c:pt>
              </c:strCache>
            </c:strRef>
          </c:cat>
          <c:val>
            <c:numRef>
              <c:f>Sheet2!$B$1:$B$21</c:f>
              <c:numCache>
                <c:formatCode>General</c:formatCode>
                <c:ptCount val="21"/>
                <c:pt idx="4" formatCode="0.00">
                  <c:v>-0.26896618786576032</c:v>
                </c:pt>
                <c:pt idx="5" formatCode="0.00">
                  <c:v>-0.48939699796627401</c:v>
                </c:pt>
                <c:pt idx="6" formatCode="0.00">
                  <c:v>-0.77750755864031151</c:v>
                </c:pt>
                <c:pt idx="7" formatCode="0.00">
                  <c:v>-0.44227138528228915</c:v>
                </c:pt>
                <c:pt idx="8" formatCode="0.00">
                  <c:v>-0.40351721795394158</c:v>
                </c:pt>
                <c:pt idx="9" formatCode="0.00">
                  <c:v>-0.72718139642234969</c:v>
                </c:pt>
                <c:pt idx="10" formatCode="0.00">
                  <c:v>-0.78474760352046391</c:v>
                </c:pt>
                <c:pt idx="11" formatCode="0.00">
                  <c:v>-0.65525521411080634</c:v>
                </c:pt>
                <c:pt idx="12" formatCode="0.00">
                  <c:v>-0.9904896928480178</c:v>
                </c:pt>
                <c:pt idx="13" formatCode="0.00">
                  <c:v>-0.911668768895457</c:v>
                </c:pt>
                <c:pt idx="14" formatCode="0.00">
                  <c:v>-0.56978584558640155</c:v>
                </c:pt>
                <c:pt idx="15" formatCode="0.00">
                  <c:v>-0.75954027097913124</c:v>
                </c:pt>
                <c:pt idx="16" formatCode="0.00">
                  <c:v>-1.0554810095237737</c:v>
                </c:pt>
                <c:pt idx="17" formatCode="0.00">
                  <c:v>-0.74189893519205363</c:v>
                </c:pt>
                <c:pt idx="18" formatCode="0.00">
                  <c:v>-1.6466897292139022</c:v>
                </c:pt>
                <c:pt idx="19" formatCode="0.00">
                  <c:v>-0.53883169970463363</c:v>
                </c:pt>
                <c:pt idx="20" formatCode="0.00">
                  <c:v>-0.74000000000000021</c:v>
                </c:pt>
              </c:numCache>
            </c:numRef>
          </c:val>
        </c:ser>
        <c:ser>
          <c:idx val="1"/>
          <c:order val="1"/>
          <c:tx>
            <c:v>RA_LoCo</c:v>
          </c:tx>
          <c:cat>
            <c:strRef>
              <c:f>Sheet2!$A$1:$A$21</c:f>
              <c:strCache>
                <c:ptCount val="21"/>
                <c:pt idx="0">
                  <c:v>Traffic</c:v>
                </c:pt>
                <c:pt idx="1">
                  <c:v>PeopleOnStreet</c:v>
                </c:pt>
                <c:pt idx="2">
                  <c:v>Nebuta</c:v>
                </c:pt>
                <c:pt idx="3">
                  <c:v>SteamLocomotive</c:v>
                </c:pt>
                <c:pt idx="4">
                  <c:v>Kimono</c:v>
                </c:pt>
                <c:pt idx="5">
                  <c:v>ParkScene</c:v>
                </c:pt>
                <c:pt idx="6">
                  <c:v>Cactus</c:v>
                </c:pt>
                <c:pt idx="7">
                  <c:v>BasketballDrive</c:v>
                </c:pt>
                <c:pt idx="8">
                  <c:v>BQTerrace</c:v>
                </c:pt>
                <c:pt idx="9">
                  <c:v>BasketballDrill</c:v>
                </c:pt>
                <c:pt idx="10">
                  <c:v>BQMall</c:v>
                </c:pt>
                <c:pt idx="11">
                  <c:v>PartyScene</c:v>
                </c:pt>
                <c:pt idx="12">
                  <c:v>RaceHorses</c:v>
                </c:pt>
                <c:pt idx="13">
                  <c:v>BasketballPass</c:v>
                </c:pt>
                <c:pt idx="14">
                  <c:v>BQSquare</c:v>
                </c:pt>
                <c:pt idx="15">
                  <c:v>BlowingBubbles</c:v>
                </c:pt>
                <c:pt idx="16">
                  <c:v>RaceHorses</c:v>
                </c:pt>
                <c:pt idx="17">
                  <c:v>Vidyo1</c:v>
                </c:pt>
                <c:pt idx="18">
                  <c:v>Vidyo3</c:v>
                </c:pt>
                <c:pt idx="19">
                  <c:v>Vidyo4</c:v>
                </c:pt>
                <c:pt idx="20">
                  <c:v>Average</c:v>
                </c:pt>
              </c:strCache>
            </c:strRef>
          </c:cat>
          <c:val>
            <c:numRef>
              <c:f>Sheet2!$C$1:$C$21</c:f>
              <c:numCache>
                <c:formatCode>0.00</c:formatCode>
                <c:ptCount val="21"/>
                <c:pt idx="0" formatCode="0.0">
                  <c:v>-0.35083632485461991</c:v>
                </c:pt>
                <c:pt idx="1">
                  <c:v>-0.84448355748315562</c:v>
                </c:pt>
                <c:pt idx="2" formatCode="0.0">
                  <c:v>-0.34464104840455911</c:v>
                </c:pt>
                <c:pt idx="3">
                  <c:v>-0.34058430204880763</c:v>
                </c:pt>
                <c:pt idx="4">
                  <c:v>-0.22907289295385208</c:v>
                </c:pt>
                <c:pt idx="5">
                  <c:v>-0.41054652247579643</c:v>
                </c:pt>
                <c:pt idx="6">
                  <c:v>-0.62986607513288995</c:v>
                </c:pt>
                <c:pt idx="7">
                  <c:v>-0.34573243529101294</c:v>
                </c:pt>
                <c:pt idx="8">
                  <c:v>-0.46547986691071197</c:v>
                </c:pt>
                <c:pt idx="9">
                  <c:v>-0.64845496383806323</c:v>
                </c:pt>
                <c:pt idx="10">
                  <c:v>-0.71871317205393082</c:v>
                </c:pt>
                <c:pt idx="11">
                  <c:v>-0.51495653867307289</c:v>
                </c:pt>
                <c:pt idx="12">
                  <c:v>-0.8051760777527448</c:v>
                </c:pt>
                <c:pt idx="13">
                  <c:v>-0.52389185508893177</c:v>
                </c:pt>
                <c:pt idx="14">
                  <c:v>-0.25871276621135531</c:v>
                </c:pt>
                <c:pt idx="15">
                  <c:v>-0.52334167671490572</c:v>
                </c:pt>
                <c:pt idx="16">
                  <c:v>-0.77624887609182336</c:v>
                </c:pt>
                <c:pt idx="20" formatCode="General">
                  <c:v>-0.51</c:v>
                </c:pt>
              </c:numCache>
            </c:numRef>
          </c:val>
        </c:ser>
        <c:axId val="89687168"/>
        <c:axId val="89688704"/>
      </c:barChart>
      <c:catAx>
        <c:axId val="89687168"/>
        <c:scaling>
          <c:orientation val="minMax"/>
        </c:scaling>
        <c:axPos val="b"/>
        <c:tickLblPos val="nextTo"/>
        <c:crossAx val="89688704"/>
        <c:crosses val="autoZero"/>
        <c:auto val="1"/>
        <c:lblAlgn val="ctr"/>
        <c:lblOffset val="100"/>
      </c:catAx>
      <c:valAx>
        <c:axId val="89688704"/>
        <c:scaling>
          <c:orientation val="minMax"/>
        </c:scaling>
        <c:axPos val="l"/>
        <c:majorGridlines/>
        <c:numFmt formatCode="General" sourceLinked="1"/>
        <c:tickLblPos val="nextTo"/>
        <c:crossAx val="89687168"/>
        <c:crosses val="autoZero"/>
        <c:crossBetween val="between"/>
      </c:valAx>
    </c:plotArea>
    <c:legend>
      <c:legendPos val="r"/>
      <c:layout/>
    </c:legend>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8</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Overlapped Block Motion Compensation for Regular Block Partitions</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Peisong Chen, </a:t>
            </a:r>
            <a:r>
              <a:rPr lang="en-US" dirty="0" smtClean="0"/>
              <a:t>Rajan</a:t>
            </a:r>
            <a:r>
              <a:rPr lang="en-US" dirty="0" smtClean="0"/>
              <a:t> Joshi, Marta Karczewicz</a:t>
            </a:r>
          </a:p>
          <a:p>
            <a:pPr algn="r"/>
            <a:r>
              <a:rPr lang="en-US" sz="1200" dirty="0" smtClean="0"/>
              <a:t>Mar. 2011</a:t>
            </a:r>
            <a:endParaRPr lang="en-US" sz="12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chemeClr val="accent1"/>
              </a:buClr>
              <a:buFont typeface="Arial" pitchFamily="34" charset="0"/>
              <a:buChar char="•"/>
            </a:pPr>
            <a:r>
              <a:rPr kumimoji="0" lang="en-US" b="0" i="0" u="none" strike="noStrike" kern="0" cap="none" spc="0" normalizeH="0" baseline="0" noProof="0" dirty="0" smtClean="0">
                <a:ln>
                  <a:noFill/>
                </a:ln>
                <a:solidFill>
                  <a:srgbClr val="333333"/>
                </a:solidFill>
                <a:effectLst/>
                <a:uLnTx/>
                <a:uFillTx/>
                <a:latin typeface="+mn-lt"/>
                <a:cs typeface="+mn-cs"/>
              </a:rPr>
              <a:t>Overlapped block motion compensation  (OBMC)</a:t>
            </a:r>
          </a:p>
          <a:p>
            <a:pPr marL="460375" lvl="1" indent="-173038" eaLnBrk="1" hangingPunct="1">
              <a:lnSpc>
                <a:spcPct val="95000"/>
              </a:lnSpc>
              <a:spcBef>
                <a:spcPct val="35000"/>
              </a:spcBef>
              <a:buClr>
                <a:schemeClr val="accent1"/>
              </a:buClr>
              <a:buFont typeface="Arial" pitchFamily="34" charset="0"/>
              <a:buChar char="•"/>
            </a:pPr>
            <a:r>
              <a:rPr lang="en-US" kern="0" dirty="0" smtClean="0">
                <a:solidFill>
                  <a:srgbClr val="333333"/>
                </a:solidFill>
              </a:rPr>
              <a:t>Overlapping (weighted average) predictions from two motion vectors</a:t>
            </a:r>
          </a:p>
          <a:p>
            <a:pPr marL="460375" lvl="1" indent="-173038" eaLnBrk="1" hangingPunct="1">
              <a:lnSpc>
                <a:spcPct val="95000"/>
              </a:lnSpc>
              <a:spcBef>
                <a:spcPct val="35000"/>
              </a:spcBef>
              <a:buClr>
                <a:schemeClr val="accent1"/>
              </a:buClr>
              <a:buFont typeface="Arial" pitchFamily="34" charset="0"/>
              <a:buChar char="•"/>
            </a:pPr>
            <a:r>
              <a:rPr lang="en-US" kern="0" dirty="0" smtClean="0">
                <a:solidFill>
                  <a:srgbClr val="333333"/>
                </a:solidFill>
              </a:rPr>
              <a:t>Smoothing motion prediction boundary</a:t>
            </a:r>
          </a:p>
          <a:p>
            <a:pPr marL="460375" lvl="1" indent="-173038" eaLnBrk="1" hangingPunct="1">
              <a:lnSpc>
                <a:spcPct val="95000"/>
              </a:lnSpc>
              <a:spcBef>
                <a:spcPct val="35000"/>
              </a:spcBef>
              <a:buClr>
                <a:schemeClr val="accent1"/>
              </a:buClr>
              <a:buFont typeface="Arial" pitchFamily="34" charset="0"/>
              <a:buChar char="•"/>
            </a:pPr>
            <a:r>
              <a:rPr lang="en-US" kern="0" dirty="0" smtClean="0">
                <a:solidFill>
                  <a:srgbClr val="333333"/>
                </a:solidFill>
              </a:rPr>
              <a:t>Proved very useful for AMP and geometry partition (JCTVC-D367, D368).</a:t>
            </a:r>
            <a:endParaRPr kumimoji="0" lang="en-US" b="0" i="0" u="none" strike="noStrike" kern="0" cap="none" spc="0" normalizeH="0" baseline="0" noProof="0" dirty="0" smtClean="0">
              <a:ln>
                <a:noFill/>
              </a:ln>
              <a:solidFill>
                <a:srgbClr val="333333"/>
              </a:solidFill>
              <a:effectLst/>
              <a:uLnTx/>
              <a:uFillTx/>
              <a:latin typeface="+mn-lt"/>
              <a:cs typeface="+mn-cs"/>
            </a:endParaRPr>
          </a:p>
          <a:p>
            <a:pPr marL="3175" indent="-173038" eaLnBrk="1" hangingPunct="1">
              <a:lnSpc>
                <a:spcPct val="95000"/>
              </a:lnSpc>
              <a:spcBef>
                <a:spcPct val="35000"/>
              </a:spcBef>
              <a:buClr>
                <a:schemeClr val="accent1"/>
              </a:buClr>
              <a:buFont typeface="Arial" pitchFamily="34" charset="0"/>
              <a:buChar char="•"/>
            </a:pPr>
            <a:r>
              <a:rPr lang="en-US" kern="0" dirty="0" smtClean="0">
                <a:solidFill>
                  <a:srgbClr val="333333"/>
                </a:solidFill>
                <a:latin typeface="+mn-lt"/>
                <a:cs typeface="+mn-cs"/>
              </a:rPr>
              <a:t>OBMC for regular motion partitions</a:t>
            </a:r>
          </a:p>
          <a:p>
            <a:pPr marL="460375" lvl="1" indent="-173038" eaLnBrk="1" hangingPunct="1">
              <a:lnSpc>
                <a:spcPct val="95000"/>
              </a:lnSpc>
              <a:spcBef>
                <a:spcPct val="35000"/>
              </a:spcBef>
              <a:buClr>
                <a:schemeClr val="accent1"/>
              </a:buClr>
              <a:buFont typeface="Arial" pitchFamily="34" charset="0"/>
              <a:buChar char="•"/>
            </a:pPr>
            <a:r>
              <a:rPr lang="en-US" sz="2000" kern="0" dirty="0" smtClean="0">
                <a:solidFill>
                  <a:srgbClr val="333333"/>
                </a:solidFill>
                <a:latin typeface="+mn-lt"/>
                <a:cs typeface="+mn-cs"/>
              </a:rPr>
              <a:t>Applying OBMC to regular motion partitions 2NxN and Nx2N</a:t>
            </a:r>
          </a:p>
          <a:p>
            <a:pPr marL="460375" lvl="1" indent="-173038" eaLnBrk="1" hangingPunct="1">
              <a:lnSpc>
                <a:spcPct val="95000"/>
              </a:lnSpc>
              <a:spcBef>
                <a:spcPct val="35000"/>
              </a:spcBef>
              <a:buClr>
                <a:schemeClr val="accent1"/>
              </a:buClr>
              <a:buFont typeface="Arial" pitchFamily="34" charset="0"/>
              <a:buChar char="•"/>
            </a:pPr>
            <a:r>
              <a:rPr lang="en-US" sz="2000" kern="0" dirty="0" smtClean="0">
                <a:solidFill>
                  <a:srgbClr val="333333"/>
                </a:solidFill>
                <a:latin typeface="+mn-lt"/>
                <a:cs typeface="+mn-cs"/>
              </a:rPr>
              <a:t>Minimum change to HM software</a:t>
            </a:r>
          </a:p>
          <a:p>
            <a:pPr marL="460375" lvl="1" indent="-173038" eaLnBrk="1" hangingPunct="1">
              <a:lnSpc>
                <a:spcPct val="95000"/>
              </a:lnSpc>
              <a:spcBef>
                <a:spcPct val="35000"/>
              </a:spcBef>
              <a:buClr>
                <a:schemeClr val="accent1"/>
              </a:buClr>
              <a:buFont typeface="Arial" pitchFamily="34" charset="0"/>
              <a:buChar char="•"/>
            </a:pPr>
            <a:r>
              <a:rPr lang="en-US" sz="2000" kern="0" dirty="0" smtClean="0">
                <a:solidFill>
                  <a:srgbClr val="333333"/>
                </a:solidFill>
                <a:latin typeface="+mn-lt"/>
                <a:cs typeface="+mn-cs"/>
              </a:rPr>
              <a:t>On average 0.7% bit rate reduction with minor decoding time increase (1%-3</a:t>
            </a:r>
            <a:r>
              <a:rPr lang="en-US" sz="2000" kern="0" dirty="0" smtClean="0">
                <a:solidFill>
                  <a:srgbClr val="333333"/>
                </a:solidFill>
                <a:latin typeface="+mn-lt"/>
                <a:cs typeface="+mn-cs"/>
              </a:rPr>
              <a:t>%)</a:t>
            </a:r>
          </a:p>
          <a:p>
            <a:pPr marL="460375" lvl="1" indent="-173038" eaLnBrk="1" hangingPunct="1">
              <a:lnSpc>
                <a:spcPct val="95000"/>
              </a:lnSpc>
              <a:spcBef>
                <a:spcPct val="35000"/>
              </a:spcBef>
              <a:buClr>
                <a:schemeClr val="accent1"/>
              </a:buClr>
              <a:buFont typeface="Arial" pitchFamily="34" charset="0"/>
              <a:buChar char="•"/>
            </a:pPr>
            <a:r>
              <a:rPr lang="en-US" sz="2000" kern="0" dirty="0" smtClean="0">
                <a:solidFill>
                  <a:srgbClr val="333333"/>
                </a:solidFill>
                <a:latin typeface="+mn-lt"/>
                <a:cs typeface="+mn-cs"/>
              </a:rPr>
              <a:t>Cross-checked by </a:t>
            </a:r>
            <a:r>
              <a:rPr lang="en-US" sz="2000" kern="0" dirty="0" smtClean="0">
                <a:solidFill>
                  <a:srgbClr val="333333"/>
                </a:solidFill>
                <a:latin typeface="+mn-lt"/>
                <a:cs typeface="+mn-cs"/>
              </a:rPr>
              <a:t>Huawei</a:t>
            </a:r>
            <a:r>
              <a:rPr lang="en-US" sz="2000" kern="0" dirty="0" smtClean="0">
                <a:solidFill>
                  <a:srgbClr val="333333"/>
                </a:solidFill>
                <a:latin typeface="+mn-lt"/>
                <a:cs typeface="+mn-cs"/>
              </a:rPr>
              <a:t> (JCTVC-E441)</a:t>
            </a:r>
            <a:endParaRPr lang="en-US" sz="2000" kern="0" dirty="0" smtClean="0">
              <a:solidFill>
                <a:srgbClr val="333333"/>
              </a:solidFill>
              <a:latin typeface="+mn-lt"/>
              <a:cs typeface="+mn-cs"/>
            </a:endParaRPr>
          </a:p>
          <a:p>
            <a:pPr marL="460375" lvl="1"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798513" marR="0" lvl="2" indent="-223838" algn="l" defTabSz="914400" rtl="0" eaLnBrk="1" fontAlgn="base" latinLnBrk="0" hangingPunct="1">
              <a:lnSpc>
                <a:spcPct val="95000"/>
              </a:lnSpc>
              <a:spcBef>
                <a:spcPct val="35000"/>
              </a:spcBef>
              <a:spcAft>
                <a:spcPct val="0"/>
              </a:spcAft>
              <a:buClr>
                <a:schemeClr val="tx2"/>
              </a:buClr>
              <a:buSzPct val="125000"/>
              <a:buFont typeface="Arial" charset="0"/>
              <a:buNone/>
              <a:tabLst/>
              <a:defRPr/>
            </a:pPr>
            <a:endParaRPr kumimoji="0" lang="en-US" sz="1600" b="0" i="0" u="none" strike="noStrike" kern="0" cap="none" spc="0" normalizeH="0" baseline="0" noProof="0" dirty="0" smtClean="0">
              <a:ln>
                <a:noFill/>
              </a:ln>
              <a:solidFill>
                <a:srgbClr val="333333"/>
              </a:solidFill>
              <a:effectLst/>
              <a:uLnTx/>
              <a:uFillTx/>
              <a:latin typeface="+mn-lt"/>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endParaRPr kumimoji="0" lang="en-US" sz="18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OBMC</a:t>
            </a:r>
            <a:endParaRPr lang="en-US" dirty="0"/>
          </a:p>
        </p:txBody>
      </p:sp>
      <p:sp>
        <p:nvSpPr>
          <p:cNvPr id="3" name="Content Placeholder 2"/>
          <p:cNvSpPr>
            <a:spLocks noGrp="1"/>
          </p:cNvSpPr>
          <p:nvPr>
            <p:ph idx="1"/>
          </p:nvPr>
        </p:nvSpPr>
        <p:spPr>
          <a:xfrm>
            <a:off x="224766" y="697078"/>
            <a:ext cx="8712200" cy="5314950"/>
          </a:xfrm>
        </p:spPr>
        <p:txBody>
          <a:bodyPr/>
          <a:lstStyle/>
          <a:p>
            <a:r>
              <a:rPr lang="en-US" dirty="0" smtClean="0"/>
              <a:t>OBMC is applied to block boundary pixels of 2NxN and Nx2N partitions</a:t>
            </a:r>
          </a:p>
          <a:p>
            <a:pPr lvl="1"/>
            <a:r>
              <a:rPr lang="en-US" dirty="0" smtClean="0"/>
              <a:t>Class A boundary pixels </a:t>
            </a:r>
          </a:p>
          <a:p>
            <a:pPr lvl="2"/>
            <a:r>
              <a:rPr lang="en-US" dirty="0" smtClean="0"/>
              <a:t>Pixels one row/column away from partition boundary </a:t>
            </a:r>
          </a:p>
          <a:p>
            <a:pPr lvl="2"/>
            <a:r>
              <a:rPr lang="en-US" dirty="0" smtClean="0"/>
              <a:t>Weight  = {3/4, 1/4}</a:t>
            </a:r>
          </a:p>
          <a:p>
            <a:pPr lvl="1"/>
            <a:r>
              <a:rPr lang="en-US" dirty="0" smtClean="0"/>
              <a:t>Class B boundary pixels</a:t>
            </a:r>
          </a:p>
          <a:p>
            <a:pPr lvl="2"/>
            <a:r>
              <a:rPr lang="en-US" dirty="0" smtClean="0"/>
              <a:t>Pixels two rows/columns away from partition boundary</a:t>
            </a:r>
          </a:p>
          <a:p>
            <a:pPr lvl="2"/>
            <a:r>
              <a:rPr lang="en-US" dirty="0" smtClean="0"/>
              <a:t>Weight = {7/8, 1/8}</a:t>
            </a:r>
          </a:p>
          <a:p>
            <a:pPr lvl="1"/>
            <a:endParaRPr lang="en-US" dirty="0"/>
          </a:p>
        </p:txBody>
      </p:sp>
      <p:pic>
        <p:nvPicPr>
          <p:cNvPr id="1026" name="Picture 0" descr="Figure_OBMC.jpg"/>
          <p:cNvPicPr>
            <a:picLocks noChangeAspect="1" noChangeArrowheads="1"/>
          </p:cNvPicPr>
          <p:nvPr/>
        </p:nvPicPr>
        <p:blipFill>
          <a:blip r:embed="rId2" cstate="print"/>
          <a:srcRect/>
          <a:stretch>
            <a:fillRect/>
          </a:stretch>
        </p:blipFill>
        <p:spPr bwMode="auto">
          <a:xfrm>
            <a:off x="1380227" y="3096884"/>
            <a:ext cx="5495925" cy="2906713"/>
          </a:xfrm>
          <a:prstGeom prst="rect">
            <a:avLst/>
          </a:prstGeom>
          <a:noFill/>
          <a:ln w="9525">
            <a:noFill/>
            <a:miter lim="800000"/>
            <a:headEnd/>
            <a:tailEnd/>
          </a:ln>
        </p:spPr>
      </p:pic>
      <p:sp>
        <p:nvSpPr>
          <p:cNvPr id="62" name="TextBox 61"/>
          <p:cNvSpPr txBox="1"/>
          <p:nvPr/>
        </p:nvSpPr>
        <p:spPr>
          <a:xfrm>
            <a:off x="2329140" y="5814207"/>
            <a:ext cx="1259457" cy="379562"/>
          </a:xfrm>
          <a:prstGeom prst="rect">
            <a:avLst/>
          </a:prstGeom>
          <a:noFill/>
        </p:spPr>
        <p:txBody>
          <a:bodyPr wrap="square" rtlCol="0">
            <a:spAutoFit/>
          </a:bodyPr>
          <a:lstStyle/>
          <a:p>
            <a:r>
              <a:rPr lang="en-US" dirty="0" smtClean="0"/>
              <a:t>2NxN </a:t>
            </a:r>
            <a:endParaRPr lang="en-US" dirty="0"/>
          </a:p>
        </p:txBody>
      </p:sp>
      <p:sp>
        <p:nvSpPr>
          <p:cNvPr id="63" name="TextBox 62"/>
          <p:cNvSpPr txBox="1"/>
          <p:nvPr/>
        </p:nvSpPr>
        <p:spPr>
          <a:xfrm>
            <a:off x="5190216" y="5828582"/>
            <a:ext cx="1259457" cy="379562"/>
          </a:xfrm>
          <a:prstGeom prst="rect">
            <a:avLst/>
          </a:prstGeom>
          <a:noFill/>
        </p:spPr>
        <p:txBody>
          <a:bodyPr wrap="square" rtlCol="0">
            <a:spAutoFit/>
          </a:bodyPr>
          <a:lstStyle/>
          <a:p>
            <a:r>
              <a:rPr lang="en-US" dirty="0" smtClean="0"/>
              <a:t>Nx2N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title"/>
          </p:nvPr>
        </p:nvSpPr>
        <p:spPr/>
        <p:txBody>
          <a:bodyPr/>
          <a:lstStyle/>
          <a:p>
            <a:r>
              <a:rPr lang="en-US" dirty="0" smtClean="0"/>
              <a:t>Simulation (1) </a:t>
            </a:r>
            <a:r>
              <a:rPr lang="en-US" b="1" dirty="0" smtClean="0"/>
              <a:t>Average bit rate reduction</a:t>
            </a:r>
            <a:endParaRPr lang="en-US" dirty="0"/>
          </a:p>
        </p:txBody>
      </p:sp>
      <p:graphicFrame>
        <p:nvGraphicFramePr>
          <p:cNvPr id="5" name="Table 4"/>
          <p:cNvGraphicFramePr>
            <a:graphicFrameLocks noGrp="1"/>
          </p:cNvGraphicFramePr>
          <p:nvPr/>
        </p:nvGraphicFramePr>
        <p:xfrm>
          <a:off x="1962749" y="1073449"/>
          <a:ext cx="4597400" cy="3486150"/>
        </p:xfrm>
        <a:graphic>
          <a:graphicData uri="http://schemas.openxmlformats.org/drawingml/2006/table">
            <a:tbl>
              <a:tblPr/>
              <a:tblGrid>
                <a:gridCol w="863600"/>
                <a:gridCol w="622300"/>
                <a:gridCol w="622300"/>
                <a:gridCol w="622300"/>
                <a:gridCol w="622300"/>
                <a:gridCol w="622300"/>
                <a:gridCol w="622300"/>
              </a:tblGrid>
              <a:tr h="171450">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BD-rate</a:t>
                      </a:r>
                      <a:endParaRPr lang="en-US" sz="11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b="1" dirty="0">
                          <a:latin typeface="Arial"/>
                          <a:ea typeface="Times New Roman"/>
                          <a:cs typeface="Times New Roman"/>
                        </a:rPr>
                        <a:t>Random access</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b="1" dirty="0">
                          <a:latin typeface="Arial"/>
                          <a:ea typeface="Times New Roman"/>
                          <a:cs typeface="Times New Roman"/>
                        </a:rPr>
                        <a:t>Random access LoCo</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1450">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Y</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U</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V</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Y</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U</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V</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A</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-0.30</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-0.33</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-0.32</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-0.47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-0.81</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-0.63</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B</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-0.47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-0.64</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-0.65</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-0.42</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-0.51</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-0.59</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C</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-1.18</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-1.13</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-0.67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-0.94</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-1.08</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D</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-0.69</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-0.90</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-0.87</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-0.52</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-0.92</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-0.78</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E</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0C0C0"/>
                    </a:solidFill>
                  </a:tcPr>
                </a:tc>
              </a:tr>
              <a:tr h="17145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All</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-0.56</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-0.86</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-0.83</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-0.51</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-0.78</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-0.76</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Enc Time[%]</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97%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97%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145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Dec Time[%]</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101%</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102%</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1450">
                <a:tc>
                  <a:txBody>
                    <a:bodyPr/>
                    <a:lstStyle/>
                    <a:p>
                      <a:endParaRPr lang="en-US" sz="1100" dirty="0">
                        <a:latin typeface="Calibri"/>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dirty="0">
                        <a:latin typeface="Calibri"/>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dirty="0">
                        <a:latin typeface="Calibri"/>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dirty="0">
                        <a:latin typeface="Calibri"/>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dirty="0">
                        <a:latin typeface="Calibri"/>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dirty="0">
                        <a:latin typeface="Calibri"/>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1100" dirty="0">
                        <a:latin typeface="Calibri"/>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BD-rate</a:t>
                      </a:r>
                      <a:endParaRPr lang="en-US" sz="1100" dirty="0">
                        <a:latin typeface="Times New Roman"/>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b="1" dirty="0">
                          <a:latin typeface="Arial"/>
                          <a:ea typeface="Times New Roman"/>
                          <a:cs typeface="Times New Roman"/>
                        </a:rPr>
                        <a:t>Low delay</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b="1" dirty="0">
                          <a:latin typeface="Arial"/>
                          <a:ea typeface="Times New Roman"/>
                          <a:cs typeface="Times New Roman"/>
                        </a:rPr>
                        <a:t>Low delay LoCo</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1450">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Y</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U</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V</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Y</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U</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V</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A</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 </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B</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-0.56</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-0.61</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-0.65</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-0.48</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-0.46</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-0.27</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C</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-0.90</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-0.75</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-0.79</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-0.80</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-1.16</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D</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-1.04</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-0.91</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-1.15</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-0.82</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-0.84</a:t>
                      </a:r>
                      <a:endParaRPr lang="en-US" sz="1100" dirty="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-0.70</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Class E</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-1.17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-1.43</a:t>
                      </a:r>
                      <a:endParaRPr lang="en-US" sz="1100" dirty="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-0.72</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-0.98</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-0.85</a:t>
                      </a:r>
                      <a:endParaRPr lang="en-US" sz="1100" dirty="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-0.79</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145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All</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-0.87</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-0.91</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-0.81</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-0.74</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-0.71</a:t>
                      </a:r>
                      <a:endParaRPr lang="en-US" sz="1100" dirty="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-0.70</a:t>
                      </a:r>
                      <a:endParaRPr lang="en-US" sz="11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Enc Time[%]</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98%</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95%</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145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Dec Time[%]</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102%</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latin typeface="Arial"/>
                          <a:ea typeface="Times New Roman"/>
                          <a:cs typeface="Times New Roman"/>
                        </a:rPr>
                        <a:t>103%</a:t>
                      </a:r>
                      <a:endParaRPr lang="en-US" sz="11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9" name="TextBox 8"/>
          <p:cNvSpPr txBox="1"/>
          <p:nvPr/>
        </p:nvSpPr>
        <p:spPr>
          <a:xfrm>
            <a:off x="1154520" y="5121250"/>
            <a:ext cx="7496355" cy="523220"/>
          </a:xfrm>
          <a:prstGeom prst="rect">
            <a:avLst/>
          </a:prstGeom>
          <a:noFill/>
        </p:spPr>
        <p:txBody>
          <a:bodyPr wrap="square" rtlCol="0">
            <a:spAutoFit/>
          </a:bodyPr>
          <a:lstStyle/>
          <a:p>
            <a:r>
              <a:rPr lang="en-US" sz="1400" dirty="0" smtClean="0"/>
              <a:t>Common test condition in JCTVC D600 was used. Encoding was performed </a:t>
            </a:r>
            <a:r>
              <a:rPr lang="en-US" sz="1400" dirty="0" smtClean="0"/>
              <a:t>on cluster with same CPU; decoding </a:t>
            </a:r>
            <a:r>
              <a:rPr lang="en-US" sz="1400" dirty="0" smtClean="0"/>
              <a:t>was performed </a:t>
            </a:r>
            <a:r>
              <a:rPr lang="en-US" sz="1400" dirty="0" smtClean="0"/>
              <a:t>on a single PC.</a:t>
            </a:r>
            <a:endParaRPr lang="en-US" sz="14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(2) Per sequence performance (HE)</a:t>
            </a:r>
            <a:endParaRPr lang="en-US" dirty="0"/>
          </a:p>
        </p:txBody>
      </p:sp>
      <p:graphicFrame>
        <p:nvGraphicFramePr>
          <p:cNvPr id="5" name="Chart 4"/>
          <p:cNvGraphicFramePr/>
          <p:nvPr/>
        </p:nvGraphicFramePr>
        <p:xfrm>
          <a:off x="747712" y="1438274"/>
          <a:ext cx="7648576" cy="398145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(3) Per sequence performance (</a:t>
            </a:r>
            <a:r>
              <a:rPr lang="en-US" dirty="0" smtClean="0"/>
              <a:t>LoCo</a:t>
            </a:r>
            <a:r>
              <a:rPr lang="en-US" dirty="0" smtClean="0"/>
              <a:t>)</a:t>
            </a:r>
            <a:endParaRPr lang="en-US" dirty="0"/>
          </a:p>
        </p:txBody>
      </p:sp>
      <p:graphicFrame>
        <p:nvGraphicFramePr>
          <p:cNvPr id="6" name="Chart 5"/>
          <p:cNvGraphicFramePr/>
          <p:nvPr/>
        </p:nvGraphicFramePr>
        <p:xfrm>
          <a:off x="868931" y="1431985"/>
          <a:ext cx="7895507" cy="4123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title"/>
          </p:nvPr>
        </p:nvSpPr>
        <p:spPr/>
        <p:txBody>
          <a:bodyPr/>
          <a:lstStyle/>
          <a:p>
            <a:r>
              <a:rPr lang="en-US" dirty="0" smtClean="0"/>
              <a:t>Conclusion</a:t>
            </a:r>
            <a:endParaRPr lang="en-US" dirty="0"/>
          </a:p>
        </p:txBody>
      </p:sp>
      <p:sp>
        <p:nvSpPr>
          <p:cNvPr id="5" name="Content Placeholder 2"/>
          <p:cNvSpPr txBox="1">
            <a:spLocks/>
          </p:cNvSpPr>
          <p:nvPr/>
        </p:nvSpPr>
        <p:spPr bwMode="auto">
          <a:xfrm>
            <a:off x="724619" y="1061048"/>
            <a:ext cx="7952687" cy="39589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Overlapped block motion compensation (OBMC) for 2NxN</a:t>
            </a:r>
            <a:r>
              <a:rPr kumimoji="0" lang="en-US" sz="2000" b="0" i="0" u="none" strike="noStrike" kern="0" cap="none" spc="0" normalizeH="0" noProof="0" dirty="0" smtClean="0">
                <a:ln>
                  <a:noFill/>
                </a:ln>
                <a:solidFill>
                  <a:srgbClr val="333333"/>
                </a:solidFill>
                <a:effectLst/>
                <a:uLnTx/>
                <a:uFillTx/>
                <a:latin typeface="+mn-lt"/>
                <a:ea typeface="+mn-ea"/>
                <a:cs typeface="+mn-cs"/>
              </a:rPr>
              <a:t> and Nx2N partitions</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Good performance and low complexity</a:t>
            </a: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r>
              <a:rPr kumimoji="0" lang="en-US" sz="1800" b="0" i="0" u="none" strike="noStrike" kern="0" cap="none" spc="0" normalizeH="0" baseline="0" noProof="0" dirty="0" smtClean="0">
                <a:ln>
                  <a:noFill/>
                </a:ln>
                <a:solidFill>
                  <a:srgbClr val="333333"/>
                </a:solidFill>
                <a:effectLst/>
                <a:uLnTx/>
                <a:uFillTx/>
                <a:latin typeface="+mn-lt"/>
                <a:cs typeface="+mn-cs"/>
              </a:rPr>
              <a:t>0.56%, 0.51%, 0.87%, 0.74% bit rate reduction for RA, </a:t>
            </a:r>
            <a:r>
              <a:rPr kumimoji="0" lang="en-US" sz="1800" b="0" i="0" u="none" strike="noStrike" kern="0" cap="none" spc="0" normalizeH="0" baseline="0" noProof="0" dirty="0" smtClean="0">
                <a:ln>
                  <a:noFill/>
                </a:ln>
                <a:solidFill>
                  <a:srgbClr val="333333"/>
                </a:solidFill>
                <a:effectLst/>
                <a:uLnTx/>
                <a:uFillTx/>
                <a:latin typeface="+mn-lt"/>
                <a:cs typeface="+mn-cs"/>
              </a:rPr>
              <a:t>RA_LoCo</a:t>
            </a:r>
            <a:r>
              <a:rPr kumimoji="0" lang="en-US" sz="1800" b="0" i="0" u="none" strike="noStrike" kern="0" cap="none" spc="0" normalizeH="0" baseline="0" noProof="0" dirty="0" smtClean="0">
                <a:ln>
                  <a:noFill/>
                </a:ln>
                <a:solidFill>
                  <a:srgbClr val="333333"/>
                </a:solidFill>
                <a:effectLst/>
                <a:uLnTx/>
                <a:uFillTx/>
                <a:latin typeface="+mn-lt"/>
                <a:cs typeface="+mn-cs"/>
              </a:rPr>
              <a:t>,</a:t>
            </a:r>
            <a:r>
              <a:rPr kumimoji="0" lang="en-US" sz="1800" b="0" i="0" u="none" strike="noStrike" kern="0" cap="none" spc="0" normalizeH="0" noProof="0" dirty="0" smtClean="0">
                <a:ln>
                  <a:noFill/>
                </a:ln>
                <a:solidFill>
                  <a:srgbClr val="333333"/>
                </a:solidFill>
                <a:effectLst/>
                <a:uLnTx/>
                <a:uFillTx/>
                <a:latin typeface="+mn-lt"/>
                <a:cs typeface="+mn-cs"/>
              </a:rPr>
              <a:t> LD, and </a:t>
            </a:r>
            <a:r>
              <a:rPr kumimoji="0" lang="en-US" sz="1800" b="0" i="0" u="none" strike="noStrike" kern="0" cap="none" spc="0" normalizeH="0" noProof="0" dirty="0" smtClean="0">
                <a:ln>
                  <a:noFill/>
                </a:ln>
                <a:solidFill>
                  <a:srgbClr val="333333"/>
                </a:solidFill>
                <a:effectLst/>
                <a:uLnTx/>
                <a:uFillTx/>
                <a:latin typeface="+mn-lt"/>
                <a:cs typeface="+mn-cs"/>
              </a:rPr>
              <a:t>LD_LoCo</a:t>
            </a:r>
            <a:r>
              <a:rPr kumimoji="0" lang="en-US" sz="1800" b="0" i="0" u="none" strike="noStrike" kern="0" cap="none" spc="0" normalizeH="0" noProof="0" dirty="0" smtClean="0">
                <a:ln>
                  <a:noFill/>
                </a:ln>
                <a:solidFill>
                  <a:srgbClr val="333333"/>
                </a:solidFill>
                <a:effectLst/>
                <a:uLnTx/>
                <a:uFillTx/>
                <a:latin typeface="+mn-lt"/>
                <a:cs typeface="+mn-cs"/>
              </a:rPr>
              <a:t> respectively.</a:t>
            </a:r>
            <a:endParaRPr kumimoji="0" lang="en-US" sz="1800" b="0" i="0" u="none" strike="noStrike" kern="0" cap="none" spc="0" normalizeH="0" baseline="0" noProof="0" dirty="0" smtClean="0">
              <a:ln>
                <a:noFill/>
              </a:ln>
              <a:solidFill>
                <a:srgbClr val="333333"/>
              </a:solidFill>
              <a:effectLst/>
              <a:uLnTx/>
              <a:uFillTx/>
              <a:latin typeface="+mn-lt"/>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r>
              <a:rPr kumimoji="0" lang="en-US" sz="1800" b="0" i="0" u="none" strike="noStrike" kern="0" cap="none" spc="0" normalizeH="0" baseline="0" noProof="0" dirty="0" smtClean="0">
                <a:ln>
                  <a:noFill/>
                </a:ln>
                <a:solidFill>
                  <a:srgbClr val="333333"/>
                </a:solidFill>
                <a:effectLst/>
                <a:uLnTx/>
                <a:uFillTx/>
                <a:latin typeface="+mn-lt"/>
                <a:cs typeface="+mn-cs"/>
              </a:rPr>
              <a:t>No encoding</a:t>
            </a:r>
            <a:r>
              <a:rPr kumimoji="0" lang="en-US" sz="1800" b="0" i="0" u="none" strike="noStrike" kern="0" cap="none" spc="0" normalizeH="0" noProof="0" dirty="0" smtClean="0">
                <a:ln>
                  <a:noFill/>
                </a:ln>
                <a:solidFill>
                  <a:srgbClr val="333333"/>
                </a:solidFill>
                <a:effectLst/>
                <a:uLnTx/>
                <a:uFillTx/>
                <a:latin typeface="+mn-lt"/>
                <a:cs typeface="+mn-cs"/>
              </a:rPr>
              <a:t> time increase, 1%-3% decoding time increase.</a:t>
            </a:r>
            <a:endParaRPr kumimoji="0" lang="en-US" sz="18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Recommend to adopt OBMC for 2NxN</a:t>
            </a:r>
            <a:r>
              <a:rPr kumimoji="0" lang="en-US" sz="2000" b="0" i="0" u="none" strike="noStrike" kern="0" cap="none" spc="0" normalizeH="0" noProof="0" dirty="0" smtClean="0">
                <a:ln>
                  <a:noFill/>
                </a:ln>
                <a:solidFill>
                  <a:srgbClr val="333333"/>
                </a:solidFill>
                <a:effectLst/>
                <a:uLnTx/>
                <a:uFillTx/>
                <a:latin typeface="+mn-lt"/>
                <a:ea typeface="+mn-ea"/>
                <a:cs typeface="+mn-cs"/>
              </a:rPr>
              <a:t> and Nx2N </a:t>
            </a:r>
            <a:r>
              <a:rPr kumimoji="0" lang="en-US" sz="2000" b="0" i="0" u="none" strike="noStrike" kern="0" cap="none" spc="0" normalizeH="0" noProof="0" dirty="0" smtClean="0">
                <a:ln>
                  <a:noFill/>
                </a:ln>
                <a:solidFill>
                  <a:srgbClr val="333333"/>
                </a:solidFill>
                <a:effectLst/>
                <a:uLnTx/>
                <a:uFillTx/>
                <a:latin typeface="+mn-lt"/>
                <a:ea typeface="+mn-ea"/>
                <a:cs typeface="+mn-cs"/>
              </a:rPr>
              <a:t>partitions </a:t>
            </a:r>
            <a:r>
              <a:rPr kumimoji="0" lang="en-US" sz="2000" b="0" i="0" u="none" strike="noStrike" kern="0" cap="none" spc="0" normalizeH="0" baseline="0" noProof="0" dirty="0" smtClean="0">
                <a:ln>
                  <a:noFill/>
                </a:ln>
                <a:solidFill>
                  <a:srgbClr val="333333"/>
                </a:solidFill>
                <a:effectLst/>
                <a:uLnTx/>
                <a:uFillTx/>
                <a:latin typeface="+mn-lt"/>
                <a:ea typeface="+mn-ea"/>
                <a:cs typeface="+mn-cs"/>
              </a:rPr>
              <a:t>in HM. </a:t>
            </a: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4" name="TextBox 3"/>
          <p:cNvSpPr txBox="1"/>
          <p:nvPr/>
        </p:nvSpPr>
        <p:spPr>
          <a:xfrm>
            <a:off x="1338826" y="5262741"/>
            <a:ext cx="6634717" cy="369332"/>
          </a:xfrm>
          <a:prstGeom prst="rect">
            <a:avLst/>
          </a:prstGeom>
          <a:noFill/>
        </p:spPr>
        <p:txBody>
          <a:bodyPr wrap="square" rtlCol="0">
            <a:spAutoFit/>
          </a:bodyPr>
          <a:lstStyle/>
          <a:p>
            <a:r>
              <a:rPr lang="en-US" dirty="0" smtClean="0"/>
              <a:t>Thanks to </a:t>
            </a:r>
            <a:r>
              <a:rPr lang="en-US" dirty="0" smtClean="0"/>
              <a:t>Huawei</a:t>
            </a:r>
            <a:r>
              <a:rPr lang="en-US" dirty="0" smtClean="0"/>
              <a:t> for the cross-checking (JCTVC-E411).</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550</TotalTime>
  <Words>476</Words>
  <Application>Microsoft Office PowerPoint</Application>
  <PresentationFormat>On-screen Show (4:3)</PresentationFormat>
  <Paragraphs>152</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JCTVC-C234-AIS</vt:lpstr>
      <vt:lpstr>Overlapped Block Motion Compensation for Regular Block Partitions</vt:lpstr>
      <vt:lpstr>Introduction</vt:lpstr>
      <vt:lpstr>OBMC</vt:lpstr>
      <vt:lpstr>Simulation (1) Average bit rate reduction</vt:lpstr>
      <vt:lpstr>Simulation (2) Per sequence performance (HE)</vt:lpstr>
      <vt:lpstr>Simulation (3) Per sequence performance (LoCo)</vt:lpstr>
      <vt:lpstr>Conclusion</vt:lpstr>
      <vt:lpstr>Slide 8</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55</cp:revision>
  <cp:lastPrinted>2005-08-27T17:58:21Z</cp:lastPrinted>
  <dcterms:created xsi:type="dcterms:W3CDTF">2010-10-01T23:19:22Z</dcterms:created>
  <dcterms:modified xsi:type="dcterms:W3CDTF">2011-03-18T18:03:48Z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765043271</vt:i4>
  </property>
  <property fmtid="{D5CDD505-2E9C-101B-9397-08002B2CF9AE}" pid="3" name="_NewReviewCycle">
    <vt:lpwstr/>
  </property>
  <property fmtid="{D5CDD505-2E9C-101B-9397-08002B2CF9AE}" pid="4" name="_EmailSubject">
    <vt:lpwstr>my AIS slides</vt:lpwstr>
  </property>
  <property fmtid="{D5CDD505-2E9C-101B-9397-08002B2CF9AE}" pid="5" name="_AuthorEmail">
    <vt:lpwstr>zhengy@qualcomm.com</vt:lpwstr>
  </property>
  <property fmtid="{D5CDD505-2E9C-101B-9397-08002B2CF9AE}" pid="6" name="_AuthorEmailDisplayName">
    <vt:lpwstr>Zheng, Yunfei</vt:lpwstr>
  </property>
  <property fmtid="{D5CDD505-2E9C-101B-9397-08002B2CF9AE}" pid="7" name="_PreviousAdHocReviewCycleID">
    <vt:i4>-2088861234</vt:i4>
  </property>
</Properties>
</file>