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6" r:id="rId4"/>
    <p:sldId id="258" r:id="rId5"/>
    <p:sldId id="259" r:id="rId6"/>
    <p:sldId id="260" r:id="rId7"/>
    <p:sldId id="261" r:id="rId8"/>
    <p:sldId id="262" r:id="rId9"/>
    <p:sldId id="257"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660"/>
  </p:normalViewPr>
  <p:slideViewPr>
    <p:cSldViewPr>
      <p:cViewPr varScale="1">
        <p:scale>
          <a:sx n="67" d="100"/>
          <a:sy n="67" d="100"/>
        </p:scale>
        <p:origin x="-5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7" name="Picture 10" descr="2"/>
          <p:cNvPicPr>
            <a:picLocks noChangeAspect="1" noChangeArrowheads="1"/>
          </p:cNvPicPr>
          <p:nvPr userDrawn="1"/>
        </p:nvPicPr>
        <p:blipFill>
          <a:blip r:embed="rId2" cstate="print"/>
          <a:srcRect/>
          <a:stretch>
            <a:fillRect/>
          </a:stretch>
        </p:blipFill>
        <p:spPr bwMode="auto">
          <a:xfrm>
            <a:off x="0" y="781200"/>
            <a:ext cx="9144000" cy="3810000"/>
          </a:xfrm>
          <a:prstGeom prst="rect">
            <a:avLst/>
          </a:prstGeom>
          <a:noFill/>
        </p:spPr>
      </p:pic>
      <p:sp>
        <p:nvSpPr>
          <p:cNvPr id="8" name="Rectangle 25"/>
          <p:cNvSpPr>
            <a:spLocks noChangeArrowheads="1"/>
          </p:cNvSpPr>
          <p:nvPr userDrawn="1"/>
        </p:nvSpPr>
        <p:spPr bwMode="auto">
          <a:xfrm>
            <a:off x="6793200" y="248400"/>
            <a:ext cx="1402473" cy="296314"/>
          </a:xfrm>
          <a:prstGeom prst="rect">
            <a:avLst/>
          </a:prstGeom>
          <a:noFill/>
          <a:ln w="9525" algn="ctr">
            <a:noFill/>
            <a:miter lim="800000"/>
            <a:headEnd/>
            <a:tailEnd/>
          </a:ln>
          <a:effectLst/>
        </p:spPr>
        <p:txBody>
          <a:bodyPr wrap="none" lIns="80092" tIns="40044" rIns="80092" bIns="40044">
            <a:spAutoFit/>
          </a:bodyPr>
          <a:lstStyle/>
          <a:p>
            <a:pPr defTabSz="801688" eaLnBrk="0" hangingPunct="0"/>
            <a:r>
              <a:rPr lang="en-US" altLang="zh-CN" sz="1400" b="1" dirty="0">
                <a:solidFill>
                  <a:srgbClr val="666666"/>
                </a:solidFill>
                <a:latin typeface="+mn-lt"/>
              </a:rPr>
              <a:t>Security Level:</a:t>
            </a:r>
            <a:r>
              <a:rPr lang="zh-CN" altLang="en-US" sz="1400" b="1" dirty="0">
                <a:solidFill>
                  <a:srgbClr val="666666"/>
                </a:solidFill>
                <a:latin typeface="+mn-lt"/>
              </a:rPr>
              <a:t> </a:t>
            </a:r>
          </a:p>
        </p:txBody>
      </p:sp>
      <p:sp>
        <p:nvSpPr>
          <p:cNvPr id="9" name="Rectangle 26"/>
          <p:cNvSpPr txBox="1">
            <a:spLocks noChangeArrowheads="1"/>
          </p:cNvSpPr>
          <p:nvPr userDrawn="1"/>
        </p:nvSpPr>
        <p:spPr>
          <a:xfrm>
            <a:off x="684213" y="282575"/>
            <a:ext cx="2133600" cy="474663"/>
          </a:xfrm>
          <a:prstGeom prst="rect">
            <a:avLst/>
          </a:prstGeom>
        </p:spPr>
        <p:txBody>
          <a:bodyPr vert="horz" lIns="80139" tIns="40069" rIns="80139" bIns="40069" rtlCol="0" anchor="t"/>
          <a:lstStyle>
            <a:lvl1pPr>
              <a:lnSpc>
                <a:spcPct val="100000"/>
              </a:lnSpc>
              <a:defRPr>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2026D93-F48A-4331-836E-4E58F3F62137}" type="datetime1">
              <a:rPr kumimoji="0" lang="zh-CN" altLang="en-US" sz="1200" b="0" i="0" u="none" strike="noStrike" kern="1200" cap="none" spc="0" normalizeH="0" baseline="0" noProof="0" smtClean="0">
                <a:ln>
                  <a:noFill/>
                </a:ln>
                <a:solidFill>
                  <a:schemeClr val="tx1">
                    <a:tint val="75000"/>
                  </a:schemeClr>
                </a:solidFill>
                <a:effectLst/>
                <a:uLnTx/>
                <a:uFillTx/>
                <a:latin typeface="MS PGothic" pitchFamily="34" charset="-128"/>
                <a:ea typeface="MS PGothic" pitchFamily="34"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2011-3-16</a:t>
            </a:fld>
            <a:endParaRPr kumimoji="0" lang="en-US" altLang="zh-CN" sz="1200" b="0" i="0" u="none" strike="noStrike" kern="1200" cap="none" spc="0" normalizeH="0" baseline="0" noProof="0" dirty="0">
              <a:ln>
                <a:noFill/>
              </a:ln>
              <a:solidFill>
                <a:schemeClr val="tx1">
                  <a:tint val="75000"/>
                </a:schemeClr>
              </a:solidFill>
              <a:effectLst/>
              <a:uLnTx/>
              <a:uFillTx/>
              <a:latin typeface="MS PGothic" pitchFamily="34" charset="-128"/>
              <a:ea typeface="MS PGothic" pitchFamily="34" charset="-128"/>
              <a:cs typeface="+mn-cs"/>
            </a:endParaRPr>
          </a:p>
        </p:txBody>
      </p:sp>
      <p:sp>
        <p:nvSpPr>
          <p:cNvPr id="12" name="Text Box 22"/>
          <p:cNvSpPr txBox="1">
            <a:spLocks noChangeArrowheads="1"/>
          </p:cNvSpPr>
          <p:nvPr userDrawn="1"/>
        </p:nvSpPr>
        <p:spPr bwMode="auto">
          <a:xfrm>
            <a:off x="7236296" y="4077072"/>
            <a:ext cx="1338802" cy="265574"/>
          </a:xfrm>
          <a:prstGeom prst="rect">
            <a:avLst/>
          </a:prstGeom>
          <a:noFill/>
          <a:ln w="9525">
            <a:noFill/>
            <a:miter lim="800000"/>
            <a:headEnd/>
            <a:tailEnd/>
          </a:ln>
        </p:spPr>
        <p:txBody>
          <a:bodyPr wrap="none" lIns="80124" tIns="40063" rIns="80124" bIns="40063">
            <a:spAutoFit/>
          </a:bodyPr>
          <a:lstStyle/>
          <a:p>
            <a:pPr defTabSz="801688" eaLnBrk="0" hangingPunct="0"/>
            <a:r>
              <a:rPr lang="en-US" altLang="zh-CN" sz="1200" baseline="0" dirty="0" err="1">
                <a:solidFill>
                  <a:schemeClr val="bg1"/>
                </a:solidFill>
                <a:latin typeface="FrutigerNext LT Regular" pitchFamily="34" charset="0"/>
              </a:rPr>
              <a:t>www.huawei.com</a:t>
            </a:r>
            <a:endParaRPr lang="en-US" altLang="zh-CN" sz="1200" baseline="0" dirty="0">
              <a:solidFill>
                <a:schemeClr val="bg1"/>
              </a:solidFill>
              <a:latin typeface="FrutigerNext LT Regular" pitchFamily="34" charset="0"/>
            </a:endParaRPr>
          </a:p>
        </p:txBody>
      </p:sp>
      <p:sp>
        <p:nvSpPr>
          <p:cNvPr id="16" name="Text Box 20"/>
          <p:cNvSpPr txBox="1">
            <a:spLocks noChangeArrowheads="1"/>
          </p:cNvSpPr>
          <p:nvPr userDrawn="1"/>
        </p:nvSpPr>
        <p:spPr bwMode="auto">
          <a:xfrm>
            <a:off x="652463" y="6207125"/>
            <a:ext cx="2619375" cy="261938"/>
          </a:xfrm>
          <a:prstGeom prst="rect">
            <a:avLst/>
          </a:prstGeom>
          <a:noFill/>
          <a:ln w="9525">
            <a:noFill/>
            <a:miter lim="800000"/>
            <a:headEnd/>
            <a:tailEnd/>
          </a:ln>
        </p:spPr>
        <p:txBody>
          <a:bodyPr wrap="none" lIns="80124" tIns="40063" rIns="80124" bIns="40063">
            <a:spAutoFit/>
          </a:bodyPr>
          <a:lstStyle/>
          <a:p>
            <a:pPr defTabSz="801688" eaLnBrk="0" hangingPunct="0"/>
            <a:r>
              <a:rPr lang="en-US" altLang="zh-CN" sz="1200" dirty="0">
                <a:solidFill>
                  <a:schemeClr val="tx1"/>
                </a:solidFill>
                <a:latin typeface="FrutigerNext LT Bold" pitchFamily="1" charset="0"/>
              </a:rPr>
              <a:t>HUAWEI TECHNOLOGIES CO., LTD.</a:t>
            </a:r>
            <a:endParaRPr lang="en-US" altLang="zh-CN" sz="2200" dirty="0">
              <a:solidFill>
                <a:schemeClr val="tx1"/>
              </a:solidFill>
              <a:latin typeface="Arial" charset="0"/>
            </a:endParaRPr>
          </a:p>
        </p:txBody>
      </p:sp>
      <p:pic>
        <p:nvPicPr>
          <p:cNvPr id="18" name="Picture 9" descr="Logo"/>
          <p:cNvPicPr preferRelativeResize="0">
            <a:picLocks noChangeArrowheads="1"/>
          </p:cNvPicPr>
          <p:nvPr userDrawn="1"/>
        </p:nvPicPr>
        <p:blipFill>
          <a:blip r:embed="rId3" cstate="print"/>
          <a:srcRect/>
          <a:stretch>
            <a:fillRect/>
          </a:stretch>
        </p:blipFill>
        <p:spPr bwMode="auto">
          <a:xfrm>
            <a:off x="7508875" y="5589588"/>
            <a:ext cx="763588" cy="763587"/>
          </a:xfrm>
          <a:prstGeom prst="rect">
            <a:avLst/>
          </a:prstGeom>
          <a:noFill/>
          <a:ln w="9525">
            <a:noFill/>
            <a:miter lim="800000"/>
            <a:headEnd/>
            <a:tailEnd/>
          </a:ln>
        </p:spPr>
      </p:pic>
      <p:sp>
        <p:nvSpPr>
          <p:cNvPr id="11" name="Rectangle 15"/>
          <p:cNvSpPr>
            <a:spLocks noGrp="1" noChangeArrowheads="1"/>
          </p:cNvSpPr>
          <p:nvPr>
            <p:ph type="ctrTitle" sz="quarter"/>
          </p:nvPr>
        </p:nvSpPr>
        <p:spPr>
          <a:xfrm>
            <a:off x="397123" y="1462088"/>
            <a:ext cx="5994400" cy="1749425"/>
          </a:xfrm>
        </p:spPr>
        <p:txBody>
          <a:bodyPr/>
          <a:lstStyle>
            <a:lvl1pPr algn="ctr">
              <a:defRPr sz="4500" b="1">
                <a:solidFill>
                  <a:schemeClr val="bg1"/>
                </a:solidFill>
              </a:defRPr>
            </a:lvl1pPr>
          </a:lstStyle>
          <a:p>
            <a:r>
              <a:rPr lang="zh-CN" altLang="en-US" smtClean="0"/>
              <a:t>单击此处编辑母版标题样式</a:t>
            </a:r>
            <a:endParaRPr lang="zh-CN" altLang="en-US" dirty="0"/>
          </a:p>
        </p:txBody>
      </p:sp>
      <p:sp>
        <p:nvSpPr>
          <p:cNvPr id="13" name="Rectangle 16"/>
          <p:cNvSpPr>
            <a:spLocks noGrp="1" noChangeArrowheads="1"/>
          </p:cNvSpPr>
          <p:nvPr>
            <p:ph type="subTitle" sz="quarter" idx="1"/>
          </p:nvPr>
        </p:nvSpPr>
        <p:spPr>
          <a:xfrm>
            <a:off x="395536" y="3341688"/>
            <a:ext cx="5995987" cy="908050"/>
          </a:xfrm>
        </p:spPr>
        <p:txBody>
          <a:bodyPr lIns="87814" tIns="43906" rIns="87814" bIns="43906"/>
          <a:lstStyle>
            <a:lvl1pPr marL="0" indent="0" algn="ctr">
              <a:buFont typeface="Wingdings" pitchFamily="2" charset="2"/>
              <a:buNone/>
              <a:defRPr sz="2300" b="0">
                <a:solidFill>
                  <a:schemeClr val="bg1"/>
                </a:solidFill>
                <a:latin typeface="华文细黑" pitchFamily="2" charset="-122"/>
              </a:defRPr>
            </a:lvl1pPr>
          </a:lstStyle>
          <a:p>
            <a:r>
              <a:rPr lang="zh-CN" altLang="en-US" smtClean="0"/>
              <a:t>单击此处编辑母版副标题样式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ln>
            <a:noFill/>
          </a:ln>
        </p:spPr>
        <p:txBody>
          <a:bodyPr/>
          <a:lstStyle>
            <a:lvl1pPr>
              <a:defRPr baseline="0">
                <a:solidFill>
                  <a:srgbClr val="990000"/>
                </a:solidFill>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B8014DA6-2135-4613-BA44-6A9B00AB6A3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8DEC2F22-6C64-4F2D-94E8-C2A0B06C846F}" type="slidenum">
              <a:rPr lang="zh-CN" altLang="en-US" smtClean="0"/>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6356350"/>
            <a:ext cx="2133600" cy="365125"/>
          </a:xfrm>
          <a:prstGeom prst="rect">
            <a:avLst/>
          </a:prstGeom>
        </p:spPr>
        <p:txBody>
          <a:bodyPr/>
          <a:lstStyle/>
          <a:p>
            <a:fld id="{829E485C-AAFB-4331-B77D-A7872560E10C}" type="datetimeFigureOut">
              <a:rPr lang="zh-CN" altLang="en-US" smtClean="0"/>
              <a:pPr/>
              <a:t>2011-3-16</a:t>
            </a:fld>
            <a:endParaRPr lang="zh-CN" altLang="en-US"/>
          </a:p>
        </p:txBody>
      </p:sp>
      <p:sp>
        <p:nvSpPr>
          <p:cNvPr id="5" name="页脚占位符 4"/>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6356350"/>
            <a:ext cx="2133600" cy="365125"/>
          </a:xfrm>
          <a:prstGeom prst="rect">
            <a:avLst/>
          </a:prstGeom>
        </p:spPr>
        <p:txBody>
          <a:bodyPr/>
          <a:lstStyle/>
          <a:p>
            <a:fld id="{A26CB389-AE89-4D06-B719-F20194E9FE7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8" name="页脚占位符 7"/>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4" name="页脚占位符 3"/>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323528" y="6356350"/>
            <a:ext cx="2520280" cy="365125"/>
          </a:xfrm>
          <a:prstGeom prst="rect">
            <a:avLst/>
          </a:prstGeom>
        </p:spPr>
        <p:txBody>
          <a:bodyPr/>
          <a:lstStyle/>
          <a:p>
            <a:fld id="{11B5E5A5-7962-4C17-8DC4-DBD8C55983DE}" type="datetimeFigureOut">
              <a:rPr lang="zh-CN" altLang="en-US" smtClean="0"/>
              <a:pPr/>
              <a:t>2011-3-16</a:t>
            </a:fld>
            <a:endParaRPr lang="zh-CN" altLang="en-US"/>
          </a:p>
        </p:txBody>
      </p:sp>
      <p:sp>
        <p:nvSpPr>
          <p:cNvPr id="6" name="页脚占位符 5"/>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6356350"/>
            <a:ext cx="2133600" cy="365125"/>
          </a:xfrm>
          <a:prstGeom prst="rect">
            <a:avLst/>
          </a:prstGeom>
        </p:spPr>
        <p:txBody>
          <a:bodyPr/>
          <a:lstStyle/>
          <a:p>
            <a:fld id="{F1B64860-FF5A-4699-9DC5-E2A7143C734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79" descr="dd"/>
          <p:cNvPicPr>
            <a:picLocks noChangeAspect="1" noChangeArrowheads="1"/>
          </p:cNvPicPr>
          <p:nvPr/>
        </p:nvPicPr>
        <p:blipFill>
          <a:blip r:embed="rId13" cstate="print"/>
          <a:srcRect/>
          <a:stretch>
            <a:fillRect/>
          </a:stretch>
        </p:blipFill>
        <p:spPr bwMode="auto">
          <a:xfrm>
            <a:off x="0" y="6224588"/>
            <a:ext cx="9150350" cy="636587"/>
          </a:xfrm>
          <a:prstGeom prst="rect">
            <a:avLst/>
          </a:prstGeom>
          <a:noFill/>
          <a:ln w="9525">
            <a:noFill/>
            <a:miter lim="800000"/>
            <a:headEnd/>
            <a:tailEnd/>
          </a:ln>
        </p:spPr>
      </p:pic>
      <p:sp>
        <p:nvSpPr>
          <p:cNvPr id="2" name="标题占位符 1"/>
          <p:cNvSpPr>
            <a:spLocks noGrp="1"/>
          </p:cNvSpPr>
          <p:nvPr>
            <p:ph type="title"/>
          </p:nvPr>
        </p:nvSpPr>
        <p:spPr>
          <a:xfrm>
            <a:off x="651600" y="432000"/>
            <a:ext cx="7747200" cy="871200"/>
          </a:xfrm>
          <a:prstGeom prst="rect">
            <a:avLst/>
          </a:prstGeom>
        </p:spPr>
        <p:txBody>
          <a:bodyPr vert="horz" lIns="79200" tIns="39600" rIns="79200" bIns="39600" rtlCol="0" anchor="ctr">
            <a:no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51600" y="1641600"/>
            <a:ext cx="7930800" cy="4194000"/>
          </a:xfrm>
          <a:prstGeom prst="rect">
            <a:avLst/>
          </a:prstGeom>
        </p:spPr>
        <p:txBody>
          <a:bodyPr vert="horz" lIns="79200" tIns="39600" rIns="79200" bIns="39600" rtlCol="0">
            <a:no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9" name="Text Box 8"/>
          <p:cNvSpPr txBox="1">
            <a:spLocks noChangeArrowheads="1"/>
          </p:cNvSpPr>
          <p:nvPr/>
        </p:nvSpPr>
        <p:spPr bwMode="auto">
          <a:xfrm>
            <a:off x="652463" y="6438900"/>
            <a:ext cx="2619375" cy="261938"/>
          </a:xfrm>
          <a:prstGeom prst="rect">
            <a:avLst/>
          </a:prstGeom>
          <a:noFill/>
          <a:ln w="9525">
            <a:noFill/>
            <a:miter lim="800000"/>
            <a:headEnd/>
            <a:tailEnd/>
          </a:ln>
        </p:spPr>
        <p:txBody>
          <a:bodyPr wrap="none" lIns="80124" tIns="40063" rIns="80124" bIns="40063">
            <a:spAutoFit/>
          </a:bodyPr>
          <a:lstStyle/>
          <a:p>
            <a:pPr defTabSz="801688" eaLnBrk="0" hangingPunct="0"/>
            <a:r>
              <a:rPr lang="en-US" altLang="zh-CN" sz="1200" dirty="0">
                <a:solidFill>
                  <a:schemeClr val="tx1"/>
                </a:solidFill>
                <a:latin typeface="FrutigerNext LT Bold" pitchFamily="1" charset="0"/>
              </a:rPr>
              <a:t>HUAWEI TECHNOLOGIES CO., LTD.</a:t>
            </a:r>
            <a:endParaRPr lang="en-US" altLang="zh-CN" sz="2200" dirty="0">
              <a:solidFill>
                <a:schemeClr val="tx1"/>
              </a:solidFill>
              <a:latin typeface="Arial" charset="0"/>
            </a:endParaRPr>
          </a:p>
        </p:txBody>
      </p:sp>
      <p:pic>
        <p:nvPicPr>
          <p:cNvPr id="10" name="Picture 9" descr="8"/>
          <p:cNvPicPr>
            <a:picLocks noChangeAspect="1" noChangeArrowheads="1"/>
          </p:cNvPicPr>
          <p:nvPr/>
        </p:nvPicPr>
        <p:blipFill>
          <a:blip r:embed="rId14" cstate="print"/>
          <a:srcRect/>
          <a:stretch>
            <a:fillRect/>
          </a:stretch>
        </p:blipFill>
        <p:spPr bwMode="auto">
          <a:xfrm>
            <a:off x="7508875" y="6399213"/>
            <a:ext cx="1311275" cy="312737"/>
          </a:xfrm>
          <a:prstGeom prst="rect">
            <a:avLst/>
          </a:prstGeom>
          <a:noFill/>
        </p:spPr>
      </p:pic>
      <p:sp>
        <p:nvSpPr>
          <p:cNvPr id="14" name="TextBox 13"/>
          <p:cNvSpPr txBox="1"/>
          <p:nvPr/>
        </p:nvSpPr>
        <p:spPr>
          <a:xfrm>
            <a:off x="6364800" y="6490800"/>
            <a:ext cx="2098800" cy="45720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zh-CN" sz="1200" dirty="0" smtClean="0"/>
              <a:t>Page </a:t>
            </a:r>
            <a:fld id="{EA2ED9EB-E98B-4EA1-92D6-3BEF7CD88926}" type="slidenum">
              <a:rPr lang="de-DE" altLang="zh-CN" sz="1200" smtClean="0"/>
              <a:pPr marL="0" marR="0" indent="0" algn="l" defTabSz="914400" rtl="0" eaLnBrk="1" fontAlgn="auto" latinLnBrk="0" hangingPunct="1">
                <a:lnSpc>
                  <a:spcPct val="100000"/>
                </a:lnSpc>
                <a:spcBef>
                  <a:spcPts val="0"/>
                </a:spcBef>
                <a:spcAft>
                  <a:spcPts val="0"/>
                </a:spcAft>
                <a:buClrTx/>
                <a:buSzTx/>
                <a:buFontTx/>
                <a:buNone/>
                <a:tabLst/>
                <a:defRPr/>
              </a:pPr>
              <a:t>‹#›</a:t>
            </a:fld>
            <a:endParaRPr lang="en-GB" altLang="zh-CN" sz="1200" dirty="0" smtClean="0"/>
          </a:p>
          <a:p>
            <a:endParaRPr lang="zh-CN" altLang="en-US" sz="1200"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400" kern="1200" baseline="0">
          <a:solidFill>
            <a:srgbClr val="990000"/>
          </a:solidFill>
          <a:latin typeface="黑体 (标题)"/>
          <a:ea typeface="黑体" pitchFamily="2" charset="-122"/>
          <a:cs typeface="+mj-cs"/>
        </a:defRPr>
      </a:lvl1pPr>
    </p:titleStyle>
    <p:bodyStyle>
      <a:lvl1pPr marL="298800" indent="-298800" algn="l" defTabSz="914400" rtl="0" eaLnBrk="1" latinLnBrk="0" hangingPunct="1">
        <a:lnSpc>
          <a:spcPct val="140000"/>
        </a:lnSpc>
        <a:spcBef>
          <a:spcPts val="0"/>
        </a:spcBef>
        <a:buFont typeface="Arial" pitchFamily="34" charset="0"/>
        <a:buChar char="•"/>
        <a:defRPr sz="2000" b="1" i="0" kern="1200" baseline="0">
          <a:solidFill>
            <a:schemeClr val="tx1"/>
          </a:solidFill>
          <a:latin typeface="华文细黑" pitchFamily="2" charset="-122"/>
          <a:ea typeface="华文细黑" pitchFamily="2" charset="-122"/>
          <a:cs typeface="+mn-cs"/>
        </a:defRPr>
      </a:lvl1pPr>
      <a:lvl2pPr marL="651600" indent="-252000" algn="l" defTabSz="914400" rtl="0" eaLnBrk="1" latinLnBrk="0" hangingPunct="1">
        <a:lnSpc>
          <a:spcPct val="140000"/>
        </a:lnSpc>
        <a:spcBef>
          <a:spcPts val="0"/>
        </a:spcBef>
        <a:buSzPct val="50000"/>
        <a:buFont typeface="Wingdings" pitchFamily="2" charset="2"/>
        <a:buChar char="p"/>
        <a:defRPr sz="1800" kern="1200">
          <a:solidFill>
            <a:schemeClr val="tx1"/>
          </a:solidFill>
          <a:latin typeface="华文细黑" pitchFamily="2" charset="-122"/>
          <a:ea typeface="华文细黑" pitchFamily="2" charset="-122"/>
          <a:cs typeface="+mn-cs"/>
        </a:defRPr>
      </a:lvl2pPr>
      <a:lvl3pPr marL="1004400" indent="-201600" algn="l" defTabSz="914400" rtl="0" eaLnBrk="1" latinLnBrk="0" hangingPunct="1">
        <a:lnSpc>
          <a:spcPct val="140000"/>
        </a:lnSpc>
        <a:spcBef>
          <a:spcPts val="0"/>
        </a:spcBef>
        <a:buSzPct val="50000"/>
        <a:buFont typeface="Wingdings" pitchFamily="2" charset="2"/>
        <a:buChar char="n"/>
        <a:defRPr sz="1600" kern="1200">
          <a:solidFill>
            <a:schemeClr val="tx1"/>
          </a:solidFill>
          <a:latin typeface="华文细黑" pitchFamily="2" charset="-122"/>
          <a:ea typeface="华文细黑" pitchFamily="2" charset="-122"/>
          <a:cs typeface="+mn-cs"/>
        </a:defRPr>
      </a:lvl3pPr>
      <a:lvl4pPr marL="1400400" indent="-201600" algn="l" defTabSz="914400" rtl="0" eaLnBrk="1" latinLnBrk="0" hangingPunct="1">
        <a:lnSpc>
          <a:spcPct val="140000"/>
        </a:lnSpc>
        <a:spcBef>
          <a:spcPts val="0"/>
        </a:spcBef>
        <a:buSzPct val="50000"/>
        <a:buFont typeface="Arial" pitchFamily="34" charset="0"/>
        <a:buChar char="–"/>
        <a:defRPr sz="1400" kern="1200">
          <a:solidFill>
            <a:schemeClr val="tx1"/>
          </a:solidFill>
          <a:latin typeface="华文细黑" pitchFamily="2" charset="-122"/>
          <a:ea typeface="华文细黑" pitchFamily="2" charset="-122"/>
          <a:cs typeface="+mn-cs"/>
        </a:defRPr>
      </a:lvl4pPr>
      <a:lvl5pPr marL="1803600" indent="-201600" algn="l" defTabSz="914400" rtl="0" eaLnBrk="1" latinLnBrk="0" hangingPunct="1">
        <a:lnSpc>
          <a:spcPct val="140000"/>
        </a:lnSpc>
        <a:spcBef>
          <a:spcPts val="0"/>
        </a:spcBef>
        <a:buFont typeface="FrutigerNext LT Medium" pitchFamily="34" charset="0"/>
        <a:buChar char="~"/>
        <a:defRPr sz="1200" kern="1200">
          <a:solidFill>
            <a:schemeClr val="tx1"/>
          </a:solidFill>
          <a:latin typeface="华文细黑" pitchFamily="2" charset="-122"/>
          <a:ea typeface="华文细黑"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79200" tIns="39600" rIns="79200" bIns="39600" anchor="ctr">
            <a:noAutofit/>
          </a:bodyPr>
          <a:lstStyle/>
          <a:p>
            <a:endParaRPr lang="zh-CN" altLang="en-US"/>
          </a:p>
        </p:txBody>
      </p:sp>
      <p:sp>
        <p:nvSpPr>
          <p:cNvPr id="2" name="标题占位符 1"/>
          <p:cNvSpPr>
            <a:spLocks noGrp="1"/>
          </p:cNvSpPr>
          <p:nvPr>
            <p:ph type="title"/>
          </p:nvPr>
        </p:nvSpPr>
        <p:spPr>
          <a:xfrm>
            <a:off x="651600" y="637200"/>
            <a:ext cx="7930800" cy="871200"/>
          </a:xfrm>
          <a:prstGeom prst="rect">
            <a:avLst/>
          </a:prstGeom>
        </p:spPr>
        <p:txBody>
          <a:bodyPr vert="horz" lIns="79200" tIns="39600" rIns="79200" bIns="39600" rtlCol="0" anchor="ctr">
            <a:no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51600" y="1641600"/>
            <a:ext cx="7930800" cy="4194000"/>
          </a:xfrm>
          <a:prstGeom prst="rect">
            <a:avLst/>
          </a:prstGeom>
        </p:spPr>
        <p:txBody>
          <a:bodyPr vert="horz" lIns="79200" tIns="39600" rIns="79200" bIns="39600" rtlCol="0">
            <a:no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500" kern="1200" baseline="0">
          <a:solidFill>
            <a:srgbClr val="990000"/>
          </a:solidFill>
          <a:latin typeface="黑体" pitchFamily="2" charset="-122"/>
          <a:ea typeface="黑体" pitchFamily="2" charset="-122"/>
          <a:cs typeface="+mj-cs"/>
        </a:defRPr>
      </a:lvl1pPr>
    </p:titleStyle>
    <p:bodyStyle>
      <a:lvl1pPr marL="298800" indent="-298800" algn="l" defTabSz="914400" rtl="0" eaLnBrk="1" latinLnBrk="0" hangingPunct="1">
        <a:lnSpc>
          <a:spcPct val="140000"/>
        </a:lnSpc>
        <a:spcBef>
          <a:spcPts val="0"/>
        </a:spcBef>
        <a:buFont typeface="Arial" pitchFamily="34" charset="0"/>
        <a:buChar char="•"/>
        <a:defRPr sz="2600" b="1" kern="1200">
          <a:solidFill>
            <a:schemeClr val="tx1"/>
          </a:solidFill>
          <a:latin typeface="华文细黑" pitchFamily="2" charset="-122"/>
          <a:ea typeface="华文细黑" pitchFamily="2" charset="-122"/>
          <a:cs typeface="+mn-cs"/>
        </a:defRPr>
      </a:lvl1pPr>
      <a:lvl2pPr marL="971550" indent="-514350" algn="l" defTabSz="914400" rtl="0" eaLnBrk="1" latinLnBrk="0" hangingPunct="1">
        <a:spcBef>
          <a:spcPct val="20000"/>
        </a:spcBef>
        <a:buSzPct val="50000"/>
        <a:buFont typeface="Wingdings" pitchFamily="2" charset="2"/>
        <a:buChar char="p"/>
        <a:defRPr sz="2400" kern="1200">
          <a:solidFill>
            <a:schemeClr val="tx1"/>
          </a:solidFill>
          <a:latin typeface="华文细黑" pitchFamily="2" charset="-122"/>
          <a:ea typeface="华文细黑" pitchFamily="2" charset="-122"/>
          <a:cs typeface="+mn-cs"/>
        </a:defRPr>
      </a:lvl2pPr>
      <a:lvl3pPr marL="1143000" indent="-228600" algn="l" defTabSz="914400" rtl="0" eaLnBrk="1" latinLnBrk="0" hangingPunct="1">
        <a:lnSpc>
          <a:spcPct val="140000"/>
        </a:lnSpc>
        <a:spcBef>
          <a:spcPts val="0"/>
        </a:spcBef>
        <a:buSzPct val="50000"/>
        <a:buFont typeface="Wingdings" pitchFamily="2" charset="2"/>
        <a:buChar char="n"/>
        <a:defRPr sz="2200" kern="1200">
          <a:solidFill>
            <a:schemeClr val="tx1"/>
          </a:solidFill>
          <a:latin typeface="华文细黑" pitchFamily="2" charset="-122"/>
          <a:ea typeface="华文细黑" pitchFamily="2" charset="-122"/>
          <a:cs typeface="+mn-cs"/>
        </a:defRPr>
      </a:lvl3pPr>
      <a:lvl4pPr marL="1400400" indent="-201600" algn="l" defTabSz="914400" rtl="0" eaLnBrk="1" latinLnBrk="0" hangingPunct="1">
        <a:lnSpc>
          <a:spcPct val="140000"/>
        </a:lnSpc>
        <a:spcBef>
          <a:spcPts val="0"/>
        </a:spcBef>
        <a:buSzPct val="50000"/>
        <a:buFont typeface="Arial" pitchFamily="34" charset="0"/>
        <a:buChar char="–"/>
        <a:defRPr sz="2000" kern="1200">
          <a:solidFill>
            <a:schemeClr val="tx1"/>
          </a:solidFill>
          <a:latin typeface="华文细黑" pitchFamily="2" charset="-122"/>
          <a:ea typeface="华文细黑" pitchFamily="2" charset="-122"/>
          <a:cs typeface="+mn-cs"/>
        </a:defRPr>
      </a:lvl4pPr>
      <a:lvl5pPr marL="1803600" indent="-201600" algn="l" defTabSz="914400" rtl="0" eaLnBrk="1" latinLnBrk="0" hangingPunct="1">
        <a:lnSpc>
          <a:spcPct val="140000"/>
        </a:lnSpc>
        <a:spcBef>
          <a:spcPts val="0"/>
        </a:spcBef>
        <a:buSzPct val="50000"/>
        <a:buFont typeface="FrutigerNext LT LightCn" pitchFamily="34" charset="0"/>
        <a:buChar char="~"/>
        <a:defRPr sz="1800" kern="1200">
          <a:solidFill>
            <a:schemeClr val="tx1"/>
          </a:solidFill>
          <a:latin typeface="华文细黑" pitchFamily="2" charset="-122"/>
          <a:ea typeface="华文细黑"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hangingPunct="0"/>
            <a:r>
              <a:rPr lang="en-US" altLang="zh-CN" sz="4400" dirty="0">
                <a:solidFill>
                  <a:srgbClr val="990000"/>
                </a:solidFill>
                <a:latin typeface="Arial" charset="0"/>
              </a:rPr>
              <a:t>Thank you</a:t>
            </a:r>
          </a:p>
        </p:txBody>
      </p:sp>
      <p:sp>
        <p:nvSpPr>
          <p:cNvPr id="8" name="Text Box 8"/>
          <p:cNvSpPr txBox="1">
            <a:spLocks noChangeArrowheads="1"/>
          </p:cNvSpPr>
          <p:nvPr/>
        </p:nvSpPr>
        <p:spPr bwMode="auto">
          <a:xfrm>
            <a:off x="3276600" y="3435350"/>
            <a:ext cx="2738438" cy="479425"/>
          </a:xfrm>
          <a:prstGeom prst="rect">
            <a:avLst/>
          </a:prstGeom>
          <a:noFill/>
          <a:ln w="9525">
            <a:noFill/>
            <a:miter lim="800000"/>
            <a:headEnd/>
            <a:tailEnd/>
          </a:ln>
        </p:spPr>
        <p:txBody>
          <a:bodyPr wrap="none" lIns="83448" tIns="41724" rIns="83448" bIns="41724">
            <a:spAutoFit/>
          </a:bodyPr>
          <a:lstStyle/>
          <a:p>
            <a:pPr defTabSz="835025" eaLnBrk="0" hangingPunct="0"/>
            <a:r>
              <a:rPr lang="en-US" altLang="zh-CN" sz="2600" dirty="0" err="1">
                <a:solidFill>
                  <a:srgbClr val="666666"/>
                </a:solidFill>
                <a:latin typeface="Arial" charset="0"/>
              </a:rPr>
              <a:t>www.huawei.com</a:t>
            </a:r>
            <a:endParaRPr lang="en-US" altLang="zh-CN" sz="2100" dirty="0">
              <a:solidFill>
                <a:srgbClr val="990000"/>
              </a:solidFill>
              <a:latin typeface="Arial" charset="0"/>
            </a:endParaRPr>
          </a:p>
        </p:txBody>
      </p:sp>
      <p:pic>
        <p:nvPicPr>
          <p:cNvPr id="9"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2"/>
          <p:cNvSpPr>
            <a:spLocks noGrp="1" noChangeArrowheads="1"/>
          </p:cNvSpPr>
          <p:nvPr>
            <p:ph type="subTitle" idx="1"/>
          </p:nvPr>
        </p:nvSpPr>
        <p:spPr>
          <a:xfrm>
            <a:off x="773113" y="3341688"/>
            <a:ext cx="5995987" cy="908050"/>
          </a:xfrm>
        </p:spPr>
        <p:txBody>
          <a:bodyPr/>
          <a:lstStyle/>
          <a:p>
            <a:r>
              <a:rPr lang="en-US" altLang="zh-CN" dirty="0" err="1" smtClean="0"/>
              <a:t>Huawei</a:t>
            </a:r>
            <a:r>
              <a:rPr lang="en-US" altLang="zh-CN" dirty="0" smtClean="0"/>
              <a:t> Tech. Co, Ltd</a:t>
            </a:r>
            <a:endParaRPr lang="zh-CN" altLang="en-US" dirty="0"/>
          </a:p>
        </p:txBody>
      </p:sp>
      <p:sp>
        <p:nvSpPr>
          <p:cNvPr id="3" name="Rectangle 33"/>
          <p:cNvSpPr>
            <a:spLocks noGrp="1" noChangeArrowheads="1"/>
          </p:cNvSpPr>
          <p:nvPr>
            <p:ph type="ctrTitle"/>
          </p:nvPr>
        </p:nvSpPr>
        <p:spPr>
          <a:xfrm>
            <a:off x="774700" y="1462088"/>
            <a:ext cx="5994400" cy="1749425"/>
          </a:xfrm>
        </p:spPr>
        <p:txBody>
          <a:bodyPr/>
          <a:lstStyle/>
          <a:p>
            <a:r>
              <a:rPr lang="en-US" sz="2800" dirty="0" smtClean="0"/>
              <a:t>CE11: Adaptive coefficients scanning for inter-frame coding</a:t>
            </a:r>
            <a:endParaRPr lang="zh-CN" alt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a:xfrm>
            <a:off x="651600" y="432000"/>
            <a:ext cx="7747200" cy="871200"/>
          </a:xfrm>
        </p:spPr>
        <p:txBody>
          <a:bodyPr/>
          <a:lstStyle/>
          <a:p>
            <a:r>
              <a:rPr lang="en-US" altLang="zh-CN" dirty="0" smtClean="0"/>
              <a:t>JCTVC-D311</a:t>
            </a:r>
            <a:endParaRPr lang="zh-CN" altLang="en-US" dirty="0"/>
          </a:p>
        </p:txBody>
      </p:sp>
      <p:sp>
        <p:nvSpPr>
          <p:cNvPr id="9" name="矩形 8"/>
          <p:cNvSpPr/>
          <p:nvPr/>
        </p:nvSpPr>
        <p:spPr>
          <a:xfrm>
            <a:off x="714348" y="1214422"/>
            <a:ext cx="7929618" cy="1015663"/>
          </a:xfrm>
          <a:prstGeom prst="rect">
            <a:avLst/>
          </a:prstGeom>
        </p:spPr>
        <p:txBody>
          <a:bodyPr wrap="square">
            <a:spAutoFit/>
          </a:bodyPr>
          <a:lstStyle/>
          <a:p>
            <a:pPr algn="just"/>
            <a:r>
              <a:rPr lang="en-US" altLang="zh-CN" sz="2000" b="1" dirty="0" smtClean="0">
                <a:latin typeface="华文细黑" pitchFamily="2" charset="-122"/>
                <a:ea typeface="华文细黑" pitchFamily="2" charset="-122"/>
              </a:rPr>
              <a:t>In JCTVC-D311[1], t</a:t>
            </a:r>
            <a:r>
              <a:rPr lang="en-GB" altLang="zh-CN" sz="2000" b="1" dirty="0" smtClean="0">
                <a:latin typeface="华文细黑" pitchFamily="2" charset="-122"/>
                <a:ea typeface="华文细黑" pitchFamily="2" charset="-122"/>
              </a:rPr>
              <a:t>he best scanning pattern for every Transform Unit (TU) is chosen based on the texture direction of reference block and no flag is sent to the decoder side</a:t>
            </a:r>
            <a:r>
              <a:rPr lang="en-US" altLang="zh-CN" sz="2000" b="1" dirty="0" smtClean="0">
                <a:latin typeface="华文细黑" pitchFamily="2" charset="-122"/>
                <a:ea typeface="华文细黑" pitchFamily="2" charset="-122"/>
              </a:rPr>
              <a:t>.</a:t>
            </a:r>
            <a:endParaRPr lang="zh-CN" altLang="en-US" sz="2000" b="1" dirty="0" smtClean="0">
              <a:latin typeface="华文细黑" pitchFamily="2" charset="-122"/>
              <a:ea typeface="华文细黑" pitchFamily="2" charset="-122"/>
            </a:endParaRPr>
          </a:p>
        </p:txBody>
      </p:sp>
      <p:pic>
        <p:nvPicPr>
          <p:cNvPr id="10" name="Picture 4"/>
          <p:cNvPicPr>
            <a:picLocks noChangeAspect="1" noChangeArrowheads="1"/>
          </p:cNvPicPr>
          <p:nvPr/>
        </p:nvPicPr>
        <p:blipFill>
          <a:blip r:embed="rId2"/>
          <a:srcRect/>
          <a:stretch>
            <a:fillRect/>
          </a:stretch>
        </p:blipFill>
        <p:spPr bwMode="auto">
          <a:xfrm>
            <a:off x="785786" y="2643182"/>
            <a:ext cx="7934325" cy="714375"/>
          </a:xfrm>
          <a:prstGeom prst="rect">
            <a:avLst/>
          </a:prstGeom>
          <a:noFill/>
          <a:ln w="9525">
            <a:noFill/>
            <a:miter lim="800000"/>
            <a:headEnd/>
            <a:tailEnd/>
          </a:ln>
        </p:spPr>
      </p:pic>
      <p:sp>
        <p:nvSpPr>
          <p:cNvPr id="11" name="TextBox 6"/>
          <p:cNvSpPr txBox="1">
            <a:spLocks noChangeArrowheads="1"/>
          </p:cNvSpPr>
          <p:nvPr/>
        </p:nvSpPr>
        <p:spPr bwMode="auto">
          <a:xfrm>
            <a:off x="2428860" y="3643314"/>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Decoding procedure of D311</a:t>
            </a:r>
            <a:endParaRPr lang="zh-CN" altLang="en-US" sz="2000" b="1" dirty="0" smtClean="0">
              <a:latin typeface="华文细黑" pitchFamily="2" charset="-122"/>
              <a:ea typeface="华文细黑" pitchFamily="2" charset="-122"/>
            </a:endParaRPr>
          </a:p>
        </p:txBody>
      </p:sp>
      <p:sp>
        <p:nvSpPr>
          <p:cNvPr id="12" name="矩形 11"/>
          <p:cNvSpPr/>
          <p:nvPr/>
        </p:nvSpPr>
        <p:spPr>
          <a:xfrm>
            <a:off x="714348" y="4286256"/>
            <a:ext cx="7929618" cy="1323439"/>
          </a:xfrm>
          <a:prstGeom prst="rect">
            <a:avLst/>
          </a:prstGeom>
        </p:spPr>
        <p:txBody>
          <a:bodyPr wrap="square">
            <a:spAutoFit/>
          </a:bodyPr>
          <a:lstStyle/>
          <a:p>
            <a:pPr algn="just"/>
            <a:r>
              <a:rPr lang="en-US" altLang="zh-CN" sz="2000" b="1" dirty="0" smtClean="0">
                <a:latin typeface="华文细黑" pitchFamily="2" charset="-122"/>
                <a:ea typeface="华文细黑" pitchFamily="2" charset="-122"/>
              </a:rPr>
              <a:t>Problems:</a:t>
            </a:r>
          </a:p>
          <a:p>
            <a:pPr marL="457200" indent="-457200" algn="just">
              <a:buFont typeface="+mj-lt"/>
              <a:buAutoNum type="alphaLcPeriod"/>
            </a:pPr>
            <a:r>
              <a:rPr lang="en-US" altLang="zh-CN" sz="2000" b="1" dirty="0" smtClean="0">
                <a:latin typeface="华文细黑" pitchFamily="2" charset="-122"/>
                <a:ea typeface="华文细黑" pitchFamily="2" charset="-122"/>
              </a:rPr>
              <a:t>In the </a:t>
            </a:r>
            <a:r>
              <a:rPr lang="en-US" altLang="zh-CN" sz="2000" b="1" dirty="0" smtClean="0">
                <a:latin typeface="华文细黑" pitchFamily="2" charset="-122"/>
                <a:ea typeface="华文细黑" pitchFamily="2" charset="-122"/>
              </a:rPr>
              <a:t>parsing </a:t>
            </a:r>
            <a:r>
              <a:rPr lang="en-US" altLang="zh-CN" sz="2000" b="1" dirty="0" smtClean="0">
                <a:latin typeface="华文细黑" pitchFamily="2" charset="-122"/>
                <a:ea typeface="华文细黑" pitchFamily="2" charset="-122"/>
              </a:rPr>
              <a:t>procedure, a memory access module should be added.</a:t>
            </a:r>
          </a:p>
          <a:p>
            <a:pPr marL="457200" indent="-457200" algn="just">
              <a:buFont typeface="+mj-lt"/>
              <a:buAutoNum type="alphaLcPeriod"/>
            </a:pPr>
            <a:r>
              <a:rPr lang="en-US" altLang="zh-CN" sz="2000" b="1" dirty="0" smtClean="0">
                <a:latin typeface="华文细黑" pitchFamily="2" charset="-122"/>
                <a:ea typeface="华文细黑" pitchFamily="2" charset="-122"/>
              </a:rPr>
              <a:t>Parsing procedure will be delayed</a:t>
            </a:r>
            <a:endParaRPr lang="zh-CN" altLang="en-US" sz="2000" b="1" dirty="0" smtClean="0">
              <a:latin typeface="华文细黑" pitchFamily="2" charset="-122"/>
              <a:ea typeface="华文细黑" pitchFamily="2" charset="-122"/>
            </a:endParaRPr>
          </a:p>
        </p:txBody>
      </p:sp>
      <p:sp>
        <p:nvSpPr>
          <p:cNvPr id="13" name="矩形 12"/>
          <p:cNvSpPr/>
          <p:nvPr/>
        </p:nvSpPr>
        <p:spPr>
          <a:xfrm>
            <a:off x="2285984" y="2428868"/>
            <a:ext cx="4929222" cy="1143008"/>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1"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a:xfrm>
            <a:off x="651600" y="432000"/>
            <a:ext cx="7747200" cy="871200"/>
          </a:xfrm>
        </p:spPr>
        <p:txBody>
          <a:bodyPr/>
          <a:lstStyle/>
          <a:p>
            <a:r>
              <a:rPr lang="en-US" altLang="zh-CN" dirty="0" smtClean="0"/>
              <a:t>JCTVC-E296</a:t>
            </a:r>
            <a:endParaRPr lang="zh-CN" altLang="en-US" dirty="0"/>
          </a:p>
        </p:txBody>
      </p:sp>
      <p:sp>
        <p:nvSpPr>
          <p:cNvPr id="9" name="矩形 8"/>
          <p:cNvSpPr/>
          <p:nvPr/>
        </p:nvSpPr>
        <p:spPr>
          <a:xfrm>
            <a:off x="642910" y="1214422"/>
            <a:ext cx="7929618" cy="2806217"/>
          </a:xfrm>
          <a:prstGeom prst="rect">
            <a:avLst/>
          </a:prstGeom>
        </p:spPr>
        <p:txBody>
          <a:bodyPr wrap="square">
            <a:spAutoFit/>
          </a:bodyPr>
          <a:lstStyle/>
          <a:p>
            <a:pPr algn="just">
              <a:lnSpc>
                <a:spcPct val="150000"/>
              </a:lnSpc>
            </a:pPr>
            <a:r>
              <a:rPr lang="en-US" altLang="zh-CN" sz="2000" b="1" dirty="0" smtClean="0">
                <a:latin typeface="华文细黑" pitchFamily="2" charset="-122"/>
                <a:ea typeface="华文细黑" pitchFamily="2" charset="-122"/>
              </a:rPr>
              <a:t>In this proposal a modified adaptive coefficients scanning is contributed. One flag is explicitly signaled to the decoder side to indicate whether the scanning pattern is zigzag or the pattern based on the texture direction. If the scanning pattern is not zigzag, the texture direction is detected after the parsing procedure to achieve the real residual block.</a:t>
            </a:r>
            <a:endParaRPr lang="zh-CN" altLang="en-US" sz="2000" b="1" dirty="0" smtClean="0">
              <a:latin typeface="华文细黑" pitchFamily="2" charset="-122"/>
              <a:ea typeface="华文细黑"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标题 1"/>
          <p:cNvSpPr>
            <a:spLocks noGrp="1"/>
          </p:cNvSpPr>
          <p:nvPr>
            <p:ph type="title"/>
          </p:nvPr>
        </p:nvSpPr>
        <p:spPr/>
        <p:txBody>
          <a:bodyPr/>
          <a:lstStyle/>
          <a:p>
            <a:r>
              <a:rPr lang="en-US" altLang="zh-CN" dirty="0" smtClean="0"/>
              <a:t>JCTVC-E296</a:t>
            </a:r>
            <a:endParaRPr lang="zh-CN" altLang="en-US" dirty="0"/>
          </a:p>
        </p:txBody>
      </p:sp>
      <p:pic>
        <p:nvPicPr>
          <p:cNvPr id="4" name="Picture 5"/>
          <p:cNvPicPr>
            <a:picLocks noChangeAspect="1" noChangeArrowheads="1"/>
          </p:cNvPicPr>
          <p:nvPr/>
        </p:nvPicPr>
        <p:blipFill>
          <a:blip r:embed="rId3"/>
          <a:srcRect/>
          <a:stretch>
            <a:fillRect/>
          </a:stretch>
        </p:blipFill>
        <p:spPr bwMode="auto">
          <a:xfrm>
            <a:off x="285720" y="1428736"/>
            <a:ext cx="8572560" cy="3571900"/>
          </a:xfrm>
          <a:prstGeom prst="rect">
            <a:avLst/>
          </a:prstGeom>
          <a:noFill/>
          <a:ln w="9525">
            <a:noFill/>
            <a:miter lim="800000"/>
            <a:headEnd/>
            <a:tailEnd/>
          </a:ln>
        </p:spPr>
      </p:pic>
      <p:sp>
        <p:nvSpPr>
          <p:cNvPr id="5" name="TextBox 8"/>
          <p:cNvSpPr txBox="1">
            <a:spLocks noChangeArrowheads="1"/>
          </p:cNvSpPr>
          <p:nvPr/>
        </p:nvSpPr>
        <p:spPr bwMode="auto">
          <a:xfrm>
            <a:off x="357158" y="5715016"/>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Decoding procedure of E296</a:t>
            </a:r>
            <a:endParaRPr lang="zh-CN" altLang="en-US" sz="2000" b="1" dirty="0" smtClean="0">
              <a:latin typeface="华文细黑" pitchFamily="2" charset="-122"/>
              <a:ea typeface="华文细黑" pitchFamily="2" charset="-122"/>
            </a:endParaRPr>
          </a:p>
        </p:txBody>
      </p:sp>
      <p:sp>
        <p:nvSpPr>
          <p:cNvPr id="6" name="矩形 5"/>
          <p:cNvSpPr/>
          <p:nvPr/>
        </p:nvSpPr>
        <p:spPr>
          <a:xfrm>
            <a:off x="214282" y="1285860"/>
            <a:ext cx="4286280" cy="2786082"/>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786446" y="1285860"/>
            <a:ext cx="3143272" cy="3857652"/>
          </a:xfrm>
          <a:prstGeom prst="rect">
            <a:avLst/>
          </a:prstGeom>
          <a:noFill/>
          <a:ln>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8"/>
          <p:cNvSpPr txBox="1">
            <a:spLocks noChangeArrowheads="1"/>
          </p:cNvSpPr>
          <p:nvPr/>
        </p:nvSpPr>
        <p:spPr bwMode="auto">
          <a:xfrm>
            <a:off x="1820875" y="4286256"/>
            <a:ext cx="2465373" cy="400110"/>
          </a:xfrm>
          <a:prstGeom prst="rect">
            <a:avLst/>
          </a:prstGeom>
          <a:noFill/>
          <a:ln w="9525">
            <a:noFill/>
            <a:miter lim="800000"/>
            <a:headEnd/>
            <a:tailEnd/>
          </a:ln>
        </p:spPr>
        <p:txBody>
          <a:bodyPr wrap="square">
            <a:spAutoFit/>
          </a:bodyPr>
          <a:lstStyle/>
          <a:p>
            <a:r>
              <a:rPr lang="en-US" altLang="zh-CN" sz="2000" b="1" dirty="0" smtClean="0">
                <a:latin typeface="华文细黑" pitchFamily="2" charset="-122"/>
                <a:ea typeface="华文细黑" pitchFamily="2" charset="-122"/>
              </a:rPr>
              <a:t>Parsing Procedure</a:t>
            </a:r>
            <a:endParaRPr lang="zh-CN" altLang="en-US" sz="2000" b="1" dirty="0" smtClean="0">
              <a:latin typeface="华文细黑" pitchFamily="2" charset="-122"/>
              <a:ea typeface="华文细黑" pitchFamily="2" charset="-122"/>
            </a:endParaRPr>
          </a:p>
        </p:txBody>
      </p:sp>
      <p:sp>
        <p:nvSpPr>
          <p:cNvPr id="11" name="TextBox 8"/>
          <p:cNvSpPr txBox="1">
            <a:spLocks noChangeArrowheads="1"/>
          </p:cNvSpPr>
          <p:nvPr/>
        </p:nvSpPr>
        <p:spPr bwMode="auto">
          <a:xfrm>
            <a:off x="6215074" y="5214950"/>
            <a:ext cx="2465373" cy="707886"/>
          </a:xfrm>
          <a:prstGeom prst="rect">
            <a:avLst/>
          </a:prstGeom>
          <a:noFill/>
          <a:ln w="9525">
            <a:noFill/>
            <a:miter lim="800000"/>
            <a:headEnd/>
            <a:tailEnd/>
          </a:ln>
        </p:spPr>
        <p:txBody>
          <a:bodyPr wrap="square">
            <a:spAutoFit/>
          </a:bodyPr>
          <a:lstStyle/>
          <a:p>
            <a:r>
              <a:rPr lang="en-US" altLang="zh-CN" sz="2000" b="1" dirty="0" smtClean="0">
                <a:latin typeface="华文细黑" pitchFamily="2" charset="-122"/>
                <a:ea typeface="华文细黑" pitchFamily="2" charset="-122"/>
              </a:rPr>
              <a:t>Decompress Procedure</a:t>
            </a:r>
            <a:endParaRPr lang="zh-CN" altLang="en-US" sz="2000" b="1" dirty="0" smtClean="0">
              <a:latin typeface="华文细黑" pitchFamily="2" charset="-122"/>
              <a:ea typeface="华文细黑" pitchFamily="2" charset="-122"/>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p:txBody>
          <a:bodyPr/>
          <a:lstStyle/>
          <a:p>
            <a:r>
              <a:rPr lang="en-US" altLang="zh-CN" dirty="0" smtClean="0"/>
              <a:t>Experimental results</a:t>
            </a:r>
            <a:endParaRPr lang="zh-CN" altLang="en-US" dirty="0"/>
          </a:p>
        </p:txBody>
      </p:sp>
      <p:graphicFrame>
        <p:nvGraphicFramePr>
          <p:cNvPr id="9" name="表格 8"/>
          <p:cNvGraphicFramePr>
            <a:graphicFrameLocks noGrp="1"/>
          </p:cNvGraphicFramePr>
          <p:nvPr/>
        </p:nvGraphicFramePr>
        <p:xfrm>
          <a:off x="714347" y="1857364"/>
          <a:ext cx="5643603" cy="928695"/>
        </p:xfrm>
        <a:graphic>
          <a:graphicData uri="http://schemas.openxmlformats.org/drawingml/2006/table">
            <a:tbl>
              <a:tblPr/>
              <a:tblGrid>
                <a:gridCol w="2101673"/>
                <a:gridCol w="592623"/>
                <a:gridCol w="665591"/>
                <a:gridCol w="599525"/>
                <a:gridCol w="882524"/>
                <a:gridCol w="801667"/>
              </a:tblGrid>
              <a:tr h="309565">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BD-rate</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Y</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U</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V</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Enc</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Dec</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09565">
                <a:tc>
                  <a:txBody>
                    <a:bodyPr/>
                    <a:lstStyle/>
                    <a:p>
                      <a:pP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HE Random access</a:t>
                      </a:r>
                      <a:endParaRPr lang="zh-CN" sz="14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-0.3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102%</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103%</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565">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HE Low delay</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-1.0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102%</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102%</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2" name="TextBox 8"/>
          <p:cNvSpPr txBox="1">
            <a:spLocks noChangeArrowheads="1"/>
          </p:cNvSpPr>
          <p:nvPr/>
        </p:nvSpPr>
        <p:spPr bwMode="auto">
          <a:xfrm>
            <a:off x="606429" y="1357298"/>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JCTVC-D311</a:t>
            </a:r>
            <a:endParaRPr lang="zh-CN" altLang="en-US" sz="2000" b="1" dirty="0" smtClean="0">
              <a:latin typeface="华文细黑" pitchFamily="2" charset="-122"/>
              <a:ea typeface="华文细黑" pitchFamily="2" charset="-122"/>
            </a:endParaRPr>
          </a:p>
        </p:txBody>
      </p:sp>
      <p:graphicFrame>
        <p:nvGraphicFramePr>
          <p:cNvPr id="13" name="表格 12"/>
          <p:cNvGraphicFramePr>
            <a:graphicFrameLocks noGrp="1"/>
          </p:cNvGraphicFramePr>
          <p:nvPr/>
        </p:nvGraphicFramePr>
        <p:xfrm>
          <a:off x="714348" y="4357694"/>
          <a:ext cx="5643601" cy="857256"/>
        </p:xfrm>
        <a:graphic>
          <a:graphicData uri="http://schemas.openxmlformats.org/drawingml/2006/table">
            <a:tbl>
              <a:tblPr/>
              <a:tblGrid>
                <a:gridCol w="2192492"/>
                <a:gridCol w="577427"/>
                <a:gridCol w="648524"/>
                <a:gridCol w="584152"/>
                <a:gridCol w="859895"/>
                <a:gridCol w="781111"/>
              </a:tblGrid>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BD-rate</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Y</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U</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V</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Enc</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Dec</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HE Random access</a:t>
                      </a:r>
                      <a:endParaRPr lang="zh-CN" sz="14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-0.3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106%</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101%</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HE Low delay</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-0.8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106%</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101%</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4" name="TextBox 8"/>
          <p:cNvSpPr txBox="1">
            <a:spLocks noChangeArrowheads="1"/>
          </p:cNvSpPr>
          <p:nvPr/>
        </p:nvSpPr>
        <p:spPr bwMode="auto">
          <a:xfrm>
            <a:off x="606429" y="3786190"/>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JCTVC-E296</a:t>
            </a:r>
            <a:endParaRPr lang="zh-CN" altLang="en-US" sz="2000" b="1" dirty="0" smtClean="0">
              <a:latin typeface="华文细黑" pitchFamily="2" charset="-122"/>
              <a:ea typeface="华文细黑"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a:spLocks noGrp="1"/>
          </p:cNvSpPr>
          <p:nvPr>
            <p:ph type="title"/>
          </p:nvPr>
        </p:nvSpPr>
        <p:spPr/>
        <p:txBody>
          <a:bodyPr/>
          <a:lstStyle/>
          <a:p>
            <a:r>
              <a:rPr lang="en-US" altLang="zh-CN" dirty="0" smtClean="0"/>
              <a:t>Experimental results</a:t>
            </a:r>
            <a:endParaRPr lang="zh-CN" altLang="en-US" dirty="0"/>
          </a:p>
        </p:txBody>
      </p:sp>
      <p:sp>
        <p:nvSpPr>
          <p:cNvPr id="12" name="TextBox 8"/>
          <p:cNvSpPr txBox="1">
            <a:spLocks noChangeArrowheads="1"/>
          </p:cNvSpPr>
          <p:nvPr/>
        </p:nvSpPr>
        <p:spPr bwMode="auto">
          <a:xfrm>
            <a:off x="606429" y="1292354"/>
            <a:ext cx="8180413" cy="707886"/>
          </a:xfrm>
          <a:prstGeom prst="rect">
            <a:avLst/>
          </a:prstGeom>
          <a:noFill/>
          <a:ln w="9525">
            <a:noFill/>
            <a:miter lim="800000"/>
            <a:headEnd/>
            <a:tailEnd/>
          </a:ln>
        </p:spPr>
        <p:txBody>
          <a:bodyPr wrap="square">
            <a:spAutoFit/>
          </a:bodyPr>
          <a:lstStyle/>
          <a:p>
            <a:pPr algn="just"/>
            <a:r>
              <a:rPr lang="en-US" altLang="zh-CN" sz="2000" b="1" smtClean="0">
                <a:latin typeface="华文细黑" pitchFamily="2" charset="-122"/>
                <a:ea typeface="华文细黑" pitchFamily="2" charset="-122"/>
              </a:rPr>
              <a:t>Moreover in </a:t>
            </a:r>
            <a:r>
              <a:rPr lang="en-US" altLang="zh-CN" sz="2000" b="1" dirty="0" smtClean="0">
                <a:latin typeface="华文细黑" pitchFamily="2" charset="-122"/>
                <a:ea typeface="华文细黑" pitchFamily="2" charset="-122"/>
              </a:rPr>
              <a:t>an improved method, </a:t>
            </a:r>
            <a:r>
              <a:rPr lang="en-GB" altLang="zh-CN" sz="2000" b="1" dirty="0" err="1" smtClean="0">
                <a:latin typeface="华文细黑" pitchFamily="2" charset="-122"/>
                <a:ea typeface="华文细黑" pitchFamily="2" charset="-122"/>
              </a:rPr>
              <a:t>luma</a:t>
            </a:r>
            <a:r>
              <a:rPr lang="en-GB" altLang="zh-CN" sz="2000" b="1" dirty="0" smtClean="0">
                <a:latin typeface="华文细黑" pitchFamily="2" charset="-122"/>
                <a:ea typeface="华文细黑" pitchFamily="2" charset="-122"/>
              </a:rPr>
              <a:t> scanning pattern of the same block is applied for </a:t>
            </a:r>
            <a:r>
              <a:rPr lang="en-GB" altLang="zh-CN" sz="2000" b="1" dirty="0" err="1" smtClean="0">
                <a:latin typeface="华文细黑" pitchFamily="2" charset="-122"/>
                <a:ea typeface="华文细黑" pitchFamily="2" charset="-122"/>
              </a:rPr>
              <a:t>chroma</a:t>
            </a:r>
            <a:r>
              <a:rPr lang="en-GB" altLang="zh-CN" sz="2000" b="1" dirty="0" smtClean="0">
                <a:latin typeface="华文细黑" pitchFamily="2" charset="-122"/>
                <a:ea typeface="华文细黑" pitchFamily="2" charset="-122"/>
              </a:rPr>
              <a:t> TU</a:t>
            </a:r>
            <a:r>
              <a:rPr lang="en-GB" sz="2000" dirty="0" smtClean="0"/>
              <a:t>.</a:t>
            </a:r>
            <a:endParaRPr lang="zh-CN" altLang="en-US" sz="2000" b="1" dirty="0" smtClean="0">
              <a:latin typeface="华文细黑" pitchFamily="2" charset="-122"/>
              <a:ea typeface="华文细黑" pitchFamily="2" charset="-122"/>
            </a:endParaRPr>
          </a:p>
        </p:txBody>
      </p:sp>
      <p:graphicFrame>
        <p:nvGraphicFramePr>
          <p:cNvPr id="13" name="表格 12"/>
          <p:cNvGraphicFramePr>
            <a:graphicFrameLocks noGrp="1"/>
          </p:cNvGraphicFramePr>
          <p:nvPr/>
        </p:nvGraphicFramePr>
        <p:xfrm>
          <a:off x="714348" y="2786058"/>
          <a:ext cx="5643601" cy="857256"/>
        </p:xfrm>
        <a:graphic>
          <a:graphicData uri="http://schemas.openxmlformats.org/drawingml/2006/table">
            <a:tbl>
              <a:tblPr/>
              <a:tblGrid>
                <a:gridCol w="2192492"/>
                <a:gridCol w="577427"/>
                <a:gridCol w="648524"/>
                <a:gridCol w="584152"/>
                <a:gridCol w="859895"/>
                <a:gridCol w="781111"/>
              </a:tblGrid>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BD-rate</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Y</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U</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V</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Enc</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Dec</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HE Random access</a:t>
                      </a:r>
                      <a:endParaRPr lang="zh-CN" sz="14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-0.3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106%</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101%</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HE Low delay</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-0.8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-0.1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106%</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101%</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4" name="TextBox 8"/>
          <p:cNvSpPr txBox="1">
            <a:spLocks noChangeArrowheads="1"/>
          </p:cNvSpPr>
          <p:nvPr/>
        </p:nvSpPr>
        <p:spPr bwMode="auto">
          <a:xfrm>
            <a:off x="606429" y="2214554"/>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JCTVC-E296  only </a:t>
            </a:r>
            <a:r>
              <a:rPr lang="en-US" altLang="zh-CN" sz="2000" b="1" dirty="0" err="1" smtClean="0">
                <a:latin typeface="华文细黑" pitchFamily="2" charset="-122"/>
                <a:ea typeface="华文细黑" pitchFamily="2" charset="-122"/>
              </a:rPr>
              <a:t>Luma</a:t>
            </a:r>
            <a:endParaRPr lang="zh-CN" altLang="en-US" sz="2000" b="1" dirty="0" smtClean="0">
              <a:latin typeface="华文细黑" pitchFamily="2" charset="-122"/>
              <a:ea typeface="华文细黑" pitchFamily="2" charset="-122"/>
            </a:endParaRPr>
          </a:p>
        </p:txBody>
      </p:sp>
      <p:graphicFrame>
        <p:nvGraphicFramePr>
          <p:cNvPr id="7" name="表格 6"/>
          <p:cNvGraphicFramePr>
            <a:graphicFrameLocks noGrp="1"/>
          </p:cNvGraphicFramePr>
          <p:nvPr/>
        </p:nvGraphicFramePr>
        <p:xfrm>
          <a:off x="679391" y="4786322"/>
          <a:ext cx="5643601" cy="857256"/>
        </p:xfrm>
        <a:graphic>
          <a:graphicData uri="http://schemas.openxmlformats.org/drawingml/2006/table">
            <a:tbl>
              <a:tblPr/>
              <a:tblGrid>
                <a:gridCol w="2192492"/>
                <a:gridCol w="577427"/>
                <a:gridCol w="648524"/>
                <a:gridCol w="584152"/>
                <a:gridCol w="859895"/>
                <a:gridCol w="781111"/>
              </a:tblGrid>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BD-rate</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Y</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U</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V</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Enc</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Dec</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HE Random access</a:t>
                      </a:r>
                      <a:endParaRPr lang="zh-CN" sz="1400" b="1" kern="10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-0.3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-0.4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-0.4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107%</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97%</a:t>
                      </a:r>
                      <a:endParaRPr lang="zh-CN" sz="1400" b="1" kern="10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HE Low delay</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-0.8 </a:t>
                      </a:r>
                      <a:endParaRPr lang="zh-CN" sz="1400" b="1" kern="100">
                        <a:latin typeface="Times New Roman"/>
                        <a:ea typeface="宋体"/>
                        <a:cs typeface="Times New Roman"/>
                      </a:endParaRPr>
                    </a:p>
                  </a:txBody>
                  <a:tcPr marL="68580" marR="68580" marT="0" marB="0" anchor="b">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-0.8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Arial"/>
                          <a:ea typeface="宋体"/>
                          <a:cs typeface="Times New Roman"/>
                        </a:rPr>
                        <a:t>-0.9 </a:t>
                      </a:r>
                      <a:endParaRPr lang="zh-CN" sz="1400" b="1" kern="100">
                        <a:latin typeface="Times New Roman"/>
                        <a:ea typeface="宋体"/>
                        <a:cs typeface="Times New Roman"/>
                      </a:endParaRPr>
                    </a:p>
                  </a:txBody>
                  <a:tcPr marL="68580" marR="68580" marT="0" marB="0" anchor="b">
                    <a:lnL w="12700" cap="flat" cmpd="sng" algn="ctr">
                      <a:solidFill>
                        <a:srgbClr val="000000"/>
                      </a:solidFill>
                      <a:prstDash val="dot"/>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a:latin typeface="Times New Roman"/>
                          <a:ea typeface="宋体"/>
                          <a:cs typeface="Times New Roman"/>
                        </a:rPr>
                        <a:t>106%</a:t>
                      </a:r>
                      <a:endParaRPr lang="zh-CN" sz="1400" b="1" kern="100">
                        <a:latin typeface="Times New Roman"/>
                        <a:ea typeface="宋体"/>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hangingPunct="0">
                        <a:spcBef>
                          <a:spcPts val="680"/>
                        </a:spcBef>
                        <a:spcAft>
                          <a:spcPts val="0"/>
                        </a:spcAft>
                        <a:tabLst>
                          <a:tab pos="228600" algn="l"/>
                          <a:tab pos="457200" algn="l"/>
                          <a:tab pos="685800" algn="l"/>
                          <a:tab pos="914400" algn="l"/>
                        </a:tabLst>
                      </a:pPr>
                      <a:r>
                        <a:rPr lang="en-US" sz="1400" b="1" kern="100" dirty="0">
                          <a:latin typeface="Times New Roman"/>
                          <a:ea typeface="宋体"/>
                          <a:cs typeface="Times New Roman"/>
                        </a:rPr>
                        <a:t>99%</a:t>
                      </a:r>
                      <a:endParaRPr lang="zh-CN" sz="1400" b="1" kern="100" dirty="0">
                        <a:latin typeface="Times New Roman"/>
                        <a:ea typeface="宋体"/>
                        <a:cs typeface="Times New Roman"/>
                      </a:endParaRPr>
                    </a:p>
                  </a:txBody>
                  <a:tcPr marL="68580" marR="68580" marT="0" marB="0">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0" name="TextBox 8"/>
          <p:cNvSpPr txBox="1">
            <a:spLocks noChangeArrowheads="1"/>
          </p:cNvSpPr>
          <p:nvPr/>
        </p:nvSpPr>
        <p:spPr bwMode="auto">
          <a:xfrm>
            <a:off x="571472" y="4214818"/>
            <a:ext cx="4608513" cy="400110"/>
          </a:xfrm>
          <a:prstGeom prst="rect">
            <a:avLst/>
          </a:prstGeom>
          <a:noFill/>
          <a:ln w="9525">
            <a:noFill/>
            <a:miter lim="800000"/>
            <a:headEnd/>
            <a:tailEnd/>
          </a:ln>
        </p:spPr>
        <p:txBody>
          <a:bodyPr>
            <a:spAutoFit/>
          </a:bodyPr>
          <a:lstStyle/>
          <a:p>
            <a:r>
              <a:rPr lang="en-US" altLang="zh-CN" sz="2000" b="1" dirty="0" smtClean="0">
                <a:latin typeface="华文细黑" pitchFamily="2" charset="-122"/>
                <a:ea typeface="华文细黑" pitchFamily="2" charset="-122"/>
              </a:rPr>
              <a:t>JCTVC-E296  </a:t>
            </a:r>
            <a:r>
              <a:rPr lang="en-US" altLang="zh-CN" sz="2000" b="1" dirty="0" err="1" smtClean="0">
                <a:latin typeface="华文细黑" pitchFamily="2" charset="-122"/>
                <a:ea typeface="华文细黑" pitchFamily="2" charset="-122"/>
              </a:rPr>
              <a:t>Luma</a:t>
            </a:r>
            <a:r>
              <a:rPr lang="en-US" altLang="zh-CN" sz="2000" b="1" dirty="0" smtClean="0">
                <a:latin typeface="华文细黑" pitchFamily="2" charset="-122"/>
                <a:ea typeface="华文细黑" pitchFamily="2" charset="-122"/>
              </a:rPr>
              <a:t>  and </a:t>
            </a:r>
            <a:r>
              <a:rPr lang="en-US" altLang="zh-CN" sz="2000" b="1" dirty="0" err="1" smtClean="0">
                <a:latin typeface="华文细黑" pitchFamily="2" charset="-122"/>
                <a:ea typeface="华文细黑" pitchFamily="2" charset="-122"/>
              </a:rPr>
              <a:t>Chroma</a:t>
            </a:r>
            <a:endParaRPr lang="zh-CN" altLang="en-US" sz="2000" b="1" dirty="0" smtClean="0">
              <a:latin typeface="华文细黑" pitchFamily="2" charset="-122"/>
              <a:ea typeface="华文细黑"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自定义 10">
      <a:dk1>
        <a:srgbClr val="000000"/>
      </a:dk1>
      <a:lt1>
        <a:sysClr val="window" lastClr="FFFFFF"/>
      </a:lt1>
      <a:dk2>
        <a:srgbClr val="990000"/>
      </a:dk2>
      <a:lt2>
        <a:srgbClr val="777777"/>
      </a:lt2>
      <a:accent1>
        <a:srgbClr val="FFCC99"/>
      </a:accent1>
      <a:accent2>
        <a:srgbClr val="FFCC00"/>
      </a:accent2>
      <a:accent3>
        <a:srgbClr val="FFFFFF"/>
      </a:accent3>
      <a:accent4>
        <a:srgbClr val="000000"/>
      </a:accent4>
      <a:accent5>
        <a:srgbClr val="FFE2CA"/>
      </a:accent5>
      <a:accent6>
        <a:srgbClr val="E7B95C"/>
      </a:accent6>
      <a:hlink>
        <a:srgbClr val="FF9900"/>
      </a:hlink>
      <a:folHlink>
        <a:srgbClr val="996600"/>
      </a:folHlink>
    </a:clrScheme>
    <a:fontScheme name="自定义 1">
      <a:majorFont>
        <a:latin typeface="FrutigerNext LT MediumCn"/>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10">
    <a:dk1>
      <a:srgbClr val="000000"/>
    </a:dk1>
    <a:lt1>
      <a:sysClr val="window" lastClr="FFFFFF"/>
    </a:lt1>
    <a:dk2>
      <a:srgbClr val="990000"/>
    </a:dk2>
    <a:lt2>
      <a:srgbClr val="777777"/>
    </a:lt2>
    <a:accent1>
      <a:srgbClr val="FFCC99"/>
    </a:accent1>
    <a:accent2>
      <a:srgbClr val="FFCC00"/>
    </a:accent2>
    <a:accent3>
      <a:srgbClr val="FFFFFF"/>
    </a:accent3>
    <a:accent4>
      <a:srgbClr val="000000"/>
    </a:accent4>
    <a:accent5>
      <a:srgbClr val="FFE2CA"/>
    </a:accent5>
    <a:accent6>
      <a:srgbClr val="E7B95C"/>
    </a:accent6>
    <a:hlink>
      <a:srgbClr val="FF9900"/>
    </a:hlink>
    <a:folHlink>
      <a:srgbClr val="996600"/>
    </a:folHlink>
  </a:clrScheme>
</a:themeOverride>
</file>

<file path=docProps/app.xml><?xml version="1.0" encoding="utf-8"?>
<Properties xmlns="http://schemas.openxmlformats.org/officeDocument/2006/extended-properties" xmlns:vt="http://schemas.openxmlformats.org/officeDocument/2006/docPropsVTypes">
  <Template>Blank</Template>
  <TotalTime>137</TotalTime>
  <Words>294</Words>
  <Application>Microsoft Office PowerPoint</Application>
  <PresentationFormat>全屏显示(4:3)</PresentationFormat>
  <Paragraphs>93</Paragraphs>
  <Slides>7</Slides>
  <Notes>0</Notes>
  <HiddenSlides>0</HiddenSlides>
  <MMClips>0</MMClips>
  <ScaleCrop>false</ScaleCrop>
  <HeadingPairs>
    <vt:vector size="4" baseType="variant">
      <vt:variant>
        <vt:lpstr>主题</vt:lpstr>
      </vt:variant>
      <vt:variant>
        <vt:i4>3</vt:i4>
      </vt:variant>
      <vt:variant>
        <vt:lpstr>幻灯片标题</vt:lpstr>
      </vt:variant>
      <vt:variant>
        <vt:i4>7</vt:i4>
      </vt:variant>
    </vt:vector>
  </HeadingPairs>
  <TitlesOfParts>
    <vt:vector size="10" baseType="lpstr">
      <vt:lpstr>Blank</vt:lpstr>
      <vt:lpstr>1_自定义设计方案</vt:lpstr>
      <vt:lpstr>2_自定义设计方案</vt:lpstr>
      <vt:lpstr>CE11: Adaptive coefficients scanning for inter-frame coding</vt:lpstr>
      <vt:lpstr>JCTVC-D311</vt:lpstr>
      <vt:lpstr>JCTVC-E296</vt:lpstr>
      <vt:lpstr>JCTVC-E296</vt:lpstr>
      <vt:lpstr>Experimental results</vt:lpstr>
      <vt:lpstr>Experimental results</vt:lpstr>
      <vt:lpstr>幻灯片 7</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s00107188</dc:creator>
  <cp:lastModifiedBy>walkinnet</cp:lastModifiedBy>
  <cp:revision>20</cp:revision>
  <dcterms:created xsi:type="dcterms:W3CDTF">2010-09-20T02:17:19Z</dcterms:created>
  <dcterms:modified xsi:type="dcterms:W3CDTF">2011-03-16T06:18:55Z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1295312932</vt:lpwstr>
  </property>
</Properties>
</file>