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4" r:id="rId2"/>
    <p:sldMasterId id="2147483652" r:id="rId3"/>
  </p:sldMasterIdLst>
  <p:notesMasterIdLst>
    <p:notesMasterId r:id="rId13"/>
  </p:notesMasterIdLst>
  <p:sldIdLst>
    <p:sldId id="256" r:id="rId4"/>
    <p:sldId id="276" r:id="rId5"/>
    <p:sldId id="277" r:id="rId6"/>
    <p:sldId id="273" r:id="rId7"/>
    <p:sldId id="280" r:id="rId8"/>
    <p:sldId id="275" r:id="rId9"/>
    <p:sldId id="278" r:id="rId10"/>
    <p:sldId id="279" r:id="rId11"/>
    <p:sldId id="263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99CC"/>
    <a:srgbClr val="009999"/>
    <a:srgbClr val="669900"/>
    <a:srgbClr val="CCFF99"/>
    <a:srgbClr val="CCCCFF"/>
    <a:srgbClr val="99CCCC"/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055" autoAdjust="0"/>
    <p:restoredTop sz="91125" autoAdjust="0"/>
  </p:normalViewPr>
  <p:slideViewPr>
    <p:cSldViewPr>
      <p:cViewPr varScale="1">
        <p:scale>
          <a:sx n="82" d="100"/>
          <a:sy n="82" d="100"/>
        </p:scale>
        <p:origin x="-15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E715508F-F11E-436A-B3C1-D3EFF1FA4C4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6084110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605F5A-FC7B-4B68-8A77-E689B454FE61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Multiplying by 2 or 3 can be easily implemented with shift and addition operations.</a:t>
            </a:r>
            <a:endParaRPr lang="zh-CN" altLang="en-US" dirty="0" smtClean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5508F-F11E-436A-B3C1-D3EFF1FA4C4D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rPr>
              <a:t>Diagonal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rPr>
              <a:t>-based Intra </a:t>
            </a:r>
            <a:r>
              <a:rPr lang="en-US" altLang="zh-CN" sz="1200" kern="1200" dirty="0" smtClean="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rPr>
              <a:t>prediction achieves the reduced encoding time while keeps similar performance as the existing planar prediction.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rPr>
              <a:t>The reduction of encoding time can be explained by the simplification on calculation complexity.</a:t>
            </a:r>
            <a:endParaRPr lang="zh-CN" altLang="zh-CN" sz="1200" kern="1200" dirty="0" smtClean="0">
              <a:solidFill>
                <a:schemeClr val="tx1"/>
              </a:solidFill>
              <a:latin typeface="Arial" charset="0"/>
              <a:ea typeface="宋体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5508F-F11E-436A-B3C1-D3EFF1FA4C4D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rPr>
              <a:t>2x2 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rPr>
              <a:t>based Intra </a:t>
            </a:r>
            <a:r>
              <a:rPr lang="en-US" altLang="zh-CN" sz="1200" kern="1200" dirty="0" smtClean="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rPr>
              <a:t>prediction achieves the reduced encoding time while keeps similar performance as the existing planar prediction.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rPr>
              <a:t>The reduction of encoding time can be explained by the simplification on calculation complexity.</a:t>
            </a:r>
            <a:endParaRPr lang="zh-CN" altLang="zh-CN" sz="1200" kern="1200" dirty="0" smtClean="0">
              <a:solidFill>
                <a:schemeClr val="tx1"/>
              </a:solidFill>
              <a:latin typeface="Arial" charset="0"/>
              <a:ea typeface="宋体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charset="0"/>
              <a:ea typeface="宋体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rPr>
              <a:t>4x4 based Intra prediction reduces encoding time while keeps almost the same performance as the existing planar Intra prediction.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5508F-F11E-436A-B3C1-D3EFF1FA4C4D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CE4899-2F45-430E-9448-F346ADCE6AB5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1" name="Picture 9" descr="Logo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89588"/>
            <a:ext cx="763588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Picture 10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2638"/>
            <a:ext cx="9144000" cy="3810000"/>
          </a:xfrm>
          <a:prstGeom prst="rect">
            <a:avLst/>
          </a:prstGeom>
          <a:noFill/>
        </p:spPr>
      </p:pic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1392238"/>
            <a:ext cx="5303837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4213" y="3182938"/>
            <a:ext cx="5305425" cy="865187"/>
          </a:xfrm>
        </p:spPr>
        <p:txBody>
          <a:bodyPr lIns="80139" tIns="40069" rIns="80139" bIns="40069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4052" name="Text Box 20"/>
          <p:cNvSpPr txBox="1">
            <a:spLocks noChangeArrowheads="1"/>
          </p:cNvSpPr>
          <p:nvPr/>
        </p:nvSpPr>
        <p:spPr bwMode="auto">
          <a:xfrm>
            <a:off x="652463" y="6207125"/>
            <a:ext cx="2920838" cy="26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 dirty="0" smtClean="0">
                <a:solidFill>
                  <a:schemeClr val="tx1"/>
                </a:solidFill>
                <a:latin typeface="FrutigerNext LT Bold" pitchFamily="1" charset="0"/>
              </a:rPr>
              <a:t>HISILICON </a:t>
            </a:r>
            <a:r>
              <a:rPr lang="en-US" altLang="zh-CN" sz="1200" dirty="0">
                <a:solidFill>
                  <a:schemeClr val="tx1"/>
                </a:solidFill>
                <a:latin typeface="FrutigerNext LT Bold" pitchFamily="1" charset="0"/>
              </a:rPr>
              <a:t>TECHNOLOGIES CO., LTD.</a:t>
            </a:r>
            <a:endParaRPr lang="en-US" altLang="zh-CN" sz="22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54" name="Text Box 22"/>
          <p:cNvSpPr txBox="1">
            <a:spLocks noChangeArrowheads="1"/>
          </p:cNvSpPr>
          <p:nvPr/>
        </p:nvSpPr>
        <p:spPr bwMode="auto">
          <a:xfrm>
            <a:off x="7224713" y="4094163"/>
            <a:ext cx="1405295" cy="26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 dirty="0" smtClean="0"/>
              <a:t>www.hisilicon.com</a:t>
            </a:r>
            <a:endParaRPr lang="en-US" altLang="zh-CN" sz="1200" dirty="0"/>
          </a:p>
        </p:txBody>
      </p:sp>
      <p:sp>
        <p:nvSpPr>
          <p:cNvPr id="44098" name="Text Box 66"/>
          <p:cNvSpPr txBox="1">
            <a:spLocks noChangeArrowheads="1"/>
          </p:cNvSpPr>
          <p:nvPr/>
        </p:nvSpPr>
        <p:spPr bwMode="auto">
          <a:xfrm>
            <a:off x="-1968500" y="1322388"/>
            <a:ext cx="1968500" cy="375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:40-47pt  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:26-30pt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:24-28pt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</a:t>
            </a: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spcBef>
                <a:spcPct val="50000"/>
              </a:spcBef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  <p:pic>
        <p:nvPicPr>
          <p:cNvPr id="10" name="Picture 67" descr="海思-修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5926" y="6094561"/>
            <a:ext cx="1728787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1177ECF3-4F61-415B-A408-99B88DAC3CCB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0825" y="430213"/>
            <a:ext cx="1981200" cy="54054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2463" y="430213"/>
            <a:ext cx="5795962" cy="5405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702263A1-F4D0-4244-A33C-48AEC2FCB21D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2463" y="1641475"/>
            <a:ext cx="3887787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650" y="1641475"/>
            <a:ext cx="38893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361113" y="6489701"/>
            <a:ext cx="803175" cy="17965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Page </a:t>
            </a:r>
            <a:fld id="{6AF0B2D0-0D3F-43B5-840F-39177731934D}" type="slidenum">
              <a:rPr lang="de-DE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0825" y="638175"/>
            <a:ext cx="1981200" cy="5197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2463" y="638175"/>
            <a:ext cx="5795962" cy="5197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357FB217-F9FD-4055-9E16-6F74D38F3153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2463" y="1641475"/>
            <a:ext cx="3887787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650" y="1641475"/>
            <a:ext cx="38893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9F2868D4-7828-426A-BEF9-991E8CE8F468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0D970ACF-0C98-46D1-8762-A3FE9551424F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B82A9ED8-8520-47D0-8B39-DCC3BA88F6CE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226BF603-AD45-4EA0-8A55-7861FD1F8B60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A725E51A-3898-4A14-BED4-5FF17F3D68D2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0BF403DA-3B5D-4B53-9C4E-FE23F5450EFB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51" name="Picture 79" descr="d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224588"/>
            <a:ext cx="915035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652463" y="6438900"/>
            <a:ext cx="2920838" cy="26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 dirty="0" smtClean="0">
                <a:solidFill>
                  <a:schemeClr val="tx1"/>
                </a:solidFill>
                <a:latin typeface="FrutigerNext LT Bold" pitchFamily="1" charset="0"/>
              </a:rPr>
              <a:t>HISILICON </a:t>
            </a:r>
            <a:r>
              <a:rPr lang="en-US" altLang="zh-CN" sz="1200" dirty="0">
                <a:solidFill>
                  <a:schemeClr val="tx1"/>
                </a:solidFill>
                <a:latin typeface="FrutigerNext LT Bold" pitchFamily="1" charset="0"/>
              </a:rPr>
              <a:t>TECHNOLOGIES CO., LTD.</a:t>
            </a:r>
            <a:endParaRPr lang="en-US" altLang="zh-CN" sz="22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61113" y="6489700"/>
            <a:ext cx="2097087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801688" eaLnBrk="0" hangingPunct="0">
              <a:lnSpc>
                <a:spcPct val="85000"/>
              </a:lnSpc>
              <a:defRPr sz="1200">
                <a:solidFill>
                  <a:schemeClr val="tx1"/>
                </a:solidFill>
                <a:latin typeface="FrutigerNext LT Bold" pitchFamily="1" charset="0"/>
              </a:defRPr>
            </a:lvl1pPr>
          </a:lstStyle>
          <a:p>
            <a:r>
              <a:rPr lang="de-DE"/>
              <a:t>Page </a:t>
            </a:r>
            <a:fld id="{2D40A561-BD15-4FA9-ADC3-7240371BAB01}" type="slidenum">
              <a:rPr lang="de-DE"/>
              <a:pPr/>
              <a:t>‹#›</a:t>
            </a:fld>
            <a:endParaRPr lang="en-GB"/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430213"/>
            <a:ext cx="7745412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39" tIns="40069" rIns="80139" bIns="400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-1908175" y="528638"/>
            <a:ext cx="1844675" cy="530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:32-35pt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内部使用字体 </a:t>
            </a:r>
            <a:r>
              <a:rPr lang="en-US" altLang="zh-CN" sz="1100">
                <a:ea typeface="华文细黑" pitchFamily="2" charset="-122"/>
              </a:rPr>
              <a:t>: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en-US" altLang="zh-CN" sz="1100">
                <a:ea typeface="华文细黑" pitchFamily="2" charset="-122"/>
              </a:rPr>
              <a:t>FrutigerNext LT Medium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外部使用字体 </a:t>
            </a:r>
            <a:r>
              <a:rPr lang="en-US" altLang="zh-CN" sz="1100">
                <a:ea typeface="华文细黑" pitchFamily="2" charset="-122"/>
              </a:rPr>
              <a:t>: Arial</a:t>
            </a:r>
          </a:p>
          <a:p>
            <a:pPr algn="r" defTabSz="801688">
              <a:lnSpc>
                <a:spcPct val="7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:30-32pt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:20-22pt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 :18pt  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内部使用字体 </a:t>
            </a:r>
            <a:r>
              <a:rPr lang="en-US" altLang="zh-CN" sz="1100">
                <a:ea typeface="华文细黑" pitchFamily="2" charset="-122"/>
              </a:rPr>
              <a:t>: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en-US" altLang="zh-CN" sz="1100">
                <a:ea typeface="华文细黑" pitchFamily="2" charset="-122"/>
              </a:rPr>
              <a:t>FrutigerNext LT Regular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外部使用字体 </a:t>
            </a:r>
            <a:r>
              <a:rPr lang="en-US" altLang="zh-CN" sz="1100">
                <a:ea typeface="华文细黑" pitchFamily="2" charset="-122"/>
              </a:rPr>
              <a:t>: Arial</a:t>
            </a:r>
          </a:p>
          <a:p>
            <a:pPr algn="r" defTabSz="801688">
              <a:lnSpc>
                <a:spcPct val="7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:18-20pt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):18pt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 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  <p:sp>
        <p:nvSpPr>
          <p:cNvPr id="28734" name="Rectangle 62"/>
          <p:cNvSpPr>
            <a:spLocks noChangeArrowheads="1"/>
          </p:cNvSpPr>
          <p:nvPr/>
        </p:nvSpPr>
        <p:spPr bwMode="auto">
          <a:xfrm>
            <a:off x="9199563" y="1423988"/>
            <a:ext cx="1049337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配色参考方案：</a:t>
            </a:r>
          </a:p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建议同一页面内不超过四种颜色，以下是</a:t>
            </a:r>
            <a:r>
              <a:rPr lang="en-US" altLang="zh-CN" sz="1100">
                <a:latin typeface="华文细黑" pitchFamily="2" charset="-122"/>
                <a:ea typeface="华文细黑" pitchFamily="2" charset="-122"/>
              </a:rPr>
              <a:t>13</a:t>
            </a: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组配色方案，同一页面内只选择一组使用。（仅供参考）</a:t>
            </a: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zh-CN" altLang="en-US" sz="11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737" name="Rectangle 65"/>
          <p:cNvSpPr>
            <a:spLocks noChangeArrowheads="1"/>
          </p:cNvSpPr>
          <p:nvPr/>
        </p:nvSpPr>
        <p:spPr bwMode="auto">
          <a:xfrm>
            <a:off x="9199563" y="-61913"/>
            <a:ext cx="1049337" cy="83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客户或者合作伙伴的标志放在右上角</a:t>
            </a:r>
            <a:r>
              <a:rPr lang="en-US" altLang="zh-CN" sz="1100">
                <a:latin typeface="华文细黑" pitchFamily="2" charset="-122"/>
                <a:ea typeface="华文细黑" pitchFamily="2" charset="-122"/>
              </a:rPr>
              <a:t>.</a:t>
            </a: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zh-CN" altLang="en-US" sz="11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740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7929562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752" name="Rectangle 80"/>
          <p:cNvSpPr>
            <a:spLocks noChangeArrowheads="1"/>
          </p:cNvSpPr>
          <p:nvPr/>
        </p:nvSpPr>
        <p:spPr bwMode="auto">
          <a:xfrm>
            <a:off x="9269413" y="3429000"/>
            <a:ext cx="919162" cy="34909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91425" tIns="45712" rIns="91425" bIns="45712" anchor="ctr">
            <a:spAutoFit/>
          </a:bodyPr>
          <a:lstStyle/>
          <a:p>
            <a:endParaRPr lang="zh-CN" altLang="en-US"/>
          </a:p>
        </p:txBody>
      </p:sp>
      <p:grpSp>
        <p:nvGrpSpPr>
          <p:cNvPr id="28753" name="Group 81"/>
          <p:cNvGrpSpPr>
            <a:grpSpLocks/>
          </p:cNvGrpSpPr>
          <p:nvPr/>
        </p:nvGrpSpPr>
        <p:grpSpPr bwMode="auto">
          <a:xfrm>
            <a:off x="9355138" y="3789363"/>
            <a:ext cx="739775" cy="182562"/>
            <a:chOff x="5893" y="2387"/>
            <a:chExt cx="466" cy="115"/>
          </a:xfrm>
        </p:grpSpPr>
        <p:sp>
          <p:nvSpPr>
            <p:cNvPr id="28754" name="Rectangle 8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5" name="Rectangle 8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6" name="Rectangle 8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7" name="Rectangle 8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58" name="Group 86"/>
          <p:cNvGrpSpPr>
            <a:grpSpLocks/>
          </p:cNvGrpSpPr>
          <p:nvPr/>
        </p:nvGrpSpPr>
        <p:grpSpPr bwMode="auto">
          <a:xfrm>
            <a:off x="9355138" y="4005263"/>
            <a:ext cx="739775" cy="182562"/>
            <a:chOff x="5893" y="2523"/>
            <a:chExt cx="466" cy="115"/>
          </a:xfrm>
        </p:grpSpPr>
        <p:sp>
          <p:nvSpPr>
            <p:cNvPr id="28759" name="Rectangle 8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0" name="Rectangle 8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1" name="Rectangle 8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2" name="Rectangle 9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63" name="Group 91"/>
          <p:cNvGrpSpPr>
            <a:grpSpLocks/>
          </p:cNvGrpSpPr>
          <p:nvPr/>
        </p:nvGrpSpPr>
        <p:grpSpPr bwMode="auto">
          <a:xfrm>
            <a:off x="9355138" y="4221163"/>
            <a:ext cx="739775" cy="182562"/>
            <a:chOff x="5893" y="2659"/>
            <a:chExt cx="466" cy="115"/>
          </a:xfrm>
        </p:grpSpPr>
        <p:sp>
          <p:nvSpPr>
            <p:cNvPr id="28764" name="Rectangle 9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5" name="Rectangle 9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6" name="Rectangle 9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7" name="Rectangle 9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68" name="Group 96"/>
          <p:cNvGrpSpPr>
            <a:grpSpLocks/>
          </p:cNvGrpSpPr>
          <p:nvPr/>
        </p:nvGrpSpPr>
        <p:grpSpPr bwMode="auto">
          <a:xfrm>
            <a:off x="9355138" y="3573463"/>
            <a:ext cx="739775" cy="188912"/>
            <a:chOff x="5893" y="2251"/>
            <a:chExt cx="466" cy="119"/>
          </a:xfrm>
        </p:grpSpPr>
        <p:sp>
          <p:nvSpPr>
            <p:cNvPr id="28769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0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1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2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73" name="Group 101"/>
          <p:cNvGrpSpPr>
            <a:grpSpLocks/>
          </p:cNvGrpSpPr>
          <p:nvPr/>
        </p:nvGrpSpPr>
        <p:grpSpPr bwMode="auto">
          <a:xfrm>
            <a:off x="9355138" y="4581525"/>
            <a:ext cx="739775" cy="182563"/>
            <a:chOff x="5893" y="2886"/>
            <a:chExt cx="466" cy="115"/>
          </a:xfrm>
        </p:grpSpPr>
        <p:sp>
          <p:nvSpPr>
            <p:cNvPr id="28774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5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6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7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78" name="Group 106"/>
          <p:cNvGrpSpPr>
            <a:grpSpLocks/>
          </p:cNvGrpSpPr>
          <p:nvPr/>
        </p:nvGrpSpPr>
        <p:grpSpPr bwMode="auto">
          <a:xfrm>
            <a:off x="9355138" y="4797425"/>
            <a:ext cx="739775" cy="182563"/>
            <a:chOff x="5893" y="3022"/>
            <a:chExt cx="466" cy="115"/>
          </a:xfrm>
        </p:grpSpPr>
        <p:sp>
          <p:nvSpPr>
            <p:cNvPr id="28779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0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1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2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83" name="Group 111"/>
          <p:cNvGrpSpPr>
            <a:grpSpLocks/>
          </p:cNvGrpSpPr>
          <p:nvPr/>
        </p:nvGrpSpPr>
        <p:grpSpPr bwMode="auto">
          <a:xfrm>
            <a:off x="9355138" y="5013325"/>
            <a:ext cx="739775" cy="182563"/>
            <a:chOff x="5893" y="3158"/>
            <a:chExt cx="466" cy="115"/>
          </a:xfrm>
        </p:grpSpPr>
        <p:sp>
          <p:nvSpPr>
            <p:cNvPr id="28784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5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6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7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88" name="Group 116"/>
          <p:cNvGrpSpPr>
            <a:grpSpLocks/>
          </p:cNvGrpSpPr>
          <p:nvPr/>
        </p:nvGrpSpPr>
        <p:grpSpPr bwMode="auto">
          <a:xfrm>
            <a:off x="9355138" y="5373688"/>
            <a:ext cx="739775" cy="182562"/>
            <a:chOff x="5893" y="3385"/>
            <a:chExt cx="466" cy="115"/>
          </a:xfrm>
        </p:grpSpPr>
        <p:sp>
          <p:nvSpPr>
            <p:cNvPr id="28789" name="Rectangle 11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0" name="Rectangle 11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1" name="Rectangle 11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2" name="Rectangle 12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93" name="Group 121"/>
          <p:cNvGrpSpPr>
            <a:grpSpLocks/>
          </p:cNvGrpSpPr>
          <p:nvPr/>
        </p:nvGrpSpPr>
        <p:grpSpPr bwMode="auto">
          <a:xfrm>
            <a:off x="9355138" y="5589588"/>
            <a:ext cx="739775" cy="182562"/>
            <a:chOff x="5893" y="3521"/>
            <a:chExt cx="466" cy="115"/>
          </a:xfrm>
        </p:grpSpPr>
        <p:sp>
          <p:nvSpPr>
            <p:cNvPr id="28794" name="Rectangle 12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5" name="Rectangle 12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6" name="Rectangle 12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7" name="Rectangle 12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98" name="Group 126"/>
          <p:cNvGrpSpPr>
            <a:grpSpLocks/>
          </p:cNvGrpSpPr>
          <p:nvPr/>
        </p:nvGrpSpPr>
        <p:grpSpPr bwMode="auto">
          <a:xfrm>
            <a:off x="9355138" y="5805488"/>
            <a:ext cx="739775" cy="182562"/>
            <a:chOff x="5893" y="3657"/>
            <a:chExt cx="466" cy="115"/>
          </a:xfrm>
        </p:grpSpPr>
        <p:sp>
          <p:nvSpPr>
            <p:cNvPr id="28799" name="Rectangle 12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0" name="Rectangle 12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1" name="Rectangle 12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2" name="Rectangle 13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803" name="Group 131"/>
          <p:cNvGrpSpPr>
            <a:grpSpLocks/>
          </p:cNvGrpSpPr>
          <p:nvPr/>
        </p:nvGrpSpPr>
        <p:grpSpPr bwMode="auto">
          <a:xfrm>
            <a:off x="9355138" y="6165850"/>
            <a:ext cx="739775" cy="182563"/>
            <a:chOff x="5893" y="3884"/>
            <a:chExt cx="466" cy="115"/>
          </a:xfrm>
        </p:grpSpPr>
        <p:sp>
          <p:nvSpPr>
            <p:cNvPr id="28804" name="Rectangle 13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5" name="Rectangle 13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6" name="Rectangle 13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7" name="Rectangle 13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808" name="Group 136"/>
          <p:cNvGrpSpPr>
            <a:grpSpLocks/>
          </p:cNvGrpSpPr>
          <p:nvPr/>
        </p:nvGrpSpPr>
        <p:grpSpPr bwMode="auto">
          <a:xfrm>
            <a:off x="9355138" y="6391275"/>
            <a:ext cx="739775" cy="182563"/>
            <a:chOff x="5893" y="4026"/>
            <a:chExt cx="466" cy="115"/>
          </a:xfrm>
        </p:grpSpPr>
        <p:sp>
          <p:nvSpPr>
            <p:cNvPr id="28809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0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1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2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813" name="Group 141"/>
          <p:cNvGrpSpPr>
            <a:grpSpLocks/>
          </p:cNvGrpSpPr>
          <p:nvPr/>
        </p:nvGrpSpPr>
        <p:grpSpPr bwMode="auto">
          <a:xfrm>
            <a:off x="9355138" y="6615113"/>
            <a:ext cx="739775" cy="182562"/>
            <a:chOff x="5893" y="4167"/>
            <a:chExt cx="466" cy="115"/>
          </a:xfrm>
        </p:grpSpPr>
        <p:sp>
          <p:nvSpPr>
            <p:cNvPr id="28814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5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6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7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78" name="Picture 67" descr="海思-修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7709" y="6454601"/>
            <a:ext cx="1728787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/>
  <p:txStyles>
    <p:titleStyle>
      <a:lvl1pPr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+mj-lt"/>
          <a:ea typeface="+mj-ea"/>
          <a:cs typeface="+mj-cs"/>
        </a:defRPr>
      </a:lvl1pPr>
      <a:lvl2pPr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2pPr>
      <a:lvl3pPr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3pPr>
      <a:lvl4pPr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4pPr>
      <a:lvl5pPr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5pPr>
      <a:lvl6pPr marL="457200"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6pPr>
      <a:lvl7pPr marL="914400"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7pPr>
      <a:lvl8pPr marL="1371600"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8pPr>
      <a:lvl9pPr marL="1828800"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9pPr>
    </p:titleStyle>
    <p:bodyStyle>
      <a:lvl1pPr marL="300038" indent="-300038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p"/>
        <a:defRPr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600">
          <a:solidFill>
            <a:schemeClr val="tx1"/>
          </a:solidFill>
          <a:latin typeface="FrutigerNext LT Light" pitchFamily="34" charset="0"/>
          <a:ea typeface="+mn-ea"/>
        </a:defRPr>
      </a:lvl3pPr>
      <a:lvl4pPr marL="1401763" indent="-200025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j-lt"/>
          <a:ea typeface="+mn-ea"/>
        </a:defRPr>
      </a:lvl4pPr>
      <a:lvl5pPr marL="18034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5pPr>
      <a:lvl6pPr marL="22606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6pPr>
      <a:lvl7pPr marL="27178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7pPr>
      <a:lvl8pPr marL="31750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8pPr>
      <a:lvl9pPr marL="36322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91425" tIns="45712" rIns="91425" bIns="45712" anchor="ctr">
            <a:spAutoFit/>
          </a:bodyPr>
          <a:lstStyle/>
          <a:p>
            <a:endParaRPr lang="zh-CN" altLang="en-US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7929562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7929562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7287" name="Rectangle 7"/>
          <p:cNvSpPr>
            <a:spLocks noChangeArrowheads="1"/>
          </p:cNvSpPr>
          <p:nvPr/>
        </p:nvSpPr>
        <p:spPr bwMode="auto">
          <a:xfrm>
            <a:off x="-1844675" y="898525"/>
            <a:ext cx="1844675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英文目录标题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:35-40pt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中文目录标题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:35-40pt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英文目录正文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:28-30pt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 :20-30pt  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Regular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中文目录正文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:28-30pt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):20-30pt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 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+mj-lt"/>
          <a:ea typeface="+mj-ea"/>
          <a:cs typeface="+mj-cs"/>
        </a:defRPr>
      </a:lvl1pPr>
      <a:lvl2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2pPr>
      <a:lvl3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3pPr>
      <a:lvl4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4pPr>
      <a:lvl5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5pPr>
      <a:lvl6pPr marL="4572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00038" indent="-300038" algn="l" defTabSz="801688" rtl="0" fontAlgn="base">
        <a:lnSpc>
          <a:spcPct val="140000"/>
        </a:lnSpc>
        <a:spcBef>
          <a:spcPct val="0"/>
        </a:spcBef>
        <a:spcAft>
          <a:spcPct val="0"/>
        </a:spcAft>
        <a:buChar char="•"/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fontAlgn="base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400"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401763" indent="-200025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5pPr>
      <a:lvl6pPr marL="22606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6pPr>
      <a:lvl7pPr marL="27178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7pPr>
      <a:lvl8pPr marL="31750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8pPr>
      <a:lvl9pPr marL="36322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4" name="Picture 6" descr="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897563"/>
            <a:ext cx="9144000" cy="1003300"/>
          </a:xfrm>
          <a:prstGeom prst="rect">
            <a:avLst/>
          </a:prstGeom>
          <a:noFill/>
        </p:spPr>
      </p:pic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3233738" y="2674938"/>
            <a:ext cx="27797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448" tIns="41724" rIns="83448" bIns="41724">
            <a:spAutoFit/>
          </a:bodyPr>
          <a:lstStyle/>
          <a:p>
            <a:pPr defTabSz="835025" eaLnBrk="0" hangingPunct="0"/>
            <a:r>
              <a:rPr lang="en-US" altLang="zh-CN" sz="4400">
                <a:solidFill>
                  <a:srgbClr val="990000"/>
                </a:solidFill>
                <a:latin typeface="Arial" charset="0"/>
              </a:rPr>
              <a:t>Thank you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3276600" y="3435350"/>
            <a:ext cx="2873625" cy="484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448" tIns="41724" rIns="83448" bIns="41724">
            <a:spAutoFit/>
          </a:bodyPr>
          <a:lstStyle/>
          <a:p>
            <a:pPr defTabSz="835025" eaLnBrk="0" hangingPunct="0"/>
            <a:r>
              <a:rPr lang="en-US" altLang="zh-CN" sz="2600" dirty="0" smtClean="0">
                <a:solidFill>
                  <a:srgbClr val="666666"/>
                </a:solidFill>
                <a:latin typeface="Arial" charset="0"/>
              </a:rPr>
              <a:t>www.hisilicon.com</a:t>
            </a:r>
            <a:endParaRPr lang="en-US" altLang="zh-CN" sz="2100" dirty="0">
              <a:solidFill>
                <a:srgbClr val="990000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iming>
    <p:tnLst>
      <p:par>
        <p:cTn id="1" dur="indefinite" restart="never" nodeType="tmRoot"/>
      </p:par>
    </p:tnLst>
  </p:timing>
  <p:txStyles>
    <p:titleStyle>
      <a:lvl1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charset="-122"/>
        </a:defRPr>
      </a:lvl2pPr>
      <a:lvl3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charset="-122"/>
        </a:defRPr>
      </a:lvl3pPr>
      <a:lvl4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charset="-122"/>
        </a:defRPr>
      </a:lvl4pPr>
      <a:lvl5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charset="-122"/>
        </a:defRPr>
      </a:lvl5pPr>
      <a:lvl6pPr marL="4572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charset="-122"/>
        </a:defRPr>
      </a:lvl6pPr>
      <a:lvl7pPr marL="9144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charset="-122"/>
        </a:defRPr>
      </a:lvl7pPr>
      <a:lvl8pPr marL="13716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charset="-122"/>
        </a:defRPr>
      </a:lvl8pPr>
      <a:lvl9pPr marL="18288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00038" indent="-300038" algn="l" defTabSz="801688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fontAlgn="base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fontAlgn="base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01763" indent="-200025" algn="l" defTabSz="801688" rtl="0" fontAlgn="base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  <a:ea typeface="+mn-ea"/>
        </a:defRPr>
      </a:lvl4pPr>
      <a:lvl5pPr marL="18034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5pPr>
      <a:lvl6pPr marL="22606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7178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1750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6322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6"/>
          <p:cNvSpPr>
            <a:spLocks noGrp="1" noChangeArrowheads="1"/>
          </p:cNvSpPr>
          <p:nvPr>
            <p:ph type="dt" sz="quarter" idx="4294967295"/>
          </p:nvPr>
        </p:nvSpPr>
        <p:spPr>
          <a:xfrm>
            <a:off x="684213" y="282575"/>
            <a:ext cx="2133600" cy="474663"/>
          </a:xfrm>
        </p:spPr>
        <p:txBody>
          <a:bodyPr/>
          <a:lstStyle/>
          <a:p>
            <a:fld id="{C25F4D78-52E6-4A2B-BDB5-A2055A7B09FE}" type="datetime1">
              <a:rPr lang="zh-CN" altLang="en-US"/>
              <a:pPr/>
              <a:t>2011/3/16</a:t>
            </a:fld>
            <a:endParaRPr lang="en-US" altLang="zh-CN" dirty="0"/>
          </a:p>
        </p:txBody>
      </p:sp>
      <p:sp>
        <p:nvSpPr>
          <p:cNvPr id="2080" name="Rectangle 32"/>
          <p:cNvSpPr>
            <a:spLocks noGrp="1" noChangeArrowheads="1"/>
          </p:cNvSpPr>
          <p:nvPr>
            <p:ph type="subTitle" idx="1"/>
          </p:nvPr>
        </p:nvSpPr>
        <p:spPr>
          <a:xfrm>
            <a:off x="683568" y="3068960"/>
            <a:ext cx="5305425" cy="865187"/>
          </a:xfrm>
        </p:spPr>
        <p:txBody>
          <a:bodyPr/>
          <a:lstStyle/>
          <a:p>
            <a:pPr hangingPunct="0"/>
            <a:r>
              <a:rPr lang="en-US" altLang="zh-CN" sz="2000" b="0" dirty="0" smtClean="0"/>
              <a:t>Yongbing Lin, Lingzhi Liu,</a:t>
            </a:r>
          </a:p>
          <a:p>
            <a:pPr hangingPunct="0"/>
            <a:r>
              <a:rPr lang="en-US" altLang="zh-CN" sz="2000" b="0" dirty="0" err="1" smtClean="0"/>
              <a:t>Jianhua</a:t>
            </a:r>
            <a:r>
              <a:rPr lang="en-US" altLang="zh-CN" sz="2000" b="0" dirty="0" smtClean="0"/>
              <a:t> </a:t>
            </a:r>
            <a:r>
              <a:rPr lang="en-US" altLang="zh-CN" sz="2000" b="0" dirty="0" err="1" smtClean="0"/>
              <a:t>Zheng</a:t>
            </a:r>
            <a:r>
              <a:rPr lang="en-US" altLang="zh-CN" sz="2000" b="0" dirty="0" smtClean="0"/>
              <a:t>, </a:t>
            </a:r>
            <a:r>
              <a:rPr lang="en-US" altLang="zh-CN" sz="2000" b="0" dirty="0" err="1" smtClean="0"/>
              <a:t>Changcai</a:t>
            </a:r>
            <a:r>
              <a:rPr lang="en-US" altLang="zh-CN" sz="2000" b="0" dirty="0" smtClean="0"/>
              <a:t> Lai </a:t>
            </a:r>
            <a:endParaRPr lang="zh-CN" altLang="zh-CN" sz="2000" b="0" dirty="0" smtClean="0"/>
          </a:p>
          <a:p>
            <a:pPr hangingPunct="0"/>
            <a:endParaRPr lang="zh-CN" altLang="en-US" sz="2000" b="0" dirty="0"/>
          </a:p>
        </p:txBody>
      </p:sp>
      <p:sp>
        <p:nvSpPr>
          <p:cNvPr id="2081" name="Rectangle 33"/>
          <p:cNvSpPr>
            <a:spLocks noGrp="1" noChangeArrowheads="1"/>
          </p:cNvSpPr>
          <p:nvPr>
            <p:ph type="ctrTitle"/>
          </p:nvPr>
        </p:nvSpPr>
        <p:spPr>
          <a:xfrm>
            <a:off x="636588" y="1392238"/>
            <a:ext cx="6311676" cy="1666875"/>
          </a:xfrm>
        </p:spPr>
        <p:txBody>
          <a:bodyPr/>
          <a:lstStyle/>
          <a:p>
            <a:r>
              <a:rPr lang="en-US" altLang="zh-CN" sz="2800" b="0" dirty="0" smtClean="0">
                <a:latin typeface="+mn-lt"/>
              </a:rPr>
              <a:t>JCTVC-E289: </a:t>
            </a:r>
            <a:br>
              <a:rPr lang="en-US" altLang="zh-CN" sz="2800" b="0" dirty="0" smtClean="0">
                <a:latin typeface="+mn-lt"/>
              </a:rPr>
            </a:br>
            <a:r>
              <a:rPr lang="en-US" altLang="zh-CN" sz="2800" b="0" dirty="0" smtClean="0">
                <a:latin typeface="+mn-lt"/>
              </a:rPr>
              <a:t>Simplified Planar Intra Prediction</a:t>
            </a:r>
            <a:br>
              <a:rPr lang="en-US" altLang="zh-CN" sz="2800" b="0" dirty="0" smtClean="0">
                <a:latin typeface="+mn-lt"/>
              </a:rPr>
            </a:br>
            <a:endParaRPr lang="zh-CN" altLang="en-US" sz="2800" b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Introduction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28800"/>
            <a:ext cx="8168009" cy="4194175"/>
          </a:xfrm>
        </p:spPr>
        <p:txBody>
          <a:bodyPr/>
          <a:lstStyle/>
          <a:p>
            <a:pPr lvl="1"/>
            <a:r>
              <a:rPr lang="en-US" altLang="zh-CN" dirty="0" smtClean="0"/>
              <a:t>Planar Intra Prediction (PIP) has been investigated in CE6.e</a:t>
            </a:r>
          </a:p>
          <a:p>
            <a:pPr lvl="2"/>
            <a:r>
              <a:rPr lang="en-US" altLang="zh-CN" dirty="0" smtClean="0"/>
              <a:t>First of all, the samples at bottom and right borders of current block are predicted</a:t>
            </a:r>
          </a:p>
          <a:p>
            <a:pPr lvl="2"/>
            <a:r>
              <a:rPr lang="en-US" altLang="zh-CN" dirty="0" smtClean="0"/>
              <a:t>Then inner samples are predicted with bilinear interpolation</a:t>
            </a:r>
          </a:p>
          <a:p>
            <a:pPr lvl="2"/>
            <a:r>
              <a:rPr lang="en-US" altLang="zh-CN" dirty="0" smtClean="0"/>
              <a:t>It has been reported that PIP improves both objective and subjective performance</a:t>
            </a:r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This document aims to reduce the calculation complexity of PIP and proposes two simplified PIP methods</a:t>
            </a:r>
          </a:p>
          <a:p>
            <a:pPr lvl="2"/>
            <a:r>
              <a:rPr lang="en-US" altLang="zh-CN" dirty="0" smtClean="0"/>
              <a:t>diagonal-based Intra prediction</a:t>
            </a:r>
          </a:p>
          <a:p>
            <a:pPr lvl="2"/>
            <a:r>
              <a:rPr lang="en-US" altLang="zh-CN" dirty="0" smtClean="0"/>
              <a:t>sub-block based Intra prediction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 smtClean="0"/>
              <a:t>Page </a:t>
            </a:r>
            <a:fld id="{6AF0B2D0-0D3F-43B5-840F-39177731934D}" type="slidenum">
              <a:rPr lang="de-DE" smtClean="0"/>
              <a:pPr/>
              <a:t>2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Diagonal-based Intra prediction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4149080"/>
            <a:ext cx="8168009" cy="2088232"/>
          </a:xfrm>
        </p:spPr>
        <p:txBody>
          <a:bodyPr/>
          <a:lstStyle/>
          <a:p>
            <a:r>
              <a:rPr lang="en-US" altLang="zh-CN" sz="1600" b="0" dirty="0" smtClean="0"/>
              <a:t>The samples at diagonal line of current block are firstly predicted by using its left and above reference samples</a:t>
            </a:r>
          </a:p>
          <a:p>
            <a:r>
              <a:rPr lang="en-US" altLang="zh-CN" sz="1600" b="0" dirty="0" smtClean="0"/>
              <a:t>The other samples can be predicted by linear interpolation with reference of the prediction value of its corresponding diagonal sample and its above/left reference sample.</a:t>
            </a:r>
          </a:p>
          <a:p>
            <a:r>
              <a:rPr lang="en-US" altLang="zh-CN" sz="1600" b="0" dirty="0" smtClean="0"/>
              <a:t>No bilinear interpolation is required</a:t>
            </a:r>
            <a:endParaRPr lang="zh-CN" altLang="en-US" sz="16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 smtClean="0"/>
              <a:t>Page </a:t>
            </a:r>
            <a:fld id="{6AF0B2D0-0D3F-43B5-840F-39177731934D}" type="slidenum">
              <a:rPr lang="de-DE" smtClean="0"/>
              <a:pPr/>
              <a:t>3</a:t>
            </a:fld>
            <a:endParaRPr lang="en-GB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1187624" y="1412776"/>
          <a:ext cx="2219325" cy="1876425"/>
        </p:xfrm>
        <a:graphic>
          <a:graphicData uri="http://schemas.openxmlformats.org/presentationml/2006/ole">
            <p:oleObj spid="_x0000_s1030" name="Visio" r:id="rId3" imgW="2214753" imgH="1871853" progId="Visio.Drawing.11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004048" y="1412776"/>
          <a:ext cx="2209800" cy="1876425"/>
        </p:xfrm>
        <a:graphic>
          <a:graphicData uri="http://schemas.openxmlformats.org/presentationml/2006/ole">
            <p:oleObj spid="_x0000_s1031" name="Visio" r:id="rId4" imgW="2213610" imgH="1876806" progId="Visio.Drawing.11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11560" y="3356992"/>
            <a:ext cx="3889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altLang="zh-CN" dirty="0" smtClean="0">
                <a:solidFill>
                  <a:schemeClr val="tx1"/>
                </a:solidFill>
              </a:rPr>
              <a:t>a) Prediction for the samples at diagonal line</a:t>
            </a:r>
          </a:p>
          <a:p>
            <a:pPr marL="342900" indent="-342900"/>
            <a:r>
              <a:rPr lang="en-US" altLang="zh-CN" i="1" dirty="0" smtClean="0">
                <a:solidFill>
                  <a:schemeClr val="tx1"/>
                </a:solidFill>
              </a:rPr>
              <a:t>	P’</a:t>
            </a:r>
            <a:r>
              <a:rPr lang="en-US" altLang="zh-CN" dirty="0" smtClean="0">
                <a:solidFill>
                  <a:schemeClr val="tx1"/>
                </a:solidFill>
              </a:rPr>
              <a:t> = (</a:t>
            </a:r>
            <a:r>
              <a:rPr lang="en-US" altLang="zh-CN" i="1" dirty="0" err="1" smtClean="0">
                <a:solidFill>
                  <a:schemeClr val="tx1"/>
                </a:solidFill>
              </a:rPr>
              <a:t>LeftRef</a:t>
            </a:r>
            <a:r>
              <a:rPr lang="en-US" altLang="zh-CN" dirty="0" smtClean="0">
                <a:solidFill>
                  <a:schemeClr val="tx1"/>
                </a:solidFill>
              </a:rPr>
              <a:t> + </a:t>
            </a:r>
            <a:r>
              <a:rPr lang="en-US" altLang="zh-CN" i="1" dirty="0" err="1" smtClean="0">
                <a:solidFill>
                  <a:schemeClr val="tx1"/>
                </a:solidFill>
              </a:rPr>
              <a:t>AboveRef</a:t>
            </a:r>
            <a:r>
              <a:rPr lang="en-US" altLang="zh-CN" i="1"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+1) &gt;&gt;1 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3356992"/>
            <a:ext cx="3471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b) Prediction for the other  samples  by 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using linear interpolation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2" y="430213"/>
            <a:ext cx="8491538" cy="871537"/>
          </a:xfrm>
        </p:spPr>
        <p:txBody>
          <a:bodyPr/>
          <a:lstStyle/>
          <a:p>
            <a:pPr hangingPunct="0"/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Sub-block based Intra prediction</a:t>
            </a:r>
            <a:endParaRPr lang="zh-CN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3861048"/>
            <a:ext cx="8312025" cy="2376264"/>
          </a:xfrm>
        </p:spPr>
        <p:txBody>
          <a:bodyPr/>
          <a:lstStyle/>
          <a:p>
            <a:pPr marL="300038" lvl="1" indent="-300038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1600" dirty="0" smtClean="0"/>
              <a:t>A block is divided into a series of 2x2 sub-blocks, and each 2x2 sub-block is predicted with reference of the prediction value of its neighbor above and left sub-blocks</a:t>
            </a:r>
          </a:p>
          <a:p>
            <a:pPr marL="300038" lvl="1" indent="-300038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1600" dirty="0" smtClean="0"/>
              <a:t>2x2 based Intra prediction has lower calculation complexity than the existing PIP</a:t>
            </a:r>
          </a:p>
          <a:p>
            <a:pPr marL="650875" lvl="2" indent="-300038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1400" dirty="0" smtClean="0"/>
              <a:t>2.5 additions and 1 shift operations per sample</a:t>
            </a:r>
          </a:p>
          <a:p>
            <a:pPr marL="300038" lvl="1" indent="-300038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1600" dirty="0" smtClean="0"/>
              <a:t>As for the dependency between different sub-blocks, it is possible for the different rows of 2x2 sub-blocks to be processed with pipelining</a:t>
            </a:r>
            <a:endParaRPr lang="zh-CN" altLang="zh-CN" sz="1600" dirty="0" smtClean="0"/>
          </a:p>
          <a:p>
            <a:pPr marL="300038" lvl="1" indent="-300038"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 smtClean="0"/>
              <a:t>Page </a:t>
            </a:r>
            <a:fld id="{6AF0B2D0-0D3F-43B5-840F-39177731934D}" type="slidenum">
              <a:rPr lang="de-DE" smtClean="0"/>
              <a:pPr/>
              <a:t>4</a:t>
            </a:fld>
            <a:endParaRPr lang="en-GB" dirty="0"/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340768"/>
            <a:ext cx="324036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339752" y="3068960"/>
            <a:ext cx="453650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P3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 b + d +1) &gt;&gt;1 </a:t>
            </a:r>
            <a:r>
              <a:rPr kumimoji="0" lang="es-E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	</a:t>
            </a:r>
            <a:endParaRPr kumimoji="0" lang="es-E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P1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 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P3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+ b +1) &gt;&gt;1;  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P2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 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P3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+ d +1) &gt;&gt;1;</a:t>
            </a:r>
            <a:endParaRPr kumimoji="0" lang="es-E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P0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 a + c + 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P1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+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P2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+2) &gt;&gt;2; </a:t>
            </a:r>
            <a:r>
              <a:rPr kumimoji="0" lang="es-E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endParaRPr kumimoji="0" lang="es-E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4x4 sub-block Intra prediction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 smtClean="0"/>
              <a:t>Page </a:t>
            </a:r>
            <a:fld id="{6AF0B2D0-0D3F-43B5-840F-39177731934D}" type="slidenum">
              <a:rPr lang="de-DE" smtClean="0"/>
              <a:pPr/>
              <a:t>5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55576" y="3140968"/>
            <a:ext cx="381642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Prediction for right and bottom borders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P15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 D + H +1) &gt;&gt;1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P3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 P15 + 3*D +2) &gt;&gt;2</a:t>
            </a:r>
            <a:endParaRPr lang="en-US" altLang="zh-CN" sz="1600" i="1" dirty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P7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 P15 + D +1) &gt;&gt;1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P11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( 3*P15 + D +2) &gt;&gt;2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P12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 P15 + 3*H +2) &gt;&gt;2</a:t>
            </a:r>
            <a:endParaRPr lang="en-US" altLang="zh-CN" sz="1600" i="1" dirty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P13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 P15 + H +1) &gt;&gt;1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P14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( 3*P15 + H +2) &gt;&gt;2</a:t>
            </a:r>
            <a:endParaRPr lang="en-US" altLang="zh-CN" sz="1600" i="1" dirty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714876" y="2928934"/>
            <a:ext cx="39604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Prediction for Inner Samples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P0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(P12 + 3*A + P3 + 3*E + 4) &gt;&gt;3</a:t>
            </a:r>
            <a:endParaRPr lang="en-US" altLang="zh-CN" sz="1600" i="1" dirty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P1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(P13 + 3*B + 2*P3 + 2*E + 4) &gt;&gt;3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P2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(P14 + 3*C + 3*P3 + E + 4) &gt;&gt;3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P4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(2*P12 + 2*A + P7 + 3*F + 4) &gt;&gt;3</a:t>
            </a:r>
            <a:endParaRPr lang="en-US" altLang="zh-CN" sz="1600" i="1" dirty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P5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(2*P13 + 2*B + 2*P7 + 2*F + 4) &gt;&gt;3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P6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(2*P14 + 2*C + 3*P7 + F + 4) &gt;&gt;3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P8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(3*P12 + A + P11 + 3*G + 4) &gt;&gt;3</a:t>
            </a:r>
            <a:endParaRPr lang="en-US" altLang="zh-CN" sz="1600" i="1" dirty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P9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(3*P13 + B + 2*P11 + 2*G + 4) &gt;&gt;3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 i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P10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= (3*P14 +C + 3*P11 + G + 4) &gt;&gt;3</a:t>
            </a:r>
            <a:endParaRPr lang="en-US" altLang="zh-CN" sz="1600" i="1" dirty="0" smtClean="0">
              <a:solidFill>
                <a:schemeClr val="tx1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196752"/>
            <a:ext cx="4238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39552" y="5373216"/>
            <a:ext cx="76161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chemeClr val="tx1"/>
                </a:solidFill>
              </a:rPr>
              <a:t>For a block of 16x16, the number of bilinear interpolation can be reduced to </a:t>
            </a:r>
            <a:r>
              <a:rPr lang="en-US" altLang="zh-CN" sz="1600" dirty="0" smtClean="0">
                <a:solidFill>
                  <a:srgbClr val="FF0000"/>
                </a:solidFill>
              </a:rPr>
              <a:t>64% </a:t>
            </a:r>
          </a:p>
          <a:p>
            <a:pPr marL="457200" lvl="2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</a:rPr>
              <a:t>3x3x16=144</a:t>
            </a:r>
            <a:r>
              <a:rPr lang="en-US" altLang="zh-CN" dirty="0" smtClean="0">
                <a:solidFill>
                  <a:schemeClr val="tx1"/>
                </a:solidFill>
              </a:rPr>
              <a:t> of bilinear interpolations for 4x4 </a:t>
            </a:r>
            <a:r>
              <a:rPr lang="en-US" altLang="zh-CN" dirty="0" smtClean="0">
                <a:solidFill>
                  <a:schemeClr val="tx1"/>
                </a:solidFill>
              </a:rPr>
              <a:t>sub-block Intra </a:t>
            </a:r>
            <a:r>
              <a:rPr lang="en-US" altLang="zh-CN" dirty="0" smtClean="0">
                <a:solidFill>
                  <a:schemeClr val="tx1"/>
                </a:solidFill>
              </a:rPr>
              <a:t>prediction</a:t>
            </a:r>
            <a:endParaRPr lang="zh-CN" altLang="en-US" dirty="0" smtClean="0">
              <a:solidFill>
                <a:schemeClr val="tx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</a:rPr>
              <a:t>15x15 = 225</a:t>
            </a:r>
            <a:r>
              <a:rPr lang="en-US" altLang="zh-CN" dirty="0" smtClean="0">
                <a:solidFill>
                  <a:schemeClr val="tx1"/>
                </a:solidFill>
              </a:rPr>
              <a:t> of bilinear interpolations for the existing planar </a:t>
            </a:r>
            <a:r>
              <a:rPr lang="en-US" altLang="zh-CN" dirty="0" smtClean="0">
                <a:solidFill>
                  <a:schemeClr val="tx1"/>
                </a:solidFill>
              </a:rPr>
              <a:t>Intra prediction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Test results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3" y="1641475"/>
            <a:ext cx="8042472" cy="4194175"/>
          </a:xfrm>
        </p:spPr>
        <p:txBody>
          <a:bodyPr/>
          <a:lstStyle/>
          <a:p>
            <a:r>
              <a:rPr lang="en-US" altLang="zh-CN" dirty="0" smtClean="0"/>
              <a:t>Common test conditions</a:t>
            </a:r>
          </a:p>
          <a:p>
            <a:r>
              <a:rPr lang="en-US" altLang="zh-CN" dirty="0" smtClean="0"/>
              <a:t>Anchor: HM2.0</a:t>
            </a:r>
          </a:p>
          <a:p>
            <a:r>
              <a:rPr lang="en-US" altLang="zh-CN" dirty="0" smtClean="0"/>
              <a:t>Implementation</a:t>
            </a:r>
          </a:p>
          <a:p>
            <a:pPr lvl="1"/>
            <a:r>
              <a:rPr lang="en-US" altLang="zh-CN" dirty="0" smtClean="0"/>
              <a:t>CE6.e reference software </a:t>
            </a:r>
          </a:p>
          <a:p>
            <a:pPr lvl="1">
              <a:buNone/>
            </a:pPr>
            <a:r>
              <a:rPr lang="en-US" altLang="zh-CN" dirty="0" smtClean="0"/>
              <a:t> </a:t>
            </a:r>
            <a:r>
              <a:rPr lang="en-US" altLang="zh-CN" dirty="0" smtClean="0"/>
              <a:t>   </a:t>
            </a:r>
            <a:r>
              <a:rPr lang="en-US" altLang="zh-CN" dirty="0" smtClean="0"/>
              <a:t>provided by </a:t>
            </a:r>
            <a:r>
              <a:rPr lang="en-US" altLang="zh-CN" dirty="0" smtClean="0"/>
              <a:t>DOCOMO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as </a:t>
            </a:r>
            <a:r>
              <a:rPr lang="en-US" altLang="zh-CN" dirty="0" smtClean="0"/>
              <a:t>an </a:t>
            </a:r>
            <a:r>
              <a:rPr lang="en-US" altLang="zh-CN" dirty="0" smtClean="0"/>
              <a:t>additional </a:t>
            </a:r>
            <a:r>
              <a:rPr lang="en-US" altLang="zh-CN" dirty="0" smtClean="0"/>
              <a:t>Intra mode</a:t>
            </a:r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Page </a:t>
            </a:r>
            <a:fld id="{6AF0B2D0-0D3F-43B5-840F-39177731934D}" type="slidenum">
              <a:rPr lang="de-DE" smtClean="0"/>
              <a:pPr/>
              <a:t>6</a:t>
            </a:fld>
            <a:endParaRPr lang="en-GB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51920" y="3645024"/>
            <a:ext cx="52920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dirty="0" smtClean="0">
                <a:solidFill>
                  <a:schemeClr val="tx1"/>
                </a:solidFill>
              </a:rPr>
              <a:t>Performance of </a:t>
            </a:r>
            <a:r>
              <a:rPr lang="en-US" altLang="zh-CN" dirty="0" smtClean="0">
                <a:solidFill>
                  <a:srgbClr val="FF0000"/>
                </a:solidFill>
              </a:rPr>
              <a:t>Diagonal-based Intra prediction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211960" y="1377063"/>
            <a:ext cx="4283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dirty="0" smtClean="0">
                <a:solidFill>
                  <a:schemeClr val="tx1"/>
                </a:solidFill>
              </a:rPr>
              <a:t>Performance of the existing Planar Intra prediction (JCTVC-D235)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844824"/>
            <a:ext cx="4581525" cy="1657350"/>
          </a:xfrm>
          <a:prstGeom prst="rect">
            <a:avLst/>
          </a:prstGeom>
          <a:noFill/>
        </p:spPr>
      </p:pic>
      <p:pic>
        <p:nvPicPr>
          <p:cNvPr id="14" name="图片 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4005064"/>
            <a:ext cx="4581525" cy="1657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Test results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571612"/>
            <a:ext cx="8042472" cy="4194175"/>
          </a:xfrm>
        </p:spPr>
        <p:txBody>
          <a:bodyPr/>
          <a:lstStyle/>
          <a:p>
            <a:r>
              <a:rPr lang="en-US" altLang="zh-CN" dirty="0" smtClean="0"/>
              <a:t>Common test conditions</a:t>
            </a:r>
          </a:p>
          <a:p>
            <a:r>
              <a:rPr lang="en-US" altLang="zh-CN" dirty="0" smtClean="0"/>
              <a:t>Anchor: HM2.0</a:t>
            </a:r>
          </a:p>
          <a:p>
            <a:r>
              <a:rPr lang="en-US" altLang="zh-CN" dirty="0" smtClean="0"/>
              <a:t>Implementation</a:t>
            </a:r>
          </a:p>
          <a:p>
            <a:pPr lvl="1"/>
            <a:r>
              <a:rPr lang="en-US" altLang="zh-CN" dirty="0" smtClean="0"/>
              <a:t>CE6.e reference software </a:t>
            </a:r>
          </a:p>
          <a:p>
            <a:pPr lvl="1">
              <a:buNone/>
            </a:pPr>
            <a:r>
              <a:rPr lang="en-US" altLang="zh-CN" dirty="0" smtClean="0"/>
              <a:t>    provided by DOCOMO</a:t>
            </a:r>
          </a:p>
          <a:p>
            <a:pPr lvl="1"/>
            <a:r>
              <a:rPr lang="en-US" altLang="zh-CN" dirty="0" smtClean="0"/>
              <a:t>as an additional Intra mode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Page </a:t>
            </a:r>
            <a:fld id="{6AF0B2D0-0D3F-43B5-840F-39177731934D}" type="slidenum">
              <a:rPr lang="de-DE" smtClean="0"/>
              <a:pPr/>
              <a:t>7</a:t>
            </a:fld>
            <a:endParaRPr lang="en-GB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707904" y="2257127"/>
            <a:ext cx="52920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altLang="zh-CN" dirty="0" smtClean="0">
                <a:solidFill>
                  <a:schemeClr val="tx1"/>
                </a:solidFill>
              </a:rPr>
              <a:t>Performance of </a:t>
            </a:r>
            <a:r>
              <a:rPr lang="en-US" altLang="zh-CN" dirty="0" smtClean="0">
                <a:solidFill>
                  <a:srgbClr val="FF0000"/>
                </a:solidFill>
              </a:rPr>
              <a:t>2x2-based Intra prediction</a:t>
            </a:r>
            <a:endParaRPr lang="zh-CN" altLang="zh-CN" dirty="0">
              <a:solidFill>
                <a:srgbClr val="FF0000"/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067944" y="80919"/>
            <a:ext cx="4283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dirty="0" smtClean="0">
                <a:solidFill>
                  <a:schemeClr val="tx1"/>
                </a:solidFill>
              </a:rPr>
              <a:t>Performance of the existing Planar Intra prediction (JCTVC-D235)</a:t>
            </a:r>
            <a:endParaRPr lang="en-US" altLang="zh-CN" b="1" dirty="0" smtClean="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851920" y="4293096"/>
            <a:ext cx="48965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dirty="0" smtClean="0">
                <a:solidFill>
                  <a:schemeClr val="tx1"/>
                </a:solidFill>
              </a:rPr>
              <a:t>Performance of </a:t>
            </a:r>
            <a:r>
              <a:rPr lang="en-US" altLang="zh-CN" dirty="0" smtClean="0">
                <a:solidFill>
                  <a:srgbClr val="FF0000"/>
                </a:solidFill>
              </a:rPr>
              <a:t>4x4-based Intra Prediction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548680"/>
            <a:ext cx="4581525" cy="1657350"/>
          </a:xfrm>
          <a:prstGeom prst="rect">
            <a:avLst/>
          </a:prstGeom>
          <a:noFill/>
        </p:spPr>
      </p:pic>
      <p:pic>
        <p:nvPicPr>
          <p:cNvPr id="13" name="图片 1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4581128"/>
            <a:ext cx="4581525" cy="1657350"/>
          </a:xfrm>
          <a:prstGeom prst="rect">
            <a:avLst/>
          </a:prstGeom>
          <a:noFill/>
        </p:spPr>
      </p:pic>
      <p:pic>
        <p:nvPicPr>
          <p:cNvPr id="14" name="图片 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2564904"/>
            <a:ext cx="4581525" cy="1657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Conclusion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2" y="1641475"/>
            <a:ext cx="8096001" cy="4194175"/>
          </a:xfrm>
        </p:spPr>
        <p:txBody>
          <a:bodyPr/>
          <a:lstStyle/>
          <a:p>
            <a:r>
              <a:rPr lang="en-US" altLang="zh-CN" dirty="0" smtClean="0"/>
              <a:t>Simplification for PIP is discussed</a:t>
            </a:r>
          </a:p>
          <a:p>
            <a:pPr lvl="1"/>
            <a:r>
              <a:rPr lang="en-US" altLang="zh-CN" dirty="0" smtClean="0">
                <a:latin typeface="+mj-lt"/>
              </a:rPr>
              <a:t>Diagonal-based Intra prediction</a:t>
            </a:r>
          </a:p>
          <a:p>
            <a:pPr lvl="1"/>
            <a:r>
              <a:rPr lang="en-US" altLang="zh-CN" dirty="0" smtClean="0">
                <a:latin typeface="+mj-lt"/>
              </a:rPr>
              <a:t>Sub-block based Intra prediction</a:t>
            </a:r>
          </a:p>
          <a:p>
            <a:r>
              <a:rPr lang="en-US" altLang="zh-CN" dirty="0" smtClean="0"/>
              <a:t>Test results show the proposed methods have lower calculation complexity with similar performance as the existing PIP</a:t>
            </a:r>
          </a:p>
          <a:p>
            <a:r>
              <a:rPr lang="en-US" altLang="zh-CN" dirty="0" smtClean="0"/>
              <a:t>It is suggested to adopt 2x2 based Intra prediction into HM test model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Page </a:t>
            </a:r>
            <a:fld id="{6AF0B2D0-0D3F-43B5-840F-39177731934D}" type="slidenum">
              <a:rPr lang="de-DE" smtClean="0"/>
              <a:pPr/>
              <a:t>8</a:t>
            </a:fld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85752" y="5429264"/>
            <a:ext cx="8786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/>
                </a:solidFill>
              </a:rPr>
              <a:t>Many thanks to our cross-checker: </a:t>
            </a:r>
            <a:r>
              <a:rPr lang="en-US" altLang="zh-CN" sz="2000" dirty="0" err="1" smtClean="0">
                <a:solidFill>
                  <a:schemeClr val="tx1"/>
                </a:solidFill>
              </a:rPr>
              <a:t>Chanwon</a:t>
            </a:r>
            <a:r>
              <a:rPr lang="en-US" altLang="zh-CN" sz="2000" dirty="0" smtClean="0">
                <a:solidFill>
                  <a:schemeClr val="tx1"/>
                </a:solidFill>
              </a:rPr>
              <a:t> </a:t>
            </a:r>
            <a:r>
              <a:rPr lang="en-US" altLang="zh-CN" sz="2000" dirty="0" err="1" smtClean="0">
                <a:solidFill>
                  <a:schemeClr val="tx1"/>
                </a:solidFill>
              </a:rPr>
              <a:t>Seo</a:t>
            </a:r>
            <a:r>
              <a:rPr lang="en-US" sz="2000" dirty="0" smtClean="0">
                <a:solidFill>
                  <a:schemeClr val="tx1"/>
                </a:solidFill>
              </a:rPr>
              <a:t> from </a:t>
            </a:r>
            <a:r>
              <a:rPr lang="en-US" altLang="zh-CN" sz="2000" dirty="0" err="1" smtClean="0">
                <a:solidFill>
                  <a:schemeClr val="tx1"/>
                </a:solidFill>
              </a:rPr>
              <a:t>Sejong</a:t>
            </a:r>
            <a:r>
              <a:rPr lang="en-US" altLang="zh-CN" sz="2000" dirty="0" smtClean="0">
                <a:solidFill>
                  <a:schemeClr val="tx1"/>
                </a:solidFill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</a:rPr>
              <a:t>Univ., Korea</a:t>
            </a:r>
            <a:endParaRPr lang="zh-CN" altLang="en-US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default">
      <a:majorFont>
        <a:latin typeface="FrutigerNext LT Medium"/>
        <a:ea typeface="黑体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tx1"/>
            </a:solidFill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2_自定义设计方案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</Template>
  <TotalTime>1133</TotalTime>
  <Words>764</Words>
  <Application>Microsoft Office PowerPoint</Application>
  <PresentationFormat>全屏显示(4:3)</PresentationFormat>
  <Paragraphs>96</Paragraphs>
  <Slides>9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default</vt:lpstr>
      <vt:lpstr>2_自定义设计方案</vt:lpstr>
      <vt:lpstr>1_自定义设计方案</vt:lpstr>
      <vt:lpstr>Visio</vt:lpstr>
      <vt:lpstr>JCTVC-E289:  Simplified Planar Intra Prediction </vt:lpstr>
      <vt:lpstr>Introduction</vt:lpstr>
      <vt:lpstr>Diagonal-based Intra prediction</vt:lpstr>
      <vt:lpstr>Sub-block based Intra prediction</vt:lpstr>
      <vt:lpstr>4x4 sub-block Intra prediction</vt:lpstr>
      <vt:lpstr>Test results</vt:lpstr>
      <vt:lpstr>Test results</vt:lpstr>
      <vt:lpstr>Conclusion</vt:lpstr>
      <vt:lpstr>幻灯片 9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huawei</dc:creator>
  <cp:lastModifiedBy>a</cp:lastModifiedBy>
  <cp:revision>176</cp:revision>
  <dcterms:created xsi:type="dcterms:W3CDTF">2011-01-08T05:08:37Z</dcterms:created>
  <dcterms:modified xsi:type="dcterms:W3CDTF">2011-03-16T11:51:46Z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1300240027</vt:lpwstr>
  </property>
</Properties>
</file>