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4" r:id="rId2"/>
    <p:sldMasterId id="2147483652" r:id="rId3"/>
  </p:sldMasterIdLst>
  <p:notesMasterIdLst>
    <p:notesMasterId r:id="rId11"/>
  </p:notesMasterIdLst>
  <p:sldIdLst>
    <p:sldId id="256" r:id="rId4"/>
    <p:sldId id="276" r:id="rId5"/>
    <p:sldId id="273" r:id="rId6"/>
    <p:sldId id="275" r:id="rId7"/>
    <p:sldId id="271" r:id="rId8"/>
    <p:sldId id="263" r:id="rId9"/>
    <p:sldId id="26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0099CC"/>
    <a:srgbClr val="009999"/>
    <a:srgbClr val="669900"/>
    <a:srgbClr val="CCFF99"/>
    <a:srgbClr val="CCCCFF"/>
    <a:srgbClr val="99CCCC"/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055" autoAdjust="0"/>
    <p:restoredTop sz="92125" autoAdjust="0"/>
  </p:normalViewPr>
  <p:slideViewPr>
    <p:cSldViewPr>
      <p:cViewPr varScale="1">
        <p:scale>
          <a:sx n="83" d="100"/>
          <a:sy n="83" d="100"/>
        </p:scale>
        <p:origin x="-14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E715508F-F11E-436A-B3C1-D3EFF1FA4C4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874192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605F5A-FC7B-4B68-8A77-E689B454FE61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rPr>
              <a:t>The</a:t>
            </a:r>
            <a:r>
              <a:rPr lang="en-US" altLang="zh-CN" sz="1200" kern="1200" baseline="0" dirty="0" smtClean="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rPr>
              <a:t> extended B</a:t>
            </a:r>
            <a:r>
              <a:rPr lang="en-US" altLang="zh-CN" sz="1200" kern="1200" dirty="0" smtClean="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rPr>
              <a:t>UDI approach</a:t>
            </a:r>
            <a:r>
              <a:rPr lang="en-US" altLang="zh-CN" sz="1200" kern="1200" baseline="0" dirty="0" smtClean="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rPr>
              <a:t>achieves 0.6% and 0.8% bit-rate reduction over HM2.0 with minimum increase of encoding and decoding time for both all Intra HE and LC configurations.</a:t>
            </a:r>
            <a:endParaRPr lang="zh-CN" altLang="zh-CN" sz="1200" kern="1200" dirty="0" smtClean="0">
              <a:solidFill>
                <a:schemeClr val="tx1"/>
              </a:solidFill>
              <a:latin typeface="Arial" charset="0"/>
              <a:ea typeface="宋体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5508F-F11E-436A-B3C1-D3EFF1FA4C4D}" type="slidenum">
              <a:rPr lang="zh-CN" altLang="en-US" smtClean="0"/>
              <a:pPr/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CE4899-2F45-430E-9448-F346ADCE6AB5}" type="slidenum">
              <a:rPr lang="zh-CN" altLang="en-US"/>
              <a:pPr/>
              <a:t>6</a:t>
            </a:fld>
            <a:endParaRPr lang="en-US" altLang="zh-CN"/>
          </a:p>
        </p:txBody>
      </p:sp>
      <p:sp>
        <p:nvSpPr>
          <p:cNvPr id="184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41" name="Picture 9" descr="Logo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89588"/>
            <a:ext cx="763588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10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82638"/>
            <a:ext cx="9144000" cy="3810000"/>
          </a:xfrm>
          <a:prstGeom prst="rect">
            <a:avLst/>
          </a:prstGeom>
          <a:noFill/>
        </p:spPr>
      </p:pic>
      <p:sp>
        <p:nvSpPr>
          <p:cNvPr id="4404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636588" y="1392238"/>
            <a:ext cx="5303837" cy="1666875"/>
          </a:xfrm>
        </p:spPr>
        <p:txBody>
          <a:bodyPr/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4048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4213" y="3182938"/>
            <a:ext cx="5305425" cy="865187"/>
          </a:xfrm>
        </p:spPr>
        <p:txBody>
          <a:bodyPr lIns="80139" tIns="40069" rIns="80139" bIns="40069"/>
          <a:lstStyle>
            <a:lvl1pPr marL="0" indent="0">
              <a:buFont typeface="Wingdings" pitchFamily="2" charset="2"/>
              <a:buNone/>
              <a:defRPr sz="2800">
                <a:solidFill>
                  <a:schemeClr val="bg1"/>
                </a:solidFill>
                <a:latin typeface="华文细黑" pitchFamily="2" charset="-122"/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4052" name="Text Box 20"/>
          <p:cNvSpPr txBox="1">
            <a:spLocks noChangeArrowheads="1"/>
          </p:cNvSpPr>
          <p:nvPr/>
        </p:nvSpPr>
        <p:spPr bwMode="auto">
          <a:xfrm>
            <a:off x="652463" y="6207125"/>
            <a:ext cx="2920838" cy="265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 dirty="0" smtClean="0">
                <a:solidFill>
                  <a:schemeClr val="tx1"/>
                </a:solidFill>
                <a:latin typeface="FrutigerNext LT Bold" pitchFamily="1" charset="0"/>
              </a:rPr>
              <a:t>HISILICON </a:t>
            </a:r>
            <a:r>
              <a:rPr lang="en-US" altLang="zh-CN" sz="1200" dirty="0">
                <a:solidFill>
                  <a:schemeClr val="tx1"/>
                </a:solidFill>
                <a:latin typeface="FrutigerNext LT Bold" pitchFamily="1" charset="0"/>
              </a:rPr>
              <a:t>TECHNOLOGIES CO., LTD.</a:t>
            </a:r>
            <a:endParaRPr lang="en-US" altLang="zh-CN" sz="2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054" name="Text Box 22"/>
          <p:cNvSpPr txBox="1">
            <a:spLocks noChangeArrowheads="1"/>
          </p:cNvSpPr>
          <p:nvPr/>
        </p:nvSpPr>
        <p:spPr bwMode="auto">
          <a:xfrm>
            <a:off x="7224713" y="4094163"/>
            <a:ext cx="1405295" cy="265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 dirty="0" smtClean="0"/>
              <a:t>www.hisilicon.com</a:t>
            </a:r>
            <a:endParaRPr lang="en-US" altLang="zh-CN" sz="1200" dirty="0"/>
          </a:p>
        </p:txBody>
      </p:sp>
      <p:sp>
        <p:nvSpPr>
          <p:cNvPr id="44098" name="Text Box 66"/>
          <p:cNvSpPr txBox="1">
            <a:spLocks noChangeArrowheads="1"/>
          </p:cNvSpPr>
          <p:nvPr/>
        </p:nvSpPr>
        <p:spPr bwMode="auto">
          <a:xfrm>
            <a:off x="-1968500" y="1322388"/>
            <a:ext cx="1968500" cy="3752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0139" tIns="40069" rIns="80139" bIns="40069">
            <a:spAutoFit/>
          </a:bodyPr>
          <a:lstStyle/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:40-47pt  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副标题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:26-30pt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反白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Medium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:35-47pt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en-US" altLang="zh-CN" sz="1100">
                <a:latin typeface="Arial" charset="0"/>
                <a:ea typeface="华文细黑" pitchFamily="2" charset="-122"/>
              </a:rPr>
              <a:t>  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副标题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:24-28pt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反白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</a:t>
            </a: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spcBef>
                <a:spcPct val="50000"/>
              </a:spcBef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  <p:pic>
        <p:nvPicPr>
          <p:cNvPr id="10" name="Picture 67" descr="海思-修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5926" y="6094560"/>
            <a:ext cx="1728787" cy="35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1177ECF3-4F61-415B-A408-99B88DAC3CCB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430213"/>
            <a:ext cx="1981200" cy="54054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5795962" cy="54054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702263A1-F4D0-4244-A33C-48AEC2FCB21D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361113" y="6489701"/>
            <a:ext cx="803175" cy="179659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Page </a:t>
            </a:r>
            <a:fld id="{6AF0B2D0-0D3F-43B5-840F-39177731934D}" type="slidenum">
              <a:rPr lang="de-DE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638175"/>
            <a:ext cx="1981200" cy="51974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638175"/>
            <a:ext cx="5795962" cy="51974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357FB217-F9FD-4055-9E16-6F74D38F3153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9F2868D4-7828-426A-BEF9-991E8CE8F468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0D970ACF-0C98-46D1-8762-A3FE9551424F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B82A9ED8-8520-47D0-8B39-DCC3BA88F6CE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226BF603-AD45-4EA0-8A55-7861FD1F8B60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A725E51A-3898-4A14-BED4-5FF17F3D68D2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0BF403DA-3B5D-4B53-9C4E-FE23F5450EFB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51" name="Picture 79" descr="d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24588"/>
            <a:ext cx="915035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52463" y="6438900"/>
            <a:ext cx="2920838" cy="265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 dirty="0" smtClean="0">
                <a:solidFill>
                  <a:schemeClr val="tx1"/>
                </a:solidFill>
                <a:latin typeface="FrutigerNext LT Bold" pitchFamily="1" charset="0"/>
              </a:rPr>
              <a:t>HISILICON </a:t>
            </a:r>
            <a:r>
              <a:rPr lang="en-US" altLang="zh-CN" sz="1200" dirty="0">
                <a:solidFill>
                  <a:schemeClr val="tx1"/>
                </a:solidFill>
                <a:latin typeface="FrutigerNext LT Bold" pitchFamily="1" charset="0"/>
              </a:rPr>
              <a:t>TECHNOLOGIES CO., LTD.</a:t>
            </a:r>
            <a:endParaRPr lang="en-US" altLang="zh-CN" sz="2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682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1113" y="6489700"/>
            <a:ext cx="20970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801688" eaLnBrk="0" hangingPunct="0">
              <a:lnSpc>
                <a:spcPct val="85000"/>
              </a:lnSpc>
              <a:defRPr sz="1200">
                <a:solidFill>
                  <a:schemeClr val="tx1"/>
                </a:solidFill>
                <a:latin typeface="FrutigerNext LT Bold" pitchFamily="1" charset="0"/>
              </a:defRPr>
            </a:lvl1pPr>
          </a:lstStyle>
          <a:p>
            <a:r>
              <a:rPr lang="de-DE"/>
              <a:t>Page </a:t>
            </a:r>
            <a:fld id="{2D40A561-BD15-4FA9-ADC3-7240371BAB01}" type="slidenum">
              <a:rPr lang="de-DE"/>
              <a:pPr/>
              <a:t>‹#›</a:t>
            </a:fld>
            <a:endParaRPr lang="en-GB"/>
          </a:p>
        </p:txBody>
      </p:sp>
      <p:sp>
        <p:nvSpPr>
          <p:cNvPr id="28685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430213"/>
            <a:ext cx="7745412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39" tIns="40069" rIns="80139" bIns="400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-1908175" y="528638"/>
            <a:ext cx="1844675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:32-35pt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n-US" altLang="zh-CN" sz="1100">
                <a:ea typeface="华文细黑" pitchFamily="2" charset="-122"/>
              </a:rPr>
              <a:t>FrutigerNext LT Medium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algn="r" defTabSz="801688">
              <a:lnSpc>
                <a:spcPct val="7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:30-32pt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:20-22pt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 :18pt  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n-US" altLang="zh-CN" sz="1100">
                <a:ea typeface="华文细黑" pitchFamily="2" charset="-122"/>
              </a:rPr>
              <a:t>FrutigerNext LT Regular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algn="r" defTabSz="801688">
              <a:lnSpc>
                <a:spcPct val="7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:18-20pt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):18pt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 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28734" name="Rectangle 62"/>
          <p:cNvSpPr>
            <a:spLocks noChangeArrowheads="1"/>
          </p:cNvSpPr>
          <p:nvPr/>
        </p:nvSpPr>
        <p:spPr bwMode="auto">
          <a:xfrm>
            <a:off x="9199563" y="1423988"/>
            <a:ext cx="1049337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配色参考方案：</a:t>
            </a:r>
          </a:p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建议同一页面内不超过四种颜色，以下是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13</a:t>
            </a: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组配色方案，同一页面内只选择一组使用。（仅供参考）</a:t>
            </a: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737" name="Rectangle 65"/>
          <p:cNvSpPr>
            <a:spLocks noChangeArrowheads="1"/>
          </p:cNvSpPr>
          <p:nvPr/>
        </p:nvSpPr>
        <p:spPr bwMode="auto">
          <a:xfrm>
            <a:off x="9199563" y="-61913"/>
            <a:ext cx="1049337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客户或者合作伙伴的标志放在右上角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.</a:t>
            </a: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74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8752" name="Rectangle 80"/>
          <p:cNvSpPr>
            <a:spLocks noChangeArrowheads="1"/>
          </p:cNvSpPr>
          <p:nvPr/>
        </p:nvSpPr>
        <p:spPr bwMode="auto">
          <a:xfrm>
            <a:off x="9269413" y="3429000"/>
            <a:ext cx="919162" cy="34909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5" tIns="45712" rIns="91425" bIns="45712" anchor="ctr">
            <a:spAutoFit/>
          </a:bodyPr>
          <a:lstStyle/>
          <a:p>
            <a:endParaRPr lang="zh-CN" altLang="en-US"/>
          </a:p>
        </p:txBody>
      </p:sp>
      <p:grpSp>
        <p:nvGrpSpPr>
          <p:cNvPr id="28753" name="Group 81"/>
          <p:cNvGrpSpPr>
            <a:grpSpLocks/>
          </p:cNvGrpSpPr>
          <p:nvPr/>
        </p:nvGrpSpPr>
        <p:grpSpPr bwMode="auto">
          <a:xfrm>
            <a:off x="9355138" y="3789363"/>
            <a:ext cx="739775" cy="182562"/>
            <a:chOff x="5893" y="2387"/>
            <a:chExt cx="466" cy="115"/>
          </a:xfrm>
        </p:grpSpPr>
        <p:sp>
          <p:nvSpPr>
            <p:cNvPr id="28754" name="Rectangle 82"/>
            <p:cNvSpPr>
              <a:spLocks noChangeArrowheads="1"/>
            </p:cNvSpPr>
            <p:nvPr userDrawn="1"/>
          </p:nvSpPr>
          <p:spPr bwMode="auto">
            <a:xfrm flipV="1">
              <a:off x="6010" y="2387"/>
              <a:ext cx="116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55" name="Rectangle 83"/>
            <p:cNvSpPr>
              <a:spLocks noChangeArrowheads="1"/>
            </p:cNvSpPr>
            <p:nvPr userDrawn="1"/>
          </p:nvSpPr>
          <p:spPr bwMode="auto">
            <a:xfrm flipV="1">
              <a:off x="6126" y="2387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56" name="Rectangle 84"/>
            <p:cNvSpPr>
              <a:spLocks noChangeArrowheads="1"/>
            </p:cNvSpPr>
            <p:nvPr userDrawn="1"/>
          </p:nvSpPr>
          <p:spPr bwMode="auto">
            <a:xfrm flipV="1">
              <a:off x="6242" y="2387"/>
              <a:ext cx="117" cy="115"/>
            </a:xfrm>
            <a:prstGeom prst="rect">
              <a:avLst/>
            </a:prstGeom>
            <a:solidFill>
              <a:srgbClr val="99660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57" name="Rectangle 85"/>
            <p:cNvSpPr>
              <a:spLocks noChangeArrowheads="1"/>
            </p:cNvSpPr>
            <p:nvPr userDrawn="1"/>
          </p:nvSpPr>
          <p:spPr bwMode="auto">
            <a:xfrm flipV="1">
              <a:off x="5893" y="2387"/>
              <a:ext cx="117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58" name="Group 86"/>
          <p:cNvGrpSpPr>
            <a:grpSpLocks/>
          </p:cNvGrpSpPr>
          <p:nvPr/>
        </p:nvGrpSpPr>
        <p:grpSpPr bwMode="auto">
          <a:xfrm>
            <a:off x="9355138" y="4005263"/>
            <a:ext cx="739775" cy="182562"/>
            <a:chOff x="5893" y="2523"/>
            <a:chExt cx="466" cy="115"/>
          </a:xfrm>
        </p:grpSpPr>
        <p:sp>
          <p:nvSpPr>
            <p:cNvPr id="28759" name="Rectangle 87"/>
            <p:cNvSpPr>
              <a:spLocks noChangeArrowheads="1"/>
            </p:cNvSpPr>
            <p:nvPr userDrawn="1"/>
          </p:nvSpPr>
          <p:spPr bwMode="auto">
            <a:xfrm flipV="1">
              <a:off x="6010" y="2523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0" name="Rectangle 88"/>
            <p:cNvSpPr>
              <a:spLocks noChangeArrowheads="1"/>
            </p:cNvSpPr>
            <p:nvPr userDrawn="1"/>
          </p:nvSpPr>
          <p:spPr bwMode="auto">
            <a:xfrm flipV="1">
              <a:off x="6126" y="2523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1" name="Rectangle 89"/>
            <p:cNvSpPr>
              <a:spLocks noChangeArrowheads="1"/>
            </p:cNvSpPr>
            <p:nvPr userDrawn="1"/>
          </p:nvSpPr>
          <p:spPr bwMode="auto">
            <a:xfrm flipV="1">
              <a:off x="6242" y="2523"/>
              <a:ext cx="117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2" name="Rectangle 90"/>
            <p:cNvSpPr>
              <a:spLocks noChangeArrowheads="1"/>
            </p:cNvSpPr>
            <p:nvPr userDrawn="1"/>
          </p:nvSpPr>
          <p:spPr bwMode="auto">
            <a:xfrm flipV="1">
              <a:off x="5893" y="2523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63" name="Group 91"/>
          <p:cNvGrpSpPr>
            <a:grpSpLocks/>
          </p:cNvGrpSpPr>
          <p:nvPr/>
        </p:nvGrpSpPr>
        <p:grpSpPr bwMode="auto">
          <a:xfrm>
            <a:off x="9355138" y="4221163"/>
            <a:ext cx="739775" cy="182562"/>
            <a:chOff x="5893" y="2659"/>
            <a:chExt cx="466" cy="115"/>
          </a:xfrm>
        </p:grpSpPr>
        <p:sp>
          <p:nvSpPr>
            <p:cNvPr id="28764" name="Rectangle 92"/>
            <p:cNvSpPr>
              <a:spLocks noChangeArrowheads="1"/>
            </p:cNvSpPr>
            <p:nvPr userDrawn="1"/>
          </p:nvSpPr>
          <p:spPr bwMode="auto">
            <a:xfrm flipV="1">
              <a:off x="6010" y="2659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5" name="Rectangle 93"/>
            <p:cNvSpPr>
              <a:spLocks noChangeArrowheads="1"/>
            </p:cNvSpPr>
            <p:nvPr userDrawn="1"/>
          </p:nvSpPr>
          <p:spPr bwMode="auto">
            <a:xfrm flipV="1">
              <a:off x="6126" y="2659"/>
              <a:ext cx="116" cy="115"/>
            </a:xfrm>
            <a:prstGeom prst="rect">
              <a:avLst/>
            </a:prstGeom>
            <a:solidFill>
              <a:srgbClr val="0099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6" name="Rectangle 94"/>
            <p:cNvSpPr>
              <a:spLocks noChangeArrowheads="1"/>
            </p:cNvSpPr>
            <p:nvPr userDrawn="1"/>
          </p:nvSpPr>
          <p:spPr bwMode="auto">
            <a:xfrm flipV="1">
              <a:off x="6242" y="2659"/>
              <a:ext cx="117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7" name="Rectangle 95"/>
            <p:cNvSpPr>
              <a:spLocks noChangeArrowheads="1"/>
            </p:cNvSpPr>
            <p:nvPr userDrawn="1"/>
          </p:nvSpPr>
          <p:spPr bwMode="auto">
            <a:xfrm flipV="1">
              <a:off x="5893" y="2659"/>
              <a:ext cx="117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68" name="Group 96"/>
          <p:cNvGrpSpPr>
            <a:grpSpLocks/>
          </p:cNvGrpSpPr>
          <p:nvPr/>
        </p:nvGrpSpPr>
        <p:grpSpPr bwMode="auto">
          <a:xfrm>
            <a:off x="9355138" y="3573463"/>
            <a:ext cx="739775" cy="188912"/>
            <a:chOff x="5893" y="2251"/>
            <a:chExt cx="466" cy="119"/>
          </a:xfrm>
        </p:grpSpPr>
        <p:sp>
          <p:nvSpPr>
            <p:cNvPr id="28769" name="Rectangle 97"/>
            <p:cNvSpPr>
              <a:spLocks noChangeArrowheads="1"/>
            </p:cNvSpPr>
            <p:nvPr userDrawn="1"/>
          </p:nvSpPr>
          <p:spPr bwMode="auto">
            <a:xfrm flipV="1">
              <a:off x="6126" y="2251"/>
              <a:ext cx="116" cy="119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0" name="Rectangle 98"/>
            <p:cNvSpPr>
              <a:spLocks noChangeArrowheads="1"/>
            </p:cNvSpPr>
            <p:nvPr userDrawn="1"/>
          </p:nvSpPr>
          <p:spPr bwMode="auto">
            <a:xfrm flipV="1">
              <a:off x="6242" y="2251"/>
              <a:ext cx="117" cy="119"/>
            </a:xfrm>
            <a:prstGeom prst="rect">
              <a:avLst/>
            </a:prstGeom>
            <a:solidFill>
              <a:srgbClr val="CC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1" name="Rectangle 99"/>
            <p:cNvSpPr>
              <a:spLocks noChangeArrowheads="1"/>
            </p:cNvSpPr>
            <p:nvPr userDrawn="1"/>
          </p:nvSpPr>
          <p:spPr bwMode="auto">
            <a:xfrm flipV="1">
              <a:off x="5893" y="2251"/>
              <a:ext cx="117" cy="11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2" name="Rectangle 100"/>
            <p:cNvSpPr>
              <a:spLocks noChangeArrowheads="1"/>
            </p:cNvSpPr>
            <p:nvPr userDrawn="1"/>
          </p:nvSpPr>
          <p:spPr bwMode="auto">
            <a:xfrm flipV="1">
              <a:off x="6010" y="2251"/>
              <a:ext cx="116" cy="119"/>
            </a:xfrm>
            <a:prstGeom prst="rect">
              <a:avLst/>
            </a:prstGeom>
            <a:solidFill>
              <a:srgbClr val="66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73" name="Group 101"/>
          <p:cNvGrpSpPr>
            <a:grpSpLocks/>
          </p:cNvGrpSpPr>
          <p:nvPr/>
        </p:nvGrpSpPr>
        <p:grpSpPr bwMode="auto">
          <a:xfrm>
            <a:off x="9355138" y="4581525"/>
            <a:ext cx="739775" cy="182563"/>
            <a:chOff x="5893" y="2886"/>
            <a:chExt cx="466" cy="115"/>
          </a:xfrm>
        </p:grpSpPr>
        <p:sp>
          <p:nvSpPr>
            <p:cNvPr id="28774" name="Rectangle 102"/>
            <p:cNvSpPr>
              <a:spLocks noChangeArrowheads="1"/>
            </p:cNvSpPr>
            <p:nvPr userDrawn="1"/>
          </p:nvSpPr>
          <p:spPr bwMode="auto">
            <a:xfrm flipV="1">
              <a:off x="6010" y="2886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5" name="Rectangle 103"/>
            <p:cNvSpPr>
              <a:spLocks noChangeArrowheads="1"/>
            </p:cNvSpPr>
            <p:nvPr userDrawn="1"/>
          </p:nvSpPr>
          <p:spPr bwMode="auto">
            <a:xfrm flipV="1">
              <a:off x="6126" y="2886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6" name="Rectangle 104"/>
            <p:cNvSpPr>
              <a:spLocks noChangeArrowheads="1"/>
            </p:cNvSpPr>
            <p:nvPr userDrawn="1"/>
          </p:nvSpPr>
          <p:spPr bwMode="auto">
            <a:xfrm flipV="1">
              <a:off x="6242" y="2886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7" name="Rectangle 105"/>
            <p:cNvSpPr>
              <a:spLocks noChangeArrowheads="1"/>
            </p:cNvSpPr>
            <p:nvPr userDrawn="1"/>
          </p:nvSpPr>
          <p:spPr bwMode="auto">
            <a:xfrm flipV="1">
              <a:off x="5893" y="2886"/>
              <a:ext cx="117" cy="115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78" name="Group 106"/>
          <p:cNvGrpSpPr>
            <a:grpSpLocks/>
          </p:cNvGrpSpPr>
          <p:nvPr/>
        </p:nvGrpSpPr>
        <p:grpSpPr bwMode="auto">
          <a:xfrm>
            <a:off x="9355138" y="4797425"/>
            <a:ext cx="739775" cy="182563"/>
            <a:chOff x="5893" y="3022"/>
            <a:chExt cx="466" cy="115"/>
          </a:xfrm>
        </p:grpSpPr>
        <p:sp>
          <p:nvSpPr>
            <p:cNvPr id="28779" name="Rectangle 107"/>
            <p:cNvSpPr>
              <a:spLocks noChangeArrowheads="1"/>
            </p:cNvSpPr>
            <p:nvPr userDrawn="1"/>
          </p:nvSpPr>
          <p:spPr bwMode="auto">
            <a:xfrm flipV="1">
              <a:off x="6010" y="3022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0" name="Rectangle 108"/>
            <p:cNvSpPr>
              <a:spLocks noChangeArrowheads="1"/>
            </p:cNvSpPr>
            <p:nvPr userDrawn="1"/>
          </p:nvSpPr>
          <p:spPr bwMode="auto">
            <a:xfrm flipV="1">
              <a:off x="6126" y="3022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1" name="Rectangle 109"/>
            <p:cNvSpPr>
              <a:spLocks noChangeArrowheads="1"/>
            </p:cNvSpPr>
            <p:nvPr userDrawn="1"/>
          </p:nvSpPr>
          <p:spPr bwMode="auto">
            <a:xfrm flipV="1">
              <a:off x="6242" y="3022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2" name="Rectangle 110"/>
            <p:cNvSpPr>
              <a:spLocks noChangeArrowheads="1"/>
            </p:cNvSpPr>
            <p:nvPr userDrawn="1"/>
          </p:nvSpPr>
          <p:spPr bwMode="auto">
            <a:xfrm flipV="1">
              <a:off x="5893" y="3022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83" name="Group 111"/>
          <p:cNvGrpSpPr>
            <a:grpSpLocks/>
          </p:cNvGrpSpPr>
          <p:nvPr/>
        </p:nvGrpSpPr>
        <p:grpSpPr bwMode="auto">
          <a:xfrm>
            <a:off x="9355138" y="5013325"/>
            <a:ext cx="739775" cy="182563"/>
            <a:chOff x="5893" y="3158"/>
            <a:chExt cx="466" cy="115"/>
          </a:xfrm>
        </p:grpSpPr>
        <p:sp>
          <p:nvSpPr>
            <p:cNvPr id="28784" name="Rectangle 112"/>
            <p:cNvSpPr>
              <a:spLocks noChangeArrowheads="1"/>
            </p:cNvSpPr>
            <p:nvPr userDrawn="1"/>
          </p:nvSpPr>
          <p:spPr bwMode="auto">
            <a:xfrm flipV="1">
              <a:off x="6010" y="3158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5" name="Rectangle 113"/>
            <p:cNvSpPr>
              <a:spLocks noChangeArrowheads="1"/>
            </p:cNvSpPr>
            <p:nvPr userDrawn="1"/>
          </p:nvSpPr>
          <p:spPr bwMode="auto">
            <a:xfrm flipV="1">
              <a:off x="6126" y="3158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6" name="Rectangle 114"/>
            <p:cNvSpPr>
              <a:spLocks noChangeArrowheads="1"/>
            </p:cNvSpPr>
            <p:nvPr userDrawn="1"/>
          </p:nvSpPr>
          <p:spPr bwMode="auto">
            <a:xfrm flipV="1">
              <a:off x="6242" y="3158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7" name="Rectangle 115"/>
            <p:cNvSpPr>
              <a:spLocks noChangeArrowheads="1"/>
            </p:cNvSpPr>
            <p:nvPr userDrawn="1"/>
          </p:nvSpPr>
          <p:spPr bwMode="auto">
            <a:xfrm flipV="1">
              <a:off x="5893" y="3158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88" name="Group 116"/>
          <p:cNvGrpSpPr>
            <a:grpSpLocks/>
          </p:cNvGrpSpPr>
          <p:nvPr/>
        </p:nvGrpSpPr>
        <p:grpSpPr bwMode="auto">
          <a:xfrm>
            <a:off x="9355138" y="5373688"/>
            <a:ext cx="739775" cy="182562"/>
            <a:chOff x="5893" y="3385"/>
            <a:chExt cx="466" cy="115"/>
          </a:xfrm>
        </p:grpSpPr>
        <p:sp>
          <p:nvSpPr>
            <p:cNvPr id="28789" name="Rectangle 117"/>
            <p:cNvSpPr>
              <a:spLocks noChangeArrowheads="1"/>
            </p:cNvSpPr>
            <p:nvPr userDrawn="1"/>
          </p:nvSpPr>
          <p:spPr bwMode="auto">
            <a:xfrm flipV="1">
              <a:off x="6010" y="3385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0" name="Rectangle 118"/>
            <p:cNvSpPr>
              <a:spLocks noChangeArrowheads="1"/>
            </p:cNvSpPr>
            <p:nvPr userDrawn="1"/>
          </p:nvSpPr>
          <p:spPr bwMode="auto">
            <a:xfrm flipV="1">
              <a:off x="6126" y="3385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1" name="Rectangle 119"/>
            <p:cNvSpPr>
              <a:spLocks noChangeArrowheads="1"/>
            </p:cNvSpPr>
            <p:nvPr userDrawn="1"/>
          </p:nvSpPr>
          <p:spPr bwMode="auto">
            <a:xfrm flipV="1">
              <a:off x="6242" y="3385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2" name="Rectangle 120"/>
            <p:cNvSpPr>
              <a:spLocks noChangeArrowheads="1"/>
            </p:cNvSpPr>
            <p:nvPr userDrawn="1"/>
          </p:nvSpPr>
          <p:spPr bwMode="auto">
            <a:xfrm flipV="1">
              <a:off x="5893" y="3385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93" name="Group 121"/>
          <p:cNvGrpSpPr>
            <a:grpSpLocks/>
          </p:cNvGrpSpPr>
          <p:nvPr/>
        </p:nvGrpSpPr>
        <p:grpSpPr bwMode="auto">
          <a:xfrm>
            <a:off x="9355138" y="5589588"/>
            <a:ext cx="739775" cy="182562"/>
            <a:chOff x="5893" y="3521"/>
            <a:chExt cx="466" cy="115"/>
          </a:xfrm>
        </p:grpSpPr>
        <p:sp>
          <p:nvSpPr>
            <p:cNvPr id="28794" name="Rectangle 122"/>
            <p:cNvSpPr>
              <a:spLocks noChangeArrowheads="1"/>
            </p:cNvSpPr>
            <p:nvPr userDrawn="1"/>
          </p:nvSpPr>
          <p:spPr bwMode="auto">
            <a:xfrm flipV="1">
              <a:off x="6010" y="3521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5" name="Rectangle 123"/>
            <p:cNvSpPr>
              <a:spLocks noChangeArrowheads="1"/>
            </p:cNvSpPr>
            <p:nvPr userDrawn="1"/>
          </p:nvSpPr>
          <p:spPr bwMode="auto">
            <a:xfrm flipV="1">
              <a:off x="6126" y="3521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6" name="Rectangle 124"/>
            <p:cNvSpPr>
              <a:spLocks noChangeArrowheads="1"/>
            </p:cNvSpPr>
            <p:nvPr userDrawn="1"/>
          </p:nvSpPr>
          <p:spPr bwMode="auto">
            <a:xfrm flipV="1">
              <a:off x="6242" y="3521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7" name="Rectangle 125"/>
            <p:cNvSpPr>
              <a:spLocks noChangeArrowheads="1"/>
            </p:cNvSpPr>
            <p:nvPr userDrawn="1"/>
          </p:nvSpPr>
          <p:spPr bwMode="auto">
            <a:xfrm flipV="1">
              <a:off x="5893" y="3521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98" name="Group 126"/>
          <p:cNvGrpSpPr>
            <a:grpSpLocks/>
          </p:cNvGrpSpPr>
          <p:nvPr/>
        </p:nvGrpSpPr>
        <p:grpSpPr bwMode="auto">
          <a:xfrm>
            <a:off x="9355138" y="5805488"/>
            <a:ext cx="739775" cy="182562"/>
            <a:chOff x="5893" y="3657"/>
            <a:chExt cx="466" cy="115"/>
          </a:xfrm>
        </p:grpSpPr>
        <p:sp>
          <p:nvSpPr>
            <p:cNvPr id="28799" name="Rectangle 127"/>
            <p:cNvSpPr>
              <a:spLocks noChangeArrowheads="1"/>
            </p:cNvSpPr>
            <p:nvPr userDrawn="1"/>
          </p:nvSpPr>
          <p:spPr bwMode="auto">
            <a:xfrm flipV="1">
              <a:off x="6010" y="3657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0" name="Rectangle 128"/>
            <p:cNvSpPr>
              <a:spLocks noChangeArrowheads="1"/>
            </p:cNvSpPr>
            <p:nvPr userDrawn="1"/>
          </p:nvSpPr>
          <p:spPr bwMode="auto">
            <a:xfrm flipV="1">
              <a:off x="6126" y="3657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1" name="Rectangle 129"/>
            <p:cNvSpPr>
              <a:spLocks noChangeArrowheads="1"/>
            </p:cNvSpPr>
            <p:nvPr userDrawn="1"/>
          </p:nvSpPr>
          <p:spPr bwMode="auto">
            <a:xfrm flipV="1">
              <a:off x="6242" y="3657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2" name="Rectangle 130"/>
            <p:cNvSpPr>
              <a:spLocks noChangeArrowheads="1"/>
            </p:cNvSpPr>
            <p:nvPr userDrawn="1"/>
          </p:nvSpPr>
          <p:spPr bwMode="auto">
            <a:xfrm flipV="1">
              <a:off x="5893" y="3657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803" name="Group 131"/>
          <p:cNvGrpSpPr>
            <a:grpSpLocks/>
          </p:cNvGrpSpPr>
          <p:nvPr/>
        </p:nvGrpSpPr>
        <p:grpSpPr bwMode="auto">
          <a:xfrm>
            <a:off x="9355138" y="6165850"/>
            <a:ext cx="739775" cy="182563"/>
            <a:chOff x="5893" y="3884"/>
            <a:chExt cx="466" cy="115"/>
          </a:xfrm>
        </p:grpSpPr>
        <p:sp>
          <p:nvSpPr>
            <p:cNvPr id="28804" name="Rectangle 132"/>
            <p:cNvSpPr>
              <a:spLocks noChangeArrowheads="1"/>
            </p:cNvSpPr>
            <p:nvPr userDrawn="1"/>
          </p:nvSpPr>
          <p:spPr bwMode="auto">
            <a:xfrm flipV="1">
              <a:off x="6010" y="3884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5" name="Rectangle 133"/>
            <p:cNvSpPr>
              <a:spLocks noChangeArrowheads="1"/>
            </p:cNvSpPr>
            <p:nvPr userDrawn="1"/>
          </p:nvSpPr>
          <p:spPr bwMode="auto">
            <a:xfrm flipV="1">
              <a:off x="6126" y="3884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6" name="Rectangle 134"/>
            <p:cNvSpPr>
              <a:spLocks noChangeArrowheads="1"/>
            </p:cNvSpPr>
            <p:nvPr userDrawn="1"/>
          </p:nvSpPr>
          <p:spPr bwMode="auto">
            <a:xfrm flipV="1">
              <a:off x="6242" y="3884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7" name="Rectangle 135"/>
            <p:cNvSpPr>
              <a:spLocks noChangeArrowheads="1"/>
            </p:cNvSpPr>
            <p:nvPr userDrawn="1"/>
          </p:nvSpPr>
          <p:spPr bwMode="auto">
            <a:xfrm flipV="1">
              <a:off x="5893" y="3884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808" name="Group 136"/>
          <p:cNvGrpSpPr>
            <a:grpSpLocks/>
          </p:cNvGrpSpPr>
          <p:nvPr/>
        </p:nvGrpSpPr>
        <p:grpSpPr bwMode="auto">
          <a:xfrm>
            <a:off x="9355138" y="6391275"/>
            <a:ext cx="739775" cy="182563"/>
            <a:chOff x="5893" y="4026"/>
            <a:chExt cx="466" cy="115"/>
          </a:xfrm>
        </p:grpSpPr>
        <p:sp>
          <p:nvSpPr>
            <p:cNvPr id="28809" name="Rectangle 137"/>
            <p:cNvSpPr>
              <a:spLocks noChangeArrowheads="1"/>
            </p:cNvSpPr>
            <p:nvPr userDrawn="1"/>
          </p:nvSpPr>
          <p:spPr bwMode="auto">
            <a:xfrm flipV="1">
              <a:off x="6010" y="4026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0" name="Rectangle 138"/>
            <p:cNvSpPr>
              <a:spLocks noChangeArrowheads="1"/>
            </p:cNvSpPr>
            <p:nvPr userDrawn="1"/>
          </p:nvSpPr>
          <p:spPr bwMode="auto">
            <a:xfrm flipV="1">
              <a:off x="6126" y="4026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1" name="Rectangle 139"/>
            <p:cNvSpPr>
              <a:spLocks noChangeArrowheads="1"/>
            </p:cNvSpPr>
            <p:nvPr userDrawn="1"/>
          </p:nvSpPr>
          <p:spPr bwMode="auto">
            <a:xfrm flipV="1">
              <a:off x="6242" y="4026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2" name="Rectangle 140"/>
            <p:cNvSpPr>
              <a:spLocks noChangeArrowheads="1"/>
            </p:cNvSpPr>
            <p:nvPr userDrawn="1"/>
          </p:nvSpPr>
          <p:spPr bwMode="auto">
            <a:xfrm flipV="1">
              <a:off x="5893" y="4026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813" name="Group 141"/>
          <p:cNvGrpSpPr>
            <a:grpSpLocks/>
          </p:cNvGrpSpPr>
          <p:nvPr/>
        </p:nvGrpSpPr>
        <p:grpSpPr bwMode="auto">
          <a:xfrm>
            <a:off x="9355138" y="6615113"/>
            <a:ext cx="739775" cy="182562"/>
            <a:chOff x="5893" y="4167"/>
            <a:chExt cx="466" cy="115"/>
          </a:xfrm>
        </p:grpSpPr>
        <p:sp>
          <p:nvSpPr>
            <p:cNvPr id="28814" name="Rectangle 142"/>
            <p:cNvSpPr>
              <a:spLocks noChangeArrowheads="1"/>
            </p:cNvSpPr>
            <p:nvPr userDrawn="1"/>
          </p:nvSpPr>
          <p:spPr bwMode="auto">
            <a:xfrm flipV="1">
              <a:off x="6010" y="4167"/>
              <a:ext cx="116" cy="115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5" name="Rectangle 143"/>
            <p:cNvSpPr>
              <a:spLocks noChangeArrowheads="1"/>
            </p:cNvSpPr>
            <p:nvPr userDrawn="1"/>
          </p:nvSpPr>
          <p:spPr bwMode="auto">
            <a:xfrm flipV="1">
              <a:off x="6126" y="4167"/>
              <a:ext cx="116" cy="11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6" name="Rectangle 144"/>
            <p:cNvSpPr>
              <a:spLocks noChangeArrowheads="1"/>
            </p:cNvSpPr>
            <p:nvPr userDrawn="1"/>
          </p:nvSpPr>
          <p:spPr bwMode="auto">
            <a:xfrm flipV="1">
              <a:off x="6242" y="4167"/>
              <a:ext cx="117" cy="11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7" name="Rectangle 145"/>
            <p:cNvSpPr>
              <a:spLocks noChangeArrowheads="1"/>
            </p:cNvSpPr>
            <p:nvPr userDrawn="1"/>
          </p:nvSpPr>
          <p:spPr bwMode="auto">
            <a:xfrm flipV="1">
              <a:off x="5893" y="4167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78" name="Picture 67" descr="海思-修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382593"/>
            <a:ext cx="1728787" cy="35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2pPr>
      <a:lvl3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3pPr>
      <a:lvl4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4pPr>
      <a:lvl5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5pPr>
      <a:lvl6pPr marL="4572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6pPr>
      <a:lvl7pPr marL="9144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7pPr>
      <a:lvl8pPr marL="13716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8pPr>
      <a:lvl9pPr marL="18288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9pPr>
    </p:titleStyle>
    <p:bodyStyle>
      <a:lvl1pPr marL="300038" indent="-300038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p"/>
        <a:defRPr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1600">
          <a:solidFill>
            <a:schemeClr val="tx1"/>
          </a:solidFill>
          <a:latin typeface="FrutigerNext LT Light" pitchFamily="34" charset="0"/>
          <a:ea typeface="+mn-ea"/>
        </a:defRPr>
      </a:lvl3pPr>
      <a:lvl4pPr marL="1401763" indent="-200025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1"/>
          </a:solidFill>
          <a:latin typeface="+mj-lt"/>
          <a:ea typeface="+mn-ea"/>
        </a:defRPr>
      </a:lvl4pPr>
      <a:lvl5pPr marL="18034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5pPr>
      <a:lvl6pPr marL="22606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6pPr>
      <a:lvl7pPr marL="27178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7pPr>
      <a:lvl8pPr marL="31750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8pPr>
      <a:lvl9pPr marL="36322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5" tIns="45712" rIns="91425" bIns="45712" anchor="ctr">
            <a:spAutoFit/>
          </a:bodyPr>
          <a:lstStyle/>
          <a:p>
            <a:endParaRPr lang="zh-CN" altLang="en-US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638175"/>
            <a:ext cx="7929562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52" tIns="40076" rIns="80152" bIns="400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-1844675" y="898525"/>
            <a:ext cx="1844675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英文目录标题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:35-40pt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Medium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</a:p>
          <a:p>
            <a:pPr marL="300038" indent="-300038" algn="r" defTabSz="801688">
              <a:lnSpc>
                <a:spcPct val="125000"/>
              </a:lnSpc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中文目录标题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:35-40pt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英文目录正文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:28-30pt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 :20-30pt  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Regular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</a:p>
          <a:p>
            <a:pPr marL="300038" indent="-300038" algn="r" defTabSz="801688">
              <a:lnSpc>
                <a:spcPct val="125000"/>
              </a:lnSpc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中文目录正文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:28-30pt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):20-30pt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 </a:t>
            </a: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2pPr>
      <a:lvl3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3pPr>
      <a:lvl4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4pPr>
      <a:lvl5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5pPr>
      <a:lvl6pPr marL="4572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6pPr>
      <a:lvl7pPr marL="9144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7pPr>
      <a:lvl8pPr marL="13716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8pPr>
      <a:lvl9pPr marL="18288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9pPr>
    </p:titleStyle>
    <p:bodyStyle>
      <a:lvl1pPr marL="300038" indent="-300038" algn="l" defTabSz="801688" rtl="0" fontAlgn="base">
        <a:lnSpc>
          <a:spcPct val="140000"/>
        </a:lnSpc>
        <a:spcBef>
          <a:spcPct val="0"/>
        </a:spcBef>
        <a:spcAft>
          <a:spcPct val="0"/>
        </a:spcAft>
        <a:buChar char="•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fontAlgn="base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p"/>
        <a:defRPr sz="24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4" name="Picture 6" descr="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897563"/>
            <a:ext cx="9144000" cy="1003300"/>
          </a:xfrm>
          <a:prstGeom prst="rect">
            <a:avLst/>
          </a:prstGeom>
          <a:noFill/>
        </p:spPr>
      </p:pic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3233738" y="2674938"/>
            <a:ext cx="277971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/>
            <a:r>
              <a:rPr lang="en-US" altLang="zh-CN" sz="4400">
                <a:solidFill>
                  <a:srgbClr val="990000"/>
                </a:solidFill>
                <a:latin typeface="Arial" charset="0"/>
              </a:rPr>
              <a:t>Thank you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3276600" y="3435350"/>
            <a:ext cx="2873625" cy="484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/>
            <a:r>
              <a:rPr lang="en-US" altLang="zh-CN" sz="2600" dirty="0" smtClean="0">
                <a:solidFill>
                  <a:srgbClr val="666666"/>
                </a:solidFill>
                <a:latin typeface="Arial" charset="0"/>
              </a:rPr>
              <a:t>www.hisilicon.com</a:t>
            </a:r>
            <a:endParaRPr lang="en-US" altLang="zh-CN" sz="2100" dirty="0">
              <a:solidFill>
                <a:srgbClr val="99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id="1" dur="indefinite" restart="never" nodeType="tmRoot"/>
      </p:par>
    </p:tnLst>
  </p:timing>
  <p:txStyles>
    <p:titleStyle>
      <a:lvl1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2pPr>
      <a:lvl3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3pPr>
      <a:lvl4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4pPr>
      <a:lvl5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5pPr>
      <a:lvl6pPr marL="4572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6pPr>
      <a:lvl7pPr marL="9144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7pPr>
      <a:lvl8pPr marL="13716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8pPr>
      <a:lvl9pPr marL="18288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00038" indent="-300038" algn="l" defTabSz="801688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fontAlgn="base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fontAlgn="base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6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684213" y="282575"/>
            <a:ext cx="2133600" cy="474663"/>
          </a:xfrm>
        </p:spPr>
        <p:txBody>
          <a:bodyPr/>
          <a:lstStyle/>
          <a:p>
            <a:fld id="{C25F4D78-52E6-4A2B-BDB5-A2055A7B09FE}" type="datetime1">
              <a:rPr lang="zh-CN" altLang="en-US"/>
              <a:pPr/>
              <a:t>2011/3/16</a:t>
            </a:fld>
            <a:endParaRPr lang="en-US" altLang="zh-CN" dirty="0"/>
          </a:p>
        </p:txBody>
      </p:sp>
      <p:sp>
        <p:nvSpPr>
          <p:cNvPr id="2080" name="Rectangle 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hangingPunct="0"/>
            <a:r>
              <a:rPr lang="en-US" altLang="zh-CN" sz="2000" b="0" dirty="0" smtClean="0"/>
              <a:t>Yongbing Lin, </a:t>
            </a:r>
            <a:r>
              <a:rPr lang="en-US" altLang="zh-CN" sz="2000" b="0" dirty="0" err="1" smtClean="0"/>
              <a:t>Changcai</a:t>
            </a:r>
            <a:r>
              <a:rPr lang="en-US" altLang="zh-CN" sz="2000" b="0" dirty="0" smtClean="0"/>
              <a:t> Lai, </a:t>
            </a:r>
            <a:endParaRPr lang="zh-CN" altLang="zh-CN" sz="2000" b="0" dirty="0" smtClean="0"/>
          </a:p>
          <a:p>
            <a:pPr hangingPunct="0"/>
            <a:r>
              <a:rPr lang="en-US" altLang="zh-CN" sz="2000" b="0" dirty="0" err="1" smtClean="0"/>
              <a:t>Jianhua</a:t>
            </a:r>
            <a:r>
              <a:rPr lang="en-US" altLang="zh-CN" sz="2000" b="0" dirty="0" smtClean="0"/>
              <a:t> </a:t>
            </a:r>
            <a:r>
              <a:rPr lang="en-US" altLang="zh-CN" sz="2000" b="0" dirty="0" err="1" smtClean="0"/>
              <a:t>Zheng</a:t>
            </a:r>
            <a:r>
              <a:rPr lang="en-US" altLang="zh-CN" sz="2000" b="0" dirty="0" smtClean="0"/>
              <a:t>, </a:t>
            </a:r>
            <a:r>
              <a:rPr lang="en-US" altLang="zh-CN" sz="2000" b="0" dirty="0" err="1" smtClean="0"/>
              <a:t>Lingzhi</a:t>
            </a:r>
            <a:r>
              <a:rPr lang="en-US" altLang="zh-CN" sz="2000" b="0" dirty="0" smtClean="0"/>
              <a:t> Liu</a:t>
            </a:r>
            <a:endParaRPr lang="zh-CN" altLang="en-US" sz="2000" b="0" dirty="0"/>
          </a:p>
        </p:txBody>
      </p:sp>
      <p:sp>
        <p:nvSpPr>
          <p:cNvPr id="2081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636588" y="1392238"/>
            <a:ext cx="6311676" cy="1666875"/>
          </a:xfrm>
        </p:spPr>
        <p:txBody>
          <a:bodyPr/>
          <a:lstStyle/>
          <a:p>
            <a:r>
              <a:rPr lang="en-US" altLang="zh-CN" sz="2800" b="0" dirty="0" smtClean="0">
                <a:latin typeface="+mn-lt"/>
              </a:rPr>
              <a:t>JCTVC-E286: </a:t>
            </a:r>
            <a:br>
              <a:rPr lang="en-US" altLang="zh-CN" sz="2800" b="0" dirty="0" smtClean="0">
                <a:latin typeface="+mn-lt"/>
              </a:rPr>
            </a:br>
            <a:r>
              <a:rPr lang="en-US" altLang="zh-CN" sz="2800" b="0" dirty="0" smtClean="0">
                <a:latin typeface="+mn-lt"/>
              </a:rPr>
              <a:t>CE6 Subset A: Report of Improved Intra prediction for positive directions in UDI </a:t>
            </a:r>
            <a:br>
              <a:rPr lang="en-US" altLang="zh-CN" sz="2800" b="0" dirty="0" smtClean="0">
                <a:latin typeface="+mn-lt"/>
              </a:rPr>
            </a:br>
            <a:endParaRPr lang="zh-CN" altLang="en-US" sz="2800" b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Introduction</a:t>
            </a:r>
            <a:endParaRPr lang="zh-CN" alt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628800"/>
            <a:ext cx="8168009" cy="4194175"/>
          </a:xfrm>
        </p:spPr>
        <p:txBody>
          <a:bodyPr/>
          <a:lstStyle/>
          <a:p>
            <a:pPr lvl="1"/>
            <a:r>
              <a:rPr lang="en-US" altLang="zh-CN" dirty="0" smtClean="0"/>
              <a:t>Positive direction in UDI can find two corresponding reference pixels form main and side arrays, respectively.</a:t>
            </a:r>
          </a:p>
          <a:p>
            <a:pPr lvl="2"/>
            <a:r>
              <a:rPr lang="en-US" altLang="zh-CN" dirty="0" smtClean="0"/>
              <a:t>It means both the arrays can be used to improve the prediction accuracy.</a:t>
            </a:r>
          </a:p>
          <a:p>
            <a:pPr lvl="2"/>
            <a:endParaRPr lang="en-US" altLang="zh-CN" dirty="0" smtClean="0"/>
          </a:p>
          <a:p>
            <a:pPr lvl="1"/>
            <a:r>
              <a:rPr lang="en-US" altLang="zh-CN" dirty="0" smtClean="0"/>
              <a:t>Bi-predictive UDI mode (BUDI) has been proposed in JCTVC-D300 </a:t>
            </a:r>
          </a:p>
          <a:p>
            <a:pPr lvl="2"/>
            <a:r>
              <a:rPr lang="en-US" altLang="zh-CN" dirty="0" smtClean="0"/>
              <a:t>Taking place of the existing Intra mode 6 (</a:t>
            </a:r>
            <a:r>
              <a:rPr lang="en-US" altLang="zh-CN" i="1" dirty="0" smtClean="0"/>
              <a:t>i.e. </a:t>
            </a:r>
            <a:r>
              <a:rPr lang="en-US" altLang="zh-CN" dirty="0" smtClean="0">
                <a:solidFill>
                  <a:srgbClr val="FF0000"/>
                </a:solidFill>
              </a:rPr>
              <a:t>ver+8</a:t>
            </a:r>
            <a:r>
              <a:rPr lang="en-US" altLang="zh-CN" dirty="0" smtClean="0"/>
              <a:t> ), can improve the coding performance.</a:t>
            </a:r>
          </a:p>
          <a:p>
            <a:pPr lvl="1"/>
            <a:endParaRPr lang="en-US" altLang="zh-CN" dirty="0" smtClean="0"/>
          </a:p>
          <a:p>
            <a:pPr lvl="1"/>
            <a:r>
              <a:rPr lang="en-US" altLang="zh-CN" dirty="0" smtClean="0"/>
              <a:t>In this document, BUDI is extended to other positive directions to verify its potential performance.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Page </a:t>
            </a:r>
            <a:fld id="{6AF0B2D0-0D3F-43B5-840F-39177731934D}" type="slidenum">
              <a:rPr lang="de-DE" smtClean="0"/>
              <a:pPr/>
              <a:t>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2462" y="430213"/>
            <a:ext cx="8491538" cy="871537"/>
          </a:xfrm>
        </p:spPr>
        <p:txBody>
          <a:bodyPr/>
          <a:lstStyle/>
          <a:p>
            <a:r>
              <a:rPr lang="en-US" altLang="zh-CN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BUDI extended to other positive directions</a:t>
            </a:r>
            <a:endParaRPr lang="zh-CN" alt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2" y="1641475"/>
            <a:ext cx="8096001" cy="4194175"/>
          </a:xfrm>
        </p:spPr>
        <p:txBody>
          <a:bodyPr/>
          <a:lstStyle/>
          <a:p>
            <a:pPr marL="300038" lvl="1" indent="-300038">
              <a:buClr>
                <a:schemeClr val="bg2"/>
              </a:buClr>
              <a:buSzPct val="60000"/>
              <a:buFont typeface="Wingdings" pitchFamily="2" charset="2"/>
              <a:buChar char="l"/>
            </a:pPr>
            <a:r>
              <a:rPr lang="en-US" altLang="zh-CN" sz="2000" b="1" dirty="0" smtClean="0">
                <a:cs typeface="+mn-cs"/>
              </a:rPr>
              <a:t>BUDI is extended to 3 prediction modes: </a:t>
            </a:r>
            <a:r>
              <a:rPr lang="en-US" altLang="zh-CN" sz="2000" b="1" dirty="0" smtClean="0">
                <a:solidFill>
                  <a:srgbClr val="FF0000"/>
                </a:solidFill>
                <a:cs typeface="+mn-cs"/>
              </a:rPr>
              <a:t>ver+8, ver+5 and hor+6</a:t>
            </a:r>
          </a:p>
          <a:p>
            <a:pPr marL="650875" lvl="2" indent="-300038">
              <a:buClr>
                <a:schemeClr val="bg2"/>
              </a:buClr>
              <a:buSzPct val="60000"/>
              <a:buFont typeface="Wingdings" pitchFamily="2" charset="2"/>
              <a:buChar char="l"/>
            </a:pPr>
            <a:r>
              <a:rPr lang="en-US" altLang="zh-CN" dirty="0" smtClean="0"/>
              <a:t>it is found that replacing all positive modes with BUDI prediction is not the optimal solution, so these three Intra modes are chosen for simulation. </a:t>
            </a:r>
          </a:p>
          <a:p>
            <a:pPr marL="300038" lvl="1" indent="-300038">
              <a:buClr>
                <a:schemeClr val="bg2"/>
              </a:buClr>
              <a:buSzPct val="60000"/>
              <a:buFont typeface="Wingdings" pitchFamily="2" charset="2"/>
              <a:buChar char="l"/>
            </a:pPr>
            <a:r>
              <a:rPr lang="en-US" altLang="zh-CN" sz="2000" b="1" dirty="0" smtClean="0">
                <a:cs typeface="+mn-cs"/>
              </a:rPr>
              <a:t>Two issues for </a:t>
            </a:r>
            <a:r>
              <a:rPr lang="en-US" altLang="zh-CN" sz="2000" b="1" dirty="0" smtClean="0">
                <a:cs typeface="+mn-cs"/>
              </a:rPr>
              <a:t>extending BUDI to other modes</a:t>
            </a:r>
            <a:endParaRPr lang="en-US" altLang="zh-CN" sz="2000" b="1" dirty="0" smtClean="0">
              <a:cs typeface="+mn-cs"/>
            </a:endParaRPr>
          </a:p>
          <a:p>
            <a:pPr lvl="1"/>
            <a:r>
              <a:rPr lang="en-US" altLang="zh-CN" sz="1600" dirty="0" smtClean="0">
                <a:latin typeface="FrutigerNext LT Light" pitchFamily="34" charset="0"/>
              </a:rPr>
              <a:t>Unlike to mode ver+8, other modes may require additional 1/32 linear interpolation to generate sub-pixel as reference</a:t>
            </a:r>
          </a:p>
          <a:p>
            <a:pPr lvl="1"/>
            <a:r>
              <a:rPr lang="en-US" altLang="zh-CN" sz="1600" dirty="0" smtClean="0">
                <a:latin typeface="FrutigerNext LT Light" pitchFamily="34" charset="0"/>
              </a:rPr>
              <a:t>In addition, division operation is introduced by BUDI, so division-free BUDI approach is also implemented by using an approximate weighing algorithm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6AF0B2D0-0D3F-43B5-840F-39177731934D}" type="slidenum">
              <a:rPr lang="de-DE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Test results</a:t>
            </a:r>
            <a:endParaRPr lang="zh-CN" alt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3" y="1641475"/>
            <a:ext cx="8042472" cy="4194175"/>
          </a:xfrm>
        </p:spPr>
        <p:txBody>
          <a:bodyPr/>
          <a:lstStyle/>
          <a:p>
            <a:r>
              <a:rPr lang="en-US" altLang="zh-CN" dirty="0" smtClean="0"/>
              <a:t>Common test conditions</a:t>
            </a:r>
          </a:p>
          <a:p>
            <a:r>
              <a:rPr lang="en-US" altLang="zh-CN" dirty="0" smtClean="0"/>
              <a:t>Anchor: HM2.0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6AF0B2D0-0D3F-43B5-840F-39177731934D}" type="slidenum">
              <a:rPr lang="de-DE" smtClean="0"/>
              <a:pPr/>
              <a:t>4</a:t>
            </a:fld>
            <a:endParaRPr lang="en-GB" dirty="0"/>
          </a:p>
        </p:txBody>
      </p:sp>
      <p:pic>
        <p:nvPicPr>
          <p:cNvPr id="5" name="图片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76141"/>
            <a:ext cx="4579620" cy="1656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2492896"/>
            <a:ext cx="4579620" cy="1656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4581128"/>
            <a:ext cx="4579620" cy="1656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707904" y="2204864"/>
            <a:ext cx="52920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BUDI with replacement of mode 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ver+8, ver+5</a:t>
            </a:r>
            <a:r>
              <a:rPr kumimoji="0" lang="en-US" altLang="zh-CN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and hor+6</a:t>
            </a:r>
            <a:endParaRPr kumimoji="0" lang="en-US" altLang="zh-CN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067944" y="188640"/>
            <a:ext cx="42839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BUDI with replacement of mode 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ver+8</a:t>
            </a:r>
            <a:endParaRPr kumimoji="0" lang="en-US" altLang="zh-CN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3563888" y="4273351"/>
            <a:ext cx="56166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D</a:t>
            </a:r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ivision-free 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BUDI with replacement of mode 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ver+8, ver+5</a:t>
            </a:r>
            <a:r>
              <a:rPr kumimoji="0" lang="en-US" altLang="zh-CN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and hor+6</a:t>
            </a:r>
            <a:endParaRPr kumimoji="0" lang="en-US" altLang="zh-CN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FA001D8-67BD-441B-B3FC-C43C21810763}" type="slidenum">
              <a:rPr lang="de-DE"/>
              <a:pPr/>
              <a:t>5</a:t>
            </a:fld>
            <a:endParaRPr lang="en-GB" dirty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Conclusion</a:t>
            </a:r>
            <a:endParaRPr lang="zh-CN" altLang="en-US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556792"/>
            <a:ext cx="7776864" cy="3672408"/>
          </a:xfrm>
        </p:spPr>
        <p:txBody>
          <a:bodyPr/>
          <a:lstStyle/>
          <a:p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The performance of the extended BUDI approaches have been reported</a:t>
            </a:r>
          </a:p>
          <a:p>
            <a:pPr lvl="1"/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0.6% and 0.8% bit-rate reduction over HM2.0 for all Intra HE and LC configurations</a:t>
            </a:r>
            <a:endParaRPr lang="en-US" altLang="zh-CN" sz="16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The BUDI approach with replacement of mode </a:t>
            </a:r>
            <a:r>
              <a:rPr lang="en-US" altLang="zh-CN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ver+8</a:t>
            </a:r>
          </a:p>
          <a:p>
            <a:pPr lvl="1"/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0.4% and 0.5% bit-rate reduction with almost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same encoding and decoding time</a:t>
            </a:r>
          </a:p>
          <a:p>
            <a:pPr lvl="1"/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better trade-off between performance and complexity</a:t>
            </a:r>
          </a:p>
          <a:p>
            <a:pPr lvl="1"/>
            <a:r>
              <a:rPr lang="en-US" altLang="zh-CN" sz="1600" b="0" dirty="0" smtClean="0">
                <a:latin typeface="Times New Roman" pitchFamily="18" charset="0"/>
                <a:cs typeface="Times New Roman" pitchFamily="18" charset="0"/>
              </a:rPr>
              <a:t>advantage that the two corresponding reference pixels are integer pixel</a:t>
            </a:r>
          </a:p>
          <a:p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It is suggested to adopt the BUDI with replacement of mode </a:t>
            </a:r>
            <a:r>
              <a:rPr lang="en-US" altLang="zh-CN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ver+8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into HM test model</a:t>
            </a: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5301208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/>
                </a:solidFill>
              </a:rPr>
              <a:t>Many thanks to our cross-checker: </a:t>
            </a:r>
            <a:r>
              <a:rPr lang="en-US" altLang="zh-CN" sz="2000" dirty="0" err="1" smtClean="0">
                <a:solidFill>
                  <a:schemeClr val="tx1"/>
                </a:solidFill>
              </a:rPr>
              <a:t>Jizheng</a:t>
            </a:r>
            <a:r>
              <a:rPr lang="en-US" altLang="zh-CN" sz="2000" dirty="0" smtClean="0">
                <a:solidFill>
                  <a:schemeClr val="tx1"/>
                </a:solidFill>
              </a:rPr>
              <a:t> Xu from Microsoft</a:t>
            </a:r>
            <a:endParaRPr lang="zh-CN" altLang="en-US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FA001D8-67BD-441B-B3FC-C43C21810763}" type="slidenum">
              <a:rPr lang="de-DE"/>
              <a:pPr/>
              <a:t>7</a:t>
            </a:fld>
            <a:endParaRPr lang="en-GB" dirty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Observation</a:t>
            </a:r>
            <a:endParaRPr lang="zh-CN" altLang="en-US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4509120"/>
            <a:ext cx="7776864" cy="1800200"/>
          </a:xfrm>
        </p:spPr>
        <p:txBody>
          <a:bodyPr/>
          <a:lstStyle/>
          <a:p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Positive direction in UDI can find two corresponding reference pixels form main and side arrays, respectively, which means both the arrays can be used to improve the prediction accuracy.</a:t>
            </a:r>
          </a:p>
          <a:p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Bi-predictive UDI mode is proposed in JCTVC-D300</a:t>
            </a:r>
          </a:p>
          <a:p>
            <a:pPr lvl="1"/>
            <a:r>
              <a:rPr lang="en-US" altLang="zh-CN" sz="1400" b="0" dirty="0" smtClean="0">
                <a:latin typeface="Times New Roman" pitchFamily="18" charset="0"/>
                <a:cs typeface="Times New Roman" pitchFamily="18" charset="0"/>
              </a:rPr>
              <a:t>An improved Intra prediction is proposed by taking place of the existing mode ver+8</a:t>
            </a:r>
          </a:p>
          <a:p>
            <a:pPr lvl="1"/>
            <a:endParaRPr lang="zh-CN" altLang="en-US" sz="14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052736"/>
            <a:ext cx="42862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default">
      <a:majorFont>
        <a:latin typeface="FrutigerNext LT Medium"/>
        <a:ea typeface="黑体"/>
        <a:cs typeface=""/>
      </a:majorFont>
      <a:minorFont>
        <a:latin typeface="FrutigerNext LT Regular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CCFF99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B9B9"/>
        </a:accent6>
        <a:hlink>
          <a:srgbClr val="0099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990000"/>
        </a:dk2>
        <a:lt2>
          <a:srgbClr val="969696"/>
        </a:lt2>
        <a:accent1>
          <a:srgbClr val="DDDDDD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8AB9E7"/>
        </a:accent6>
        <a:hlink>
          <a:srgbClr val="99CC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FF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5C8A00"/>
        </a:accent6>
        <a:hlink>
          <a:srgbClr val="FF9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66"/>
      </a:accent1>
      <a:accent2>
        <a:srgbClr val="FFCC99"/>
      </a:accent2>
      <a:accent3>
        <a:srgbClr val="FFFFFF"/>
      </a:accent3>
      <a:accent4>
        <a:srgbClr val="000000"/>
      </a:accent4>
      <a:accent5>
        <a:srgbClr val="FFE2B8"/>
      </a:accent5>
      <a:accent6>
        <a:srgbClr val="E7B98A"/>
      </a:accent6>
      <a:hlink>
        <a:srgbClr val="FF9900"/>
      </a:hlink>
      <a:folHlink>
        <a:srgbClr val="990000"/>
      </a:folHlink>
    </a:clrScheme>
    <a:fontScheme name="2_自定义设计方案">
      <a:majorFont>
        <a:latin typeface="Arial"/>
        <a:ea typeface="黑体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940</TotalTime>
  <Words>414</Words>
  <Application>Microsoft Office PowerPoint</Application>
  <PresentationFormat>全屏显示(4:3)</PresentationFormat>
  <Paragraphs>46</Paragraphs>
  <Slides>7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7</vt:i4>
      </vt:variant>
    </vt:vector>
  </HeadingPairs>
  <TitlesOfParts>
    <vt:vector size="10" baseType="lpstr">
      <vt:lpstr>default</vt:lpstr>
      <vt:lpstr>2_自定义设计方案</vt:lpstr>
      <vt:lpstr>1_自定义设计方案</vt:lpstr>
      <vt:lpstr>JCTVC-E286:  CE6 Subset A: Report of Improved Intra prediction for positive directions in UDI  </vt:lpstr>
      <vt:lpstr>Introduction</vt:lpstr>
      <vt:lpstr>BUDI extended to other positive directions</vt:lpstr>
      <vt:lpstr>Test results</vt:lpstr>
      <vt:lpstr>Conclusion</vt:lpstr>
      <vt:lpstr>幻灯片 6</vt:lpstr>
      <vt:lpstr>Observation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huawei</dc:creator>
  <cp:lastModifiedBy>a</cp:lastModifiedBy>
  <cp:revision>116</cp:revision>
  <dcterms:created xsi:type="dcterms:W3CDTF">2011-01-08T05:08:37Z</dcterms:created>
  <dcterms:modified xsi:type="dcterms:W3CDTF">2011-03-16T11:42:02Z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1300171434</vt:lpwstr>
  </property>
</Properties>
</file>