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  <p:sldMasterId id="2147483654" r:id="rId2"/>
    <p:sldMasterId id="2147483652" r:id="rId3"/>
  </p:sldMasterIdLst>
  <p:notesMasterIdLst>
    <p:notesMasterId r:id="rId13"/>
  </p:notesMasterIdLst>
  <p:handoutMasterIdLst>
    <p:handoutMasterId r:id="rId14"/>
  </p:handoutMasterIdLst>
  <p:sldIdLst>
    <p:sldId id="256" r:id="rId4"/>
    <p:sldId id="272" r:id="rId5"/>
    <p:sldId id="273" r:id="rId6"/>
    <p:sldId id="280" r:id="rId7"/>
    <p:sldId id="281" r:id="rId8"/>
    <p:sldId id="278" r:id="rId9"/>
    <p:sldId id="282" r:id="rId10"/>
    <p:sldId id="271" r:id="rId11"/>
    <p:sldId id="263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FrutigerNext LT Regular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FrutigerNext LT Regular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FrutigerNext LT Regular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FrutigerNext LT Regular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FrutigerNext LT Regular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400" kern="1200">
        <a:solidFill>
          <a:schemeClr val="bg1"/>
        </a:solidFill>
        <a:latin typeface="FrutigerNext LT Regular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1400" kern="1200">
        <a:solidFill>
          <a:schemeClr val="bg1"/>
        </a:solidFill>
        <a:latin typeface="FrutigerNext LT Regular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1400" kern="1200">
        <a:solidFill>
          <a:schemeClr val="bg1"/>
        </a:solidFill>
        <a:latin typeface="FrutigerNext LT Regular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1400" kern="1200">
        <a:solidFill>
          <a:schemeClr val="bg1"/>
        </a:solidFill>
        <a:latin typeface="FrutigerNext LT Regular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FF"/>
    <a:srgbClr val="006699"/>
    <a:srgbClr val="0099CC"/>
    <a:srgbClr val="009999"/>
    <a:srgbClr val="669900"/>
    <a:srgbClr val="CCFF99"/>
    <a:srgbClr val="99CCCC"/>
    <a:srgbClr val="99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055" autoAdjust="0"/>
    <p:restoredTop sz="88125" autoAdjust="0"/>
  </p:normalViewPr>
  <p:slideViewPr>
    <p:cSldViewPr>
      <p:cViewPr varScale="1">
        <p:scale>
          <a:sx n="79" d="100"/>
          <a:sy n="79" d="100"/>
        </p:scale>
        <p:origin x="-16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4" d="100"/>
          <a:sy n="54" d="100"/>
        </p:scale>
        <p:origin x="-2928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62E612-D005-430C-827D-BFCAC8129212}" type="datetimeFigureOut">
              <a:rPr lang="zh-CN" altLang="en-US" smtClean="0"/>
              <a:pPr/>
              <a:t>2011/3/16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611D81-3AC9-498A-AA4E-D6621018B64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450685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zh-CN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E715508F-F11E-436A-B3C1-D3EFF1FA4C4D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7470644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605F5A-FC7B-4B68-8A77-E689B454FE61}" type="slidenum">
              <a:rPr lang="zh-CN" altLang="en-US"/>
              <a:pPr/>
              <a:t>1</a:t>
            </a:fld>
            <a:endParaRPr lang="en-US" altLang="zh-CN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5508F-F11E-436A-B3C1-D3EFF1FA4C4D}" type="slidenum">
              <a:rPr lang="zh-CN" altLang="en-US" smtClean="0"/>
              <a:pPr/>
              <a:t>3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kern="1200" dirty="0" smtClean="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rPr>
              <a:t>the two proposed methods achieve an average BD-rate reduction of 0.6% and 0.7% for both all Intra HE and LC configurations.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kern="1200" dirty="0" smtClean="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rPr>
              <a:t>It also shows the improved performance of 0.1%-0.3% bit-rate reduction for random access and low delay configurations with almost the same encoding and decoding time.</a:t>
            </a:r>
            <a:endParaRPr lang="zh-CN" altLang="zh-CN" sz="1200" kern="1200" dirty="0" smtClean="0">
              <a:solidFill>
                <a:schemeClr val="tx1"/>
              </a:solidFill>
              <a:latin typeface="Arial" charset="0"/>
              <a:ea typeface="宋体" charset="-122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5508F-F11E-436A-B3C1-D3EFF1FA4C4D}" type="slidenum">
              <a:rPr lang="zh-CN" altLang="en-US" smtClean="0"/>
              <a:pPr/>
              <a:t>5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5508F-F11E-436A-B3C1-D3EFF1FA4C4D}" type="slidenum">
              <a:rPr lang="zh-CN" altLang="en-US" smtClean="0"/>
              <a:pPr/>
              <a:t>6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CE4899-2F45-430E-9448-F346ADCE6AB5}" type="slidenum">
              <a:rPr lang="zh-CN" altLang="en-US"/>
              <a:pPr/>
              <a:t>9</a:t>
            </a:fld>
            <a:endParaRPr lang="en-US" altLang="zh-CN"/>
          </a:p>
        </p:txBody>
      </p:sp>
      <p:sp>
        <p:nvSpPr>
          <p:cNvPr id="1843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41" name="Picture 9" descr="Logo"/>
          <p:cNvPicPr preferRelativeResize="0"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8875" y="5589588"/>
            <a:ext cx="763588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2" name="Picture 10" descr="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82638"/>
            <a:ext cx="9144000" cy="3810000"/>
          </a:xfrm>
          <a:prstGeom prst="rect">
            <a:avLst/>
          </a:prstGeom>
          <a:noFill/>
        </p:spPr>
      </p:pic>
      <p:sp>
        <p:nvSpPr>
          <p:cNvPr id="44047" name="Rectangle 15"/>
          <p:cNvSpPr>
            <a:spLocks noGrp="1" noChangeArrowheads="1"/>
          </p:cNvSpPr>
          <p:nvPr>
            <p:ph type="ctrTitle" sz="quarter"/>
          </p:nvPr>
        </p:nvSpPr>
        <p:spPr>
          <a:xfrm>
            <a:off x="636588" y="1392238"/>
            <a:ext cx="5303837" cy="1666875"/>
          </a:xfrm>
        </p:spPr>
        <p:txBody>
          <a:bodyPr/>
          <a:lstStyle>
            <a:lvl1pPr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4048" name="Rectangle 1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4213" y="3182938"/>
            <a:ext cx="5305425" cy="865187"/>
          </a:xfrm>
        </p:spPr>
        <p:txBody>
          <a:bodyPr lIns="80139" tIns="40069" rIns="80139" bIns="40069"/>
          <a:lstStyle>
            <a:lvl1pPr marL="0" indent="0">
              <a:buFont typeface="Wingdings" pitchFamily="2" charset="2"/>
              <a:buNone/>
              <a:defRPr sz="2800">
                <a:solidFill>
                  <a:schemeClr val="bg1"/>
                </a:solidFill>
                <a:latin typeface="华文细黑" pitchFamily="2" charset="-122"/>
              </a:defRPr>
            </a:lvl1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4052" name="Text Box 20"/>
          <p:cNvSpPr txBox="1">
            <a:spLocks noChangeArrowheads="1"/>
          </p:cNvSpPr>
          <p:nvPr/>
        </p:nvSpPr>
        <p:spPr bwMode="auto">
          <a:xfrm>
            <a:off x="652463" y="6207125"/>
            <a:ext cx="261937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124" tIns="40063" rIns="80124" bIns="40063">
            <a:spAutoFit/>
          </a:bodyPr>
          <a:lstStyle/>
          <a:p>
            <a:pPr defTabSz="801688" eaLnBrk="0" hangingPunct="0"/>
            <a:r>
              <a:rPr lang="en-US" altLang="zh-CN" sz="1200">
                <a:solidFill>
                  <a:schemeClr val="tx1"/>
                </a:solidFill>
                <a:latin typeface="FrutigerNext LT Bold" pitchFamily="1" charset="0"/>
              </a:rPr>
              <a:t>HUAWEI TECHNOLOGIES CO., LTD.</a:t>
            </a:r>
            <a:endParaRPr lang="en-US" altLang="zh-CN" sz="22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4054" name="Text Box 22"/>
          <p:cNvSpPr txBox="1">
            <a:spLocks noChangeArrowheads="1"/>
          </p:cNvSpPr>
          <p:nvPr/>
        </p:nvSpPr>
        <p:spPr bwMode="auto">
          <a:xfrm>
            <a:off x="7224713" y="4094163"/>
            <a:ext cx="1405295" cy="265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124" tIns="40063" rIns="80124" bIns="40063">
            <a:spAutoFit/>
          </a:bodyPr>
          <a:lstStyle/>
          <a:p>
            <a:pPr defTabSz="801688" eaLnBrk="0" hangingPunct="0"/>
            <a:r>
              <a:rPr lang="en-US" altLang="zh-CN" sz="1200" dirty="0" smtClean="0"/>
              <a:t>www.hisilicon.com</a:t>
            </a:r>
            <a:endParaRPr lang="en-US" altLang="zh-CN" sz="1200" dirty="0"/>
          </a:p>
        </p:txBody>
      </p:sp>
      <p:sp>
        <p:nvSpPr>
          <p:cNvPr id="44098" name="Text Box 66"/>
          <p:cNvSpPr txBox="1">
            <a:spLocks noChangeArrowheads="1"/>
          </p:cNvSpPr>
          <p:nvPr/>
        </p:nvSpPr>
        <p:spPr bwMode="auto">
          <a:xfrm>
            <a:off x="-1968500" y="1322388"/>
            <a:ext cx="1968500" cy="37528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80139" tIns="40069" rIns="80139" bIns="40069">
            <a:spAutoFit/>
          </a:bodyPr>
          <a:lstStyle/>
          <a:p>
            <a:pPr algn="r" defTabSz="801688" eaLnBrk="0" hangingPunct="0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英文标题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:40-47pt  </a:t>
            </a:r>
          </a:p>
          <a:p>
            <a:pPr algn="r" defTabSz="801688" eaLnBrk="0" hangingPunct="0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副标题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:26-30pt</a:t>
            </a:r>
          </a:p>
          <a:p>
            <a:pPr algn="r" defTabSz="801688" eaLnBrk="0" hangingPunct="0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字体颜色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反白</a:t>
            </a:r>
          </a:p>
          <a:p>
            <a:pPr algn="r" defTabSz="801688" eaLnBrk="0" hangingPunct="0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内部使用字体 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</a:p>
          <a:p>
            <a:pPr algn="r" defTabSz="801688" eaLnBrk="0" hangingPunct="0">
              <a:lnSpc>
                <a:spcPct val="125000"/>
              </a:lnSpc>
            </a:pPr>
            <a:r>
              <a:rPr lang="en-US" altLang="zh-CN" sz="1100">
                <a:latin typeface="Arial" charset="0"/>
                <a:ea typeface="华文细黑" pitchFamily="2" charset="-122"/>
              </a:rPr>
              <a:t>FrutigerNext LT Medium</a:t>
            </a:r>
          </a:p>
          <a:p>
            <a:pPr algn="r" defTabSz="801688" eaLnBrk="0" hangingPunct="0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外部使用字体 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 Arial</a:t>
            </a: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 eaLnBrk="0" hangingPunct="0">
              <a:lnSpc>
                <a:spcPct val="125000"/>
              </a:lnSpc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 eaLnBrk="0" hangingPunct="0">
              <a:lnSpc>
                <a:spcPct val="125000"/>
              </a:lnSpc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 eaLnBrk="0" hangingPunct="0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中文标题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:35-47pt</a:t>
            </a:r>
          </a:p>
          <a:p>
            <a:pPr algn="r" defTabSz="801688" eaLnBrk="0" hangingPunct="0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字体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黑体</a:t>
            </a:r>
          </a:p>
          <a:p>
            <a:pPr algn="r" defTabSz="801688" eaLnBrk="0" hangingPunct="0">
              <a:lnSpc>
                <a:spcPct val="125000"/>
              </a:lnSpc>
            </a:pPr>
            <a:r>
              <a:rPr lang="en-US" altLang="zh-CN" sz="1100">
                <a:latin typeface="Arial" charset="0"/>
                <a:ea typeface="华文细黑" pitchFamily="2" charset="-122"/>
              </a:rPr>
              <a:t>  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副标题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:24-28pt</a:t>
            </a: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 eaLnBrk="0" hangingPunct="0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字体颜色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反白</a:t>
            </a:r>
          </a:p>
          <a:p>
            <a:pPr algn="r" defTabSz="801688" eaLnBrk="0" hangingPunct="0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字体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细黑体</a:t>
            </a:r>
          </a:p>
          <a:p>
            <a:pPr algn="r" defTabSz="801688" eaLnBrk="0" hangingPunct="0">
              <a:lnSpc>
                <a:spcPct val="125000"/>
              </a:lnSpc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 eaLnBrk="0" hangingPunct="0">
              <a:lnSpc>
                <a:spcPct val="125000"/>
              </a:lnSpc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 eaLnBrk="0" hangingPunct="0">
              <a:lnSpc>
                <a:spcPct val="125000"/>
              </a:lnSpc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 eaLnBrk="0" hangingPunct="0">
              <a:lnSpc>
                <a:spcPct val="125000"/>
              </a:lnSpc>
              <a:spcBef>
                <a:spcPct val="50000"/>
              </a:spcBef>
            </a:pPr>
            <a:endParaRPr lang="zh-CN" altLang="en-US" sz="1100">
              <a:solidFill>
                <a:schemeClr val="tx1"/>
              </a:solidFill>
              <a:latin typeface="Arial" charset="0"/>
              <a:ea typeface="华文细黑" pitchFamily="2" charset="-122"/>
            </a:endParaRPr>
          </a:p>
        </p:txBody>
      </p:sp>
      <p:pic>
        <p:nvPicPr>
          <p:cNvPr id="10" name="Picture 67" descr="海思-修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95926" y="6094561"/>
            <a:ext cx="1728787" cy="35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Page </a:t>
            </a:r>
            <a:fld id="{1177ECF3-4F61-415B-A408-99B88DAC3CCB}" type="slidenum">
              <a:rPr lang="de-DE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00825" y="430213"/>
            <a:ext cx="1981200" cy="540543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52463" y="430213"/>
            <a:ext cx="5795962" cy="540543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Page </a:t>
            </a:r>
            <a:fld id="{702263A1-F4D0-4244-A33C-48AEC2FCB21D}" type="slidenum">
              <a:rPr lang="de-DE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52463" y="1641475"/>
            <a:ext cx="3887787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92650" y="1641475"/>
            <a:ext cx="3889375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361113" y="6489701"/>
            <a:ext cx="803175" cy="179659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Page </a:t>
            </a:r>
            <a:fld id="{6AF0B2D0-0D3F-43B5-840F-39177731934D}" type="slidenum">
              <a:rPr lang="de-DE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00825" y="638175"/>
            <a:ext cx="1981200" cy="51974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52463" y="638175"/>
            <a:ext cx="5795962" cy="51974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Page </a:t>
            </a:r>
            <a:fld id="{357FB217-F9FD-4055-9E16-6F74D38F3153}" type="slidenum">
              <a:rPr lang="de-DE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52463" y="1641475"/>
            <a:ext cx="3887787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92650" y="1641475"/>
            <a:ext cx="3889375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Page </a:t>
            </a:r>
            <a:fld id="{9F2868D4-7828-426A-BEF9-991E8CE8F468}" type="slidenum">
              <a:rPr lang="de-DE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Page </a:t>
            </a:r>
            <a:fld id="{0D970ACF-0C98-46D1-8762-A3FE9551424F}" type="slidenum">
              <a:rPr lang="de-DE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Page </a:t>
            </a:r>
            <a:fld id="{B82A9ED8-8520-47D0-8B39-DCC3BA88F6CE}" type="slidenum">
              <a:rPr lang="de-DE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Page </a:t>
            </a:r>
            <a:fld id="{226BF603-AD45-4EA0-8A55-7861FD1F8B60}" type="slidenum">
              <a:rPr lang="de-DE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Page </a:t>
            </a:r>
            <a:fld id="{A725E51A-3898-4A14-BED4-5FF17F3D68D2}" type="slidenum">
              <a:rPr lang="de-DE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Page </a:t>
            </a:r>
            <a:fld id="{0BF403DA-3B5D-4B53-9C4E-FE23F5450EFB}" type="slidenum">
              <a:rPr lang="de-DE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751" name="Picture 79" descr="dd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224588"/>
            <a:ext cx="9150350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652463" y="6438900"/>
            <a:ext cx="2920838" cy="265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124" tIns="40063" rIns="80124" bIns="40063">
            <a:spAutoFit/>
          </a:bodyPr>
          <a:lstStyle/>
          <a:p>
            <a:pPr defTabSz="801688" eaLnBrk="0" hangingPunct="0"/>
            <a:r>
              <a:rPr lang="en-US" altLang="zh-CN" sz="1200" dirty="0" smtClean="0">
                <a:solidFill>
                  <a:schemeClr val="tx1"/>
                </a:solidFill>
                <a:latin typeface="FrutigerNext LT Bold" pitchFamily="1" charset="0"/>
              </a:rPr>
              <a:t>HISILICON </a:t>
            </a:r>
            <a:r>
              <a:rPr lang="en-US" altLang="zh-CN" sz="1200" dirty="0">
                <a:solidFill>
                  <a:schemeClr val="tx1"/>
                </a:solidFill>
                <a:latin typeface="FrutigerNext LT Bold" pitchFamily="1" charset="0"/>
              </a:rPr>
              <a:t>TECHNOLOGIES CO., LTD.</a:t>
            </a:r>
            <a:endParaRPr lang="en-US" altLang="zh-CN" sz="22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8682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61113" y="6489700"/>
            <a:ext cx="2097087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801688" eaLnBrk="0" hangingPunct="0">
              <a:lnSpc>
                <a:spcPct val="85000"/>
              </a:lnSpc>
              <a:defRPr sz="1200">
                <a:solidFill>
                  <a:schemeClr val="tx1"/>
                </a:solidFill>
                <a:latin typeface="FrutigerNext LT Bold" pitchFamily="1" charset="0"/>
              </a:defRPr>
            </a:lvl1pPr>
          </a:lstStyle>
          <a:p>
            <a:r>
              <a:rPr lang="de-DE"/>
              <a:t>Page </a:t>
            </a:r>
            <a:fld id="{2D40A561-BD15-4FA9-ADC3-7240371BAB01}" type="slidenum">
              <a:rPr lang="de-DE"/>
              <a:pPr/>
              <a:t>‹#›</a:t>
            </a:fld>
            <a:endParaRPr lang="en-GB"/>
          </a:p>
        </p:txBody>
      </p:sp>
      <p:sp>
        <p:nvSpPr>
          <p:cNvPr id="28685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652463" y="430213"/>
            <a:ext cx="7745412" cy="87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0139" tIns="40069" rIns="80139" bIns="4006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8694" name="Rectangle 22"/>
          <p:cNvSpPr>
            <a:spLocks noChangeArrowheads="1"/>
          </p:cNvSpPr>
          <p:nvPr/>
        </p:nvSpPr>
        <p:spPr bwMode="auto">
          <a:xfrm>
            <a:off x="-1908175" y="528638"/>
            <a:ext cx="1844675" cy="530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0124" tIns="40063" rIns="80124" bIns="40063"/>
          <a:lstStyle/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英文标题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:32-35pt  </a:t>
            </a: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 R153 G0 B0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ea typeface="华文细黑" pitchFamily="2" charset="-122"/>
              </a:rPr>
              <a:t>内部使用字体 </a:t>
            </a:r>
            <a:r>
              <a:rPr lang="en-US" altLang="zh-CN" sz="1100">
                <a:ea typeface="华文细黑" pitchFamily="2" charset="-122"/>
              </a:rPr>
              <a:t>: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en-US" altLang="zh-CN" sz="1100">
                <a:ea typeface="华文细黑" pitchFamily="2" charset="-122"/>
              </a:rPr>
              <a:t>FrutigerNext LT Medium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ea typeface="华文细黑" pitchFamily="2" charset="-122"/>
              </a:rPr>
              <a:t>外部使用字体 </a:t>
            </a:r>
            <a:r>
              <a:rPr lang="en-US" altLang="zh-CN" sz="1100">
                <a:ea typeface="华文细黑" pitchFamily="2" charset="-122"/>
              </a:rPr>
              <a:t>: Arial</a:t>
            </a:r>
          </a:p>
          <a:p>
            <a:pPr algn="r" defTabSz="801688">
              <a:lnSpc>
                <a:spcPct val="7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endParaRPr lang="en-US" altLang="zh-CN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中文标题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:30-32pt  </a:t>
            </a: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 R153 G0 B0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字体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黑体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英文正文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:20-22pt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子目录 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(2-5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级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) :18pt  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黑色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ea typeface="华文细黑" pitchFamily="2" charset="-122"/>
              </a:rPr>
              <a:t>内部使用字体 </a:t>
            </a:r>
            <a:r>
              <a:rPr lang="en-US" altLang="zh-CN" sz="1100">
                <a:ea typeface="华文细黑" pitchFamily="2" charset="-122"/>
              </a:rPr>
              <a:t>: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en-US" altLang="zh-CN" sz="1100">
                <a:ea typeface="华文细黑" pitchFamily="2" charset="-122"/>
              </a:rPr>
              <a:t>FrutigerNext LT Regular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ea typeface="华文细黑" pitchFamily="2" charset="-122"/>
              </a:rPr>
              <a:t>外部使用字体 </a:t>
            </a:r>
            <a:r>
              <a:rPr lang="en-US" altLang="zh-CN" sz="1100">
                <a:ea typeface="华文细黑" pitchFamily="2" charset="-122"/>
              </a:rPr>
              <a:t>: Arial</a:t>
            </a:r>
          </a:p>
          <a:p>
            <a:pPr algn="r" defTabSz="801688">
              <a:lnSpc>
                <a:spcPct val="7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endParaRPr lang="en-US" altLang="zh-CN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中文正文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:18-20pt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子目录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(2-5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级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):18pt </a:t>
            </a: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黑色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字体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细黑体 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endParaRPr lang="en-US" altLang="zh-CN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endParaRPr lang="en-US" altLang="zh-CN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endParaRPr lang="zh-CN" altLang="en-US" sz="1100">
              <a:solidFill>
                <a:schemeClr val="tx1"/>
              </a:solidFill>
              <a:latin typeface="Arial" charset="0"/>
              <a:ea typeface="华文细黑" pitchFamily="2" charset="-122"/>
            </a:endParaRPr>
          </a:p>
        </p:txBody>
      </p:sp>
      <p:sp>
        <p:nvSpPr>
          <p:cNvPr id="28734" name="Rectangle 62"/>
          <p:cNvSpPr>
            <a:spLocks noChangeArrowheads="1"/>
          </p:cNvSpPr>
          <p:nvPr/>
        </p:nvSpPr>
        <p:spPr bwMode="auto">
          <a:xfrm>
            <a:off x="9199563" y="1423988"/>
            <a:ext cx="1049337" cy="200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0124" tIns="40063" rIns="80124" bIns="40063"/>
          <a:lstStyle/>
          <a:p>
            <a:pPr defTabSz="801688">
              <a:lnSpc>
                <a:spcPct val="120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latin typeface="华文细黑" pitchFamily="2" charset="-122"/>
                <a:ea typeface="华文细黑" pitchFamily="2" charset="-122"/>
              </a:rPr>
              <a:t>配色参考方案：</a:t>
            </a:r>
          </a:p>
          <a:p>
            <a:pPr defTabSz="801688">
              <a:lnSpc>
                <a:spcPct val="120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latin typeface="华文细黑" pitchFamily="2" charset="-122"/>
                <a:ea typeface="华文细黑" pitchFamily="2" charset="-122"/>
              </a:rPr>
              <a:t>建议同一页面内不超过四种颜色，以下是</a:t>
            </a:r>
            <a:r>
              <a:rPr lang="en-US" altLang="zh-CN" sz="1100">
                <a:latin typeface="华文细黑" pitchFamily="2" charset="-122"/>
                <a:ea typeface="华文细黑" pitchFamily="2" charset="-122"/>
              </a:rPr>
              <a:t>13</a:t>
            </a:r>
            <a:r>
              <a:rPr lang="zh-CN" altLang="en-US" sz="1100">
                <a:latin typeface="华文细黑" pitchFamily="2" charset="-122"/>
                <a:ea typeface="华文细黑" pitchFamily="2" charset="-122"/>
              </a:rPr>
              <a:t>组配色方案，同一页面内只选择一组使用。（仅供参考）</a:t>
            </a:r>
          </a:p>
          <a:p>
            <a:pPr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endParaRPr lang="en-US" altLang="zh-CN" sz="1100">
              <a:latin typeface="华文细黑" pitchFamily="2" charset="-122"/>
              <a:ea typeface="华文细黑" pitchFamily="2" charset="-122"/>
            </a:endParaRPr>
          </a:p>
          <a:p>
            <a:pPr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Char char="l"/>
            </a:pPr>
            <a:endParaRPr lang="en-US" altLang="zh-CN" sz="1100">
              <a:latin typeface="华文细黑" pitchFamily="2" charset="-122"/>
              <a:ea typeface="华文细黑" pitchFamily="2" charset="-122"/>
            </a:endParaRPr>
          </a:p>
          <a:p>
            <a:pPr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Char char="l"/>
            </a:pPr>
            <a:endParaRPr lang="zh-CN" altLang="en-US" sz="1100"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8737" name="Rectangle 65"/>
          <p:cNvSpPr>
            <a:spLocks noChangeArrowheads="1"/>
          </p:cNvSpPr>
          <p:nvPr/>
        </p:nvSpPr>
        <p:spPr bwMode="auto">
          <a:xfrm>
            <a:off x="9199563" y="-61913"/>
            <a:ext cx="1049337" cy="838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0124" tIns="40063" rIns="80124" bIns="40063"/>
          <a:lstStyle/>
          <a:p>
            <a:pPr defTabSz="801688">
              <a:lnSpc>
                <a:spcPct val="120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latin typeface="华文细黑" pitchFamily="2" charset="-122"/>
                <a:ea typeface="华文细黑" pitchFamily="2" charset="-122"/>
              </a:rPr>
              <a:t>客户或者合作伙伴的标志放在右上角</a:t>
            </a:r>
            <a:r>
              <a:rPr lang="en-US" altLang="zh-CN" sz="1100">
                <a:latin typeface="华文细黑" pitchFamily="2" charset="-122"/>
                <a:ea typeface="华文细黑" pitchFamily="2" charset="-122"/>
              </a:rPr>
              <a:t>.</a:t>
            </a:r>
          </a:p>
          <a:p>
            <a:pPr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endParaRPr lang="en-US" altLang="zh-CN" sz="1100">
              <a:latin typeface="华文细黑" pitchFamily="2" charset="-122"/>
              <a:ea typeface="华文细黑" pitchFamily="2" charset="-122"/>
            </a:endParaRPr>
          </a:p>
          <a:p>
            <a:pPr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Char char="l"/>
            </a:pPr>
            <a:endParaRPr lang="en-US" altLang="zh-CN" sz="1100">
              <a:latin typeface="华文细黑" pitchFamily="2" charset="-122"/>
              <a:ea typeface="华文细黑" pitchFamily="2" charset="-122"/>
            </a:endParaRPr>
          </a:p>
          <a:p>
            <a:pPr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Char char="l"/>
            </a:pPr>
            <a:endParaRPr lang="zh-CN" altLang="en-US" sz="1100"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8740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2463" y="1641475"/>
            <a:ext cx="7929562" cy="419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0152" tIns="40076" rIns="80152" bIns="400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8752" name="Rectangle 80"/>
          <p:cNvSpPr>
            <a:spLocks noChangeArrowheads="1"/>
          </p:cNvSpPr>
          <p:nvPr/>
        </p:nvSpPr>
        <p:spPr bwMode="auto">
          <a:xfrm>
            <a:off x="9269413" y="3429000"/>
            <a:ext cx="919162" cy="3490913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5" tIns="45712" rIns="91425" bIns="45712" anchor="ctr">
            <a:spAutoFit/>
          </a:bodyPr>
          <a:lstStyle/>
          <a:p>
            <a:endParaRPr lang="zh-CN" altLang="en-US"/>
          </a:p>
        </p:txBody>
      </p:sp>
      <p:grpSp>
        <p:nvGrpSpPr>
          <p:cNvPr id="28753" name="Group 81"/>
          <p:cNvGrpSpPr>
            <a:grpSpLocks/>
          </p:cNvGrpSpPr>
          <p:nvPr/>
        </p:nvGrpSpPr>
        <p:grpSpPr bwMode="auto">
          <a:xfrm>
            <a:off x="9355138" y="3789363"/>
            <a:ext cx="739775" cy="182562"/>
            <a:chOff x="5893" y="2387"/>
            <a:chExt cx="466" cy="115"/>
          </a:xfrm>
        </p:grpSpPr>
        <p:sp>
          <p:nvSpPr>
            <p:cNvPr id="28754" name="Rectangle 82"/>
            <p:cNvSpPr>
              <a:spLocks noChangeArrowheads="1"/>
            </p:cNvSpPr>
            <p:nvPr userDrawn="1"/>
          </p:nvSpPr>
          <p:spPr bwMode="auto">
            <a:xfrm flipV="1">
              <a:off x="6010" y="2387"/>
              <a:ext cx="116" cy="115"/>
            </a:xfrm>
            <a:prstGeom prst="rect">
              <a:avLst/>
            </a:prstGeom>
            <a:solidFill>
              <a:srgbClr val="FFCC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55" name="Rectangle 83"/>
            <p:cNvSpPr>
              <a:spLocks noChangeArrowheads="1"/>
            </p:cNvSpPr>
            <p:nvPr userDrawn="1"/>
          </p:nvSpPr>
          <p:spPr bwMode="auto">
            <a:xfrm flipV="1">
              <a:off x="6126" y="2387"/>
              <a:ext cx="116" cy="115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56" name="Rectangle 84"/>
            <p:cNvSpPr>
              <a:spLocks noChangeArrowheads="1"/>
            </p:cNvSpPr>
            <p:nvPr userDrawn="1"/>
          </p:nvSpPr>
          <p:spPr bwMode="auto">
            <a:xfrm flipV="1">
              <a:off x="6242" y="2387"/>
              <a:ext cx="117" cy="115"/>
            </a:xfrm>
            <a:prstGeom prst="rect">
              <a:avLst/>
            </a:prstGeom>
            <a:solidFill>
              <a:srgbClr val="99660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57" name="Rectangle 85"/>
            <p:cNvSpPr>
              <a:spLocks noChangeArrowheads="1"/>
            </p:cNvSpPr>
            <p:nvPr userDrawn="1"/>
          </p:nvSpPr>
          <p:spPr bwMode="auto">
            <a:xfrm flipV="1">
              <a:off x="5893" y="2387"/>
              <a:ext cx="117" cy="115"/>
            </a:xfrm>
            <a:prstGeom prst="rect">
              <a:avLst/>
            </a:prstGeom>
            <a:solidFill>
              <a:srgbClr val="FFCC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8758" name="Group 86"/>
          <p:cNvGrpSpPr>
            <a:grpSpLocks/>
          </p:cNvGrpSpPr>
          <p:nvPr/>
        </p:nvGrpSpPr>
        <p:grpSpPr bwMode="auto">
          <a:xfrm>
            <a:off x="9355138" y="4005263"/>
            <a:ext cx="739775" cy="182562"/>
            <a:chOff x="5893" y="2523"/>
            <a:chExt cx="466" cy="115"/>
          </a:xfrm>
        </p:grpSpPr>
        <p:sp>
          <p:nvSpPr>
            <p:cNvPr id="28759" name="Rectangle 87"/>
            <p:cNvSpPr>
              <a:spLocks noChangeArrowheads="1"/>
            </p:cNvSpPr>
            <p:nvPr userDrawn="1"/>
          </p:nvSpPr>
          <p:spPr bwMode="auto">
            <a:xfrm flipV="1">
              <a:off x="6010" y="2523"/>
              <a:ext cx="116" cy="115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60" name="Rectangle 88"/>
            <p:cNvSpPr>
              <a:spLocks noChangeArrowheads="1"/>
            </p:cNvSpPr>
            <p:nvPr userDrawn="1"/>
          </p:nvSpPr>
          <p:spPr bwMode="auto">
            <a:xfrm flipV="1">
              <a:off x="6126" y="2523"/>
              <a:ext cx="116" cy="115"/>
            </a:xfrm>
            <a:prstGeom prst="rect">
              <a:avLst/>
            </a:prstGeom>
            <a:solidFill>
              <a:srgbClr val="99CC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61" name="Rectangle 89"/>
            <p:cNvSpPr>
              <a:spLocks noChangeArrowheads="1"/>
            </p:cNvSpPr>
            <p:nvPr userDrawn="1"/>
          </p:nvSpPr>
          <p:spPr bwMode="auto">
            <a:xfrm flipV="1">
              <a:off x="6242" y="2523"/>
              <a:ext cx="117" cy="115"/>
            </a:xfrm>
            <a:prstGeom prst="rect">
              <a:avLst/>
            </a:prstGeom>
            <a:solidFill>
              <a:srgbClr val="0099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62" name="Rectangle 90"/>
            <p:cNvSpPr>
              <a:spLocks noChangeArrowheads="1"/>
            </p:cNvSpPr>
            <p:nvPr userDrawn="1"/>
          </p:nvSpPr>
          <p:spPr bwMode="auto">
            <a:xfrm flipV="1">
              <a:off x="5893" y="2523"/>
              <a:ext cx="117" cy="115"/>
            </a:xfrm>
            <a:prstGeom prst="rect">
              <a:avLst/>
            </a:prstGeom>
            <a:solidFill>
              <a:srgbClr val="CC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8763" name="Group 91"/>
          <p:cNvGrpSpPr>
            <a:grpSpLocks/>
          </p:cNvGrpSpPr>
          <p:nvPr/>
        </p:nvGrpSpPr>
        <p:grpSpPr bwMode="auto">
          <a:xfrm>
            <a:off x="9355138" y="4221163"/>
            <a:ext cx="739775" cy="182562"/>
            <a:chOff x="5893" y="2659"/>
            <a:chExt cx="466" cy="115"/>
          </a:xfrm>
        </p:grpSpPr>
        <p:sp>
          <p:nvSpPr>
            <p:cNvPr id="28764" name="Rectangle 92"/>
            <p:cNvSpPr>
              <a:spLocks noChangeArrowheads="1"/>
            </p:cNvSpPr>
            <p:nvPr userDrawn="1"/>
          </p:nvSpPr>
          <p:spPr bwMode="auto">
            <a:xfrm flipV="1">
              <a:off x="6010" y="2659"/>
              <a:ext cx="116" cy="115"/>
            </a:xfrm>
            <a:prstGeom prst="rect">
              <a:avLst/>
            </a:prstGeom>
            <a:solidFill>
              <a:srgbClr val="99CC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65" name="Rectangle 93"/>
            <p:cNvSpPr>
              <a:spLocks noChangeArrowheads="1"/>
            </p:cNvSpPr>
            <p:nvPr userDrawn="1"/>
          </p:nvSpPr>
          <p:spPr bwMode="auto">
            <a:xfrm flipV="1">
              <a:off x="6126" y="2659"/>
              <a:ext cx="116" cy="115"/>
            </a:xfrm>
            <a:prstGeom prst="rect">
              <a:avLst/>
            </a:prstGeom>
            <a:solidFill>
              <a:srgbClr val="0099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66" name="Rectangle 94"/>
            <p:cNvSpPr>
              <a:spLocks noChangeArrowheads="1"/>
            </p:cNvSpPr>
            <p:nvPr userDrawn="1"/>
          </p:nvSpPr>
          <p:spPr bwMode="auto">
            <a:xfrm flipV="1">
              <a:off x="6242" y="2659"/>
              <a:ext cx="117" cy="115"/>
            </a:xfrm>
            <a:prstGeom prst="rect">
              <a:avLst/>
            </a:prstGeom>
            <a:solidFill>
              <a:srgbClr val="00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67" name="Rectangle 95"/>
            <p:cNvSpPr>
              <a:spLocks noChangeArrowheads="1"/>
            </p:cNvSpPr>
            <p:nvPr userDrawn="1"/>
          </p:nvSpPr>
          <p:spPr bwMode="auto">
            <a:xfrm flipV="1">
              <a:off x="5893" y="2659"/>
              <a:ext cx="117" cy="115"/>
            </a:xfrm>
            <a:prstGeom prst="rect">
              <a:avLst/>
            </a:prstGeom>
            <a:solidFill>
              <a:srgbClr val="CCFF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8768" name="Group 96"/>
          <p:cNvGrpSpPr>
            <a:grpSpLocks/>
          </p:cNvGrpSpPr>
          <p:nvPr/>
        </p:nvGrpSpPr>
        <p:grpSpPr bwMode="auto">
          <a:xfrm>
            <a:off x="9355138" y="3573463"/>
            <a:ext cx="739775" cy="188912"/>
            <a:chOff x="5893" y="2251"/>
            <a:chExt cx="466" cy="119"/>
          </a:xfrm>
        </p:grpSpPr>
        <p:sp>
          <p:nvSpPr>
            <p:cNvPr id="28769" name="Rectangle 97"/>
            <p:cNvSpPr>
              <a:spLocks noChangeArrowheads="1"/>
            </p:cNvSpPr>
            <p:nvPr userDrawn="1"/>
          </p:nvSpPr>
          <p:spPr bwMode="auto">
            <a:xfrm flipV="1">
              <a:off x="6126" y="2251"/>
              <a:ext cx="116" cy="119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70" name="Rectangle 98"/>
            <p:cNvSpPr>
              <a:spLocks noChangeArrowheads="1"/>
            </p:cNvSpPr>
            <p:nvPr userDrawn="1"/>
          </p:nvSpPr>
          <p:spPr bwMode="auto">
            <a:xfrm flipV="1">
              <a:off x="6242" y="2251"/>
              <a:ext cx="117" cy="119"/>
            </a:xfrm>
            <a:prstGeom prst="rect">
              <a:avLst/>
            </a:prstGeom>
            <a:solidFill>
              <a:srgbClr val="CCCC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71" name="Rectangle 99"/>
            <p:cNvSpPr>
              <a:spLocks noChangeArrowheads="1"/>
            </p:cNvSpPr>
            <p:nvPr userDrawn="1"/>
          </p:nvSpPr>
          <p:spPr bwMode="auto">
            <a:xfrm flipV="1">
              <a:off x="5893" y="2251"/>
              <a:ext cx="117" cy="119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72" name="Rectangle 100"/>
            <p:cNvSpPr>
              <a:spLocks noChangeArrowheads="1"/>
            </p:cNvSpPr>
            <p:nvPr userDrawn="1"/>
          </p:nvSpPr>
          <p:spPr bwMode="auto">
            <a:xfrm flipV="1">
              <a:off x="6010" y="2251"/>
              <a:ext cx="116" cy="119"/>
            </a:xfrm>
            <a:prstGeom prst="rect">
              <a:avLst/>
            </a:prstGeom>
            <a:solidFill>
              <a:srgbClr val="66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8773" name="Group 101"/>
          <p:cNvGrpSpPr>
            <a:grpSpLocks/>
          </p:cNvGrpSpPr>
          <p:nvPr/>
        </p:nvGrpSpPr>
        <p:grpSpPr bwMode="auto">
          <a:xfrm>
            <a:off x="9355138" y="4581525"/>
            <a:ext cx="739775" cy="182563"/>
            <a:chOff x="5893" y="2886"/>
            <a:chExt cx="466" cy="115"/>
          </a:xfrm>
        </p:grpSpPr>
        <p:sp>
          <p:nvSpPr>
            <p:cNvPr id="28774" name="Rectangle 102"/>
            <p:cNvSpPr>
              <a:spLocks noChangeArrowheads="1"/>
            </p:cNvSpPr>
            <p:nvPr userDrawn="1"/>
          </p:nvSpPr>
          <p:spPr bwMode="auto">
            <a:xfrm flipV="1">
              <a:off x="6010" y="2886"/>
              <a:ext cx="116" cy="115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75" name="Rectangle 103"/>
            <p:cNvSpPr>
              <a:spLocks noChangeArrowheads="1"/>
            </p:cNvSpPr>
            <p:nvPr userDrawn="1"/>
          </p:nvSpPr>
          <p:spPr bwMode="auto">
            <a:xfrm flipV="1">
              <a:off x="6126" y="2886"/>
              <a:ext cx="116" cy="115"/>
            </a:xfrm>
            <a:prstGeom prst="rect">
              <a:avLst/>
            </a:prstGeom>
            <a:solidFill>
              <a:srgbClr val="FFCC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76" name="Rectangle 104"/>
            <p:cNvSpPr>
              <a:spLocks noChangeArrowheads="1"/>
            </p:cNvSpPr>
            <p:nvPr userDrawn="1"/>
          </p:nvSpPr>
          <p:spPr bwMode="auto">
            <a:xfrm flipV="1">
              <a:off x="6242" y="2886"/>
              <a:ext cx="117" cy="115"/>
            </a:xfrm>
            <a:prstGeom prst="rect">
              <a:avLst/>
            </a:prstGeom>
            <a:solidFill>
              <a:srgbClr val="FFCC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77" name="Rectangle 105"/>
            <p:cNvSpPr>
              <a:spLocks noChangeArrowheads="1"/>
            </p:cNvSpPr>
            <p:nvPr userDrawn="1"/>
          </p:nvSpPr>
          <p:spPr bwMode="auto">
            <a:xfrm flipV="1">
              <a:off x="5893" y="2886"/>
              <a:ext cx="117" cy="115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8778" name="Group 106"/>
          <p:cNvGrpSpPr>
            <a:grpSpLocks/>
          </p:cNvGrpSpPr>
          <p:nvPr/>
        </p:nvGrpSpPr>
        <p:grpSpPr bwMode="auto">
          <a:xfrm>
            <a:off x="9355138" y="4797425"/>
            <a:ext cx="739775" cy="182563"/>
            <a:chOff x="5893" y="3022"/>
            <a:chExt cx="466" cy="115"/>
          </a:xfrm>
        </p:grpSpPr>
        <p:sp>
          <p:nvSpPr>
            <p:cNvPr id="28779" name="Rectangle 107"/>
            <p:cNvSpPr>
              <a:spLocks noChangeArrowheads="1"/>
            </p:cNvSpPr>
            <p:nvPr userDrawn="1"/>
          </p:nvSpPr>
          <p:spPr bwMode="auto">
            <a:xfrm flipV="1">
              <a:off x="6010" y="3022"/>
              <a:ext cx="116" cy="115"/>
            </a:xfrm>
            <a:prstGeom prst="rect">
              <a:avLst/>
            </a:prstGeom>
            <a:solidFill>
              <a:srgbClr val="00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80" name="Rectangle 108"/>
            <p:cNvSpPr>
              <a:spLocks noChangeArrowheads="1"/>
            </p:cNvSpPr>
            <p:nvPr userDrawn="1"/>
          </p:nvSpPr>
          <p:spPr bwMode="auto">
            <a:xfrm flipV="1">
              <a:off x="6126" y="3022"/>
              <a:ext cx="116" cy="115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81" name="Rectangle 109"/>
            <p:cNvSpPr>
              <a:spLocks noChangeArrowheads="1"/>
            </p:cNvSpPr>
            <p:nvPr userDrawn="1"/>
          </p:nvSpPr>
          <p:spPr bwMode="auto">
            <a:xfrm flipV="1">
              <a:off x="6242" y="3022"/>
              <a:ext cx="117" cy="115"/>
            </a:xfrm>
            <a:prstGeom prst="rect">
              <a:avLst/>
            </a:prstGeom>
            <a:solidFill>
              <a:srgbClr val="CC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82" name="Rectangle 110"/>
            <p:cNvSpPr>
              <a:spLocks noChangeArrowheads="1"/>
            </p:cNvSpPr>
            <p:nvPr userDrawn="1"/>
          </p:nvSpPr>
          <p:spPr bwMode="auto">
            <a:xfrm flipV="1">
              <a:off x="5893" y="3022"/>
              <a:ext cx="117" cy="115"/>
            </a:xfrm>
            <a:prstGeom prst="rect">
              <a:avLst/>
            </a:prstGeom>
            <a:solidFill>
              <a:srgbClr val="99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8783" name="Group 111"/>
          <p:cNvGrpSpPr>
            <a:grpSpLocks/>
          </p:cNvGrpSpPr>
          <p:nvPr/>
        </p:nvGrpSpPr>
        <p:grpSpPr bwMode="auto">
          <a:xfrm>
            <a:off x="9355138" y="5013325"/>
            <a:ext cx="739775" cy="182563"/>
            <a:chOff x="5893" y="3158"/>
            <a:chExt cx="466" cy="115"/>
          </a:xfrm>
        </p:grpSpPr>
        <p:sp>
          <p:nvSpPr>
            <p:cNvPr id="28784" name="Rectangle 112"/>
            <p:cNvSpPr>
              <a:spLocks noChangeArrowheads="1"/>
            </p:cNvSpPr>
            <p:nvPr userDrawn="1"/>
          </p:nvSpPr>
          <p:spPr bwMode="auto">
            <a:xfrm flipV="1">
              <a:off x="6010" y="3158"/>
              <a:ext cx="116" cy="115"/>
            </a:xfrm>
            <a:prstGeom prst="rect">
              <a:avLst/>
            </a:prstGeom>
            <a:solidFill>
              <a:srgbClr val="0099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85" name="Rectangle 113"/>
            <p:cNvSpPr>
              <a:spLocks noChangeArrowheads="1"/>
            </p:cNvSpPr>
            <p:nvPr userDrawn="1"/>
          </p:nvSpPr>
          <p:spPr bwMode="auto">
            <a:xfrm flipV="1">
              <a:off x="6126" y="3158"/>
              <a:ext cx="116" cy="115"/>
            </a:xfrm>
            <a:prstGeom prst="rect">
              <a:avLst/>
            </a:prstGeom>
            <a:solidFill>
              <a:srgbClr val="CCFF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86" name="Rectangle 114"/>
            <p:cNvSpPr>
              <a:spLocks noChangeArrowheads="1"/>
            </p:cNvSpPr>
            <p:nvPr userDrawn="1"/>
          </p:nvSpPr>
          <p:spPr bwMode="auto">
            <a:xfrm flipV="1">
              <a:off x="6242" y="3158"/>
              <a:ext cx="117" cy="115"/>
            </a:xfrm>
            <a:prstGeom prst="rect">
              <a:avLst/>
            </a:prstGeom>
            <a:solidFill>
              <a:srgbClr val="99CC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87" name="Rectangle 115"/>
            <p:cNvSpPr>
              <a:spLocks noChangeArrowheads="1"/>
            </p:cNvSpPr>
            <p:nvPr userDrawn="1"/>
          </p:nvSpPr>
          <p:spPr bwMode="auto">
            <a:xfrm flipV="1">
              <a:off x="5893" y="3158"/>
              <a:ext cx="117" cy="115"/>
            </a:xfrm>
            <a:prstGeom prst="rect">
              <a:avLst/>
            </a:prstGeom>
            <a:solidFill>
              <a:srgbClr val="99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8788" name="Group 116"/>
          <p:cNvGrpSpPr>
            <a:grpSpLocks/>
          </p:cNvGrpSpPr>
          <p:nvPr/>
        </p:nvGrpSpPr>
        <p:grpSpPr bwMode="auto">
          <a:xfrm>
            <a:off x="9355138" y="5373688"/>
            <a:ext cx="739775" cy="182562"/>
            <a:chOff x="5893" y="3385"/>
            <a:chExt cx="466" cy="115"/>
          </a:xfrm>
        </p:grpSpPr>
        <p:sp>
          <p:nvSpPr>
            <p:cNvPr id="28789" name="Rectangle 117"/>
            <p:cNvSpPr>
              <a:spLocks noChangeArrowheads="1"/>
            </p:cNvSpPr>
            <p:nvPr userDrawn="1"/>
          </p:nvSpPr>
          <p:spPr bwMode="auto">
            <a:xfrm flipV="1">
              <a:off x="6010" y="3385"/>
              <a:ext cx="116" cy="115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90" name="Rectangle 118"/>
            <p:cNvSpPr>
              <a:spLocks noChangeArrowheads="1"/>
            </p:cNvSpPr>
            <p:nvPr userDrawn="1"/>
          </p:nvSpPr>
          <p:spPr bwMode="auto">
            <a:xfrm flipV="1">
              <a:off x="6126" y="3385"/>
              <a:ext cx="116" cy="115"/>
            </a:xfrm>
            <a:prstGeom prst="rect">
              <a:avLst/>
            </a:prstGeom>
            <a:solidFill>
              <a:srgbClr val="FFCC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91" name="Rectangle 119"/>
            <p:cNvSpPr>
              <a:spLocks noChangeArrowheads="1"/>
            </p:cNvSpPr>
            <p:nvPr userDrawn="1"/>
          </p:nvSpPr>
          <p:spPr bwMode="auto">
            <a:xfrm flipV="1">
              <a:off x="6242" y="3385"/>
              <a:ext cx="117" cy="115"/>
            </a:xfrm>
            <a:prstGeom prst="rect">
              <a:avLst/>
            </a:prstGeom>
            <a:solidFill>
              <a:srgbClr val="FFCC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92" name="Rectangle 120"/>
            <p:cNvSpPr>
              <a:spLocks noChangeArrowheads="1"/>
            </p:cNvSpPr>
            <p:nvPr userDrawn="1"/>
          </p:nvSpPr>
          <p:spPr bwMode="auto">
            <a:xfrm flipV="1">
              <a:off x="5893" y="3385"/>
              <a:ext cx="117" cy="115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8793" name="Group 121"/>
          <p:cNvGrpSpPr>
            <a:grpSpLocks/>
          </p:cNvGrpSpPr>
          <p:nvPr/>
        </p:nvGrpSpPr>
        <p:grpSpPr bwMode="auto">
          <a:xfrm>
            <a:off x="9355138" y="5589588"/>
            <a:ext cx="739775" cy="182562"/>
            <a:chOff x="5893" y="3521"/>
            <a:chExt cx="466" cy="115"/>
          </a:xfrm>
        </p:grpSpPr>
        <p:sp>
          <p:nvSpPr>
            <p:cNvPr id="28794" name="Rectangle 122"/>
            <p:cNvSpPr>
              <a:spLocks noChangeArrowheads="1"/>
            </p:cNvSpPr>
            <p:nvPr userDrawn="1"/>
          </p:nvSpPr>
          <p:spPr bwMode="auto">
            <a:xfrm flipV="1">
              <a:off x="6010" y="3521"/>
              <a:ext cx="116" cy="115"/>
            </a:xfrm>
            <a:prstGeom prst="rect">
              <a:avLst/>
            </a:prstGeom>
            <a:solidFill>
              <a:srgbClr val="00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95" name="Rectangle 123"/>
            <p:cNvSpPr>
              <a:spLocks noChangeArrowheads="1"/>
            </p:cNvSpPr>
            <p:nvPr userDrawn="1"/>
          </p:nvSpPr>
          <p:spPr bwMode="auto">
            <a:xfrm flipV="1">
              <a:off x="6126" y="3521"/>
              <a:ext cx="116" cy="115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96" name="Rectangle 124"/>
            <p:cNvSpPr>
              <a:spLocks noChangeArrowheads="1"/>
            </p:cNvSpPr>
            <p:nvPr userDrawn="1"/>
          </p:nvSpPr>
          <p:spPr bwMode="auto">
            <a:xfrm flipV="1">
              <a:off x="6242" y="3521"/>
              <a:ext cx="117" cy="115"/>
            </a:xfrm>
            <a:prstGeom prst="rect">
              <a:avLst/>
            </a:prstGeom>
            <a:solidFill>
              <a:srgbClr val="CC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97" name="Rectangle 125"/>
            <p:cNvSpPr>
              <a:spLocks noChangeArrowheads="1"/>
            </p:cNvSpPr>
            <p:nvPr userDrawn="1"/>
          </p:nvSpPr>
          <p:spPr bwMode="auto">
            <a:xfrm flipV="1">
              <a:off x="5893" y="3521"/>
              <a:ext cx="117" cy="115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8798" name="Group 126"/>
          <p:cNvGrpSpPr>
            <a:grpSpLocks/>
          </p:cNvGrpSpPr>
          <p:nvPr/>
        </p:nvGrpSpPr>
        <p:grpSpPr bwMode="auto">
          <a:xfrm>
            <a:off x="9355138" y="5805488"/>
            <a:ext cx="739775" cy="182562"/>
            <a:chOff x="5893" y="3657"/>
            <a:chExt cx="466" cy="115"/>
          </a:xfrm>
        </p:grpSpPr>
        <p:sp>
          <p:nvSpPr>
            <p:cNvPr id="28799" name="Rectangle 127"/>
            <p:cNvSpPr>
              <a:spLocks noChangeArrowheads="1"/>
            </p:cNvSpPr>
            <p:nvPr userDrawn="1"/>
          </p:nvSpPr>
          <p:spPr bwMode="auto">
            <a:xfrm flipV="1">
              <a:off x="6010" y="3657"/>
              <a:ext cx="116" cy="115"/>
            </a:xfrm>
            <a:prstGeom prst="rect">
              <a:avLst/>
            </a:prstGeom>
            <a:solidFill>
              <a:srgbClr val="0099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800" name="Rectangle 128"/>
            <p:cNvSpPr>
              <a:spLocks noChangeArrowheads="1"/>
            </p:cNvSpPr>
            <p:nvPr userDrawn="1"/>
          </p:nvSpPr>
          <p:spPr bwMode="auto">
            <a:xfrm flipV="1">
              <a:off x="6126" y="3657"/>
              <a:ext cx="116" cy="115"/>
            </a:xfrm>
            <a:prstGeom prst="rect">
              <a:avLst/>
            </a:prstGeom>
            <a:solidFill>
              <a:srgbClr val="CCFF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801" name="Rectangle 129"/>
            <p:cNvSpPr>
              <a:spLocks noChangeArrowheads="1"/>
            </p:cNvSpPr>
            <p:nvPr userDrawn="1"/>
          </p:nvSpPr>
          <p:spPr bwMode="auto">
            <a:xfrm flipV="1">
              <a:off x="6242" y="3657"/>
              <a:ext cx="117" cy="115"/>
            </a:xfrm>
            <a:prstGeom prst="rect">
              <a:avLst/>
            </a:prstGeom>
            <a:solidFill>
              <a:srgbClr val="99CC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802" name="Rectangle 130"/>
            <p:cNvSpPr>
              <a:spLocks noChangeArrowheads="1"/>
            </p:cNvSpPr>
            <p:nvPr userDrawn="1"/>
          </p:nvSpPr>
          <p:spPr bwMode="auto">
            <a:xfrm flipV="1">
              <a:off x="5893" y="3657"/>
              <a:ext cx="117" cy="115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8803" name="Group 131"/>
          <p:cNvGrpSpPr>
            <a:grpSpLocks/>
          </p:cNvGrpSpPr>
          <p:nvPr/>
        </p:nvGrpSpPr>
        <p:grpSpPr bwMode="auto">
          <a:xfrm>
            <a:off x="9355138" y="6165850"/>
            <a:ext cx="739775" cy="182563"/>
            <a:chOff x="5893" y="3884"/>
            <a:chExt cx="466" cy="115"/>
          </a:xfrm>
        </p:grpSpPr>
        <p:sp>
          <p:nvSpPr>
            <p:cNvPr id="28804" name="Rectangle 132"/>
            <p:cNvSpPr>
              <a:spLocks noChangeArrowheads="1"/>
            </p:cNvSpPr>
            <p:nvPr userDrawn="1"/>
          </p:nvSpPr>
          <p:spPr bwMode="auto">
            <a:xfrm flipV="1">
              <a:off x="6010" y="3884"/>
              <a:ext cx="116" cy="115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805" name="Rectangle 133"/>
            <p:cNvSpPr>
              <a:spLocks noChangeArrowheads="1"/>
            </p:cNvSpPr>
            <p:nvPr userDrawn="1"/>
          </p:nvSpPr>
          <p:spPr bwMode="auto">
            <a:xfrm flipV="1">
              <a:off x="6126" y="3884"/>
              <a:ext cx="116" cy="115"/>
            </a:xfrm>
            <a:prstGeom prst="rect">
              <a:avLst/>
            </a:prstGeom>
            <a:solidFill>
              <a:srgbClr val="FFCC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806" name="Rectangle 134"/>
            <p:cNvSpPr>
              <a:spLocks noChangeArrowheads="1"/>
            </p:cNvSpPr>
            <p:nvPr userDrawn="1"/>
          </p:nvSpPr>
          <p:spPr bwMode="auto">
            <a:xfrm flipV="1">
              <a:off x="6242" y="3884"/>
              <a:ext cx="117" cy="115"/>
            </a:xfrm>
            <a:prstGeom prst="rect">
              <a:avLst/>
            </a:prstGeom>
            <a:solidFill>
              <a:srgbClr val="FFCC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807" name="Rectangle 135"/>
            <p:cNvSpPr>
              <a:spLocks noChangeArrowheads="1"/>
            </p:cNvSpPr>
            <p:nvPr userDrawn="1"/>
          </p:nvSpPr>
          <p:spPr bwMode="auto">
            <a:xfrm flipV="1">
              <a:off x="5893" y="3884"/>
              <a:ext cx="117" cy="11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8808" name="Group 136"/>
          <p:cNvGrpSpPr>
            <a:grpSpLocks/>
          </p:cNvGrpSpPr>
          <p:nvPr/>
        </p:nvGrpSpPr>
        <p:grpSpPr bwMode="auto">
          <a:xfrm>
            <a:off x="9355138" y="6391275"/>
            <a:ext cx="739775" cy="182563"/>
            <a:chOff x="5893" y="4026"/>
            <a:chExt cx="466" cy="115"/>
          </a:xfrm>
        </p:grpSpPr>
        <p:sp>
          <p:nvSpPr>
            <p:cNvPr id="28809" name="Rectangle 137"/>
            <p:cNvSpPr>
              <a:spLocks noChangeArrowheads="1"/>
            </p:cNvSpPr>
            <p:nvPr userDrawn="1"/>
          </p:nvSpPr>
          <p:spPr bwMode="auto">
            <a:xfrm flipV="1">
              <a:off x="6010" y="4026"/>
              <a:ext cx="116" cy="115"/>
            </a:xfrm>
            <a:prstGeom prst="rect">
              <a:avLst/>
            </a:prstGeom>
            <a:solidFill>
              <a:srgbClr val="00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810" name="Rectangle 138"/>
            <p:cNvSpPr>
              <a:spLocks noChangeArrowheads="1"/>
            </p:cNvSpPr>
            <p:nvPr userDrawn="1"/>
          </p:nvSpPr>
          <p:spPr bwMode="auto">
            <a:xfrm flipV="1">
              <a:off x="6126" y="4026"/>
              <a:ext cx="116" cy="115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811" name="Rectangle 139"/>
            <p:cNvSpPr>
              <a:spLocks noChangeArrowheads="1"/>
            </p:cNvSpPr>
            <p:nvPr userDrawn="1"/>
          </p:nvSpPr>
          <p:spPr bwMode="auto">
            <a:xfrm flipV="1">
              <a:off x="6242" y="4026"/>
              <a:ext cx="117" cy="115"/>
            </a:xfrm>
            <a:prstGeom prst="rect">
              <a:avLst/>
            </a:prstGeom>
            <a:solidFill>
              <a:srgbClr val="CC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812" name="Rectangle 140"/>
            <p:cNvSpPr>
              <a:spLocks noChangeArrowheads="1"/>
            </p:cNvSpPr>
            <p:nvPr userDrawn="1"/>
          </p:nvSpPr>
          <p:spPr bwMode="auto">
            <a:xfrm flipV="1">
              <a:off x="5893" y="4026"/>
              <a:ext cx="117" cy="11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8813" name="Group 141"/>
          <p:cNvGrpSpPr>
            <a:grpSpLocks/>
          </p:cNvGrpSpPr>
          <p:nvPr/>
        </p:nvGrpSpPr>
        <p:grpSpPr bwMode="auto">
          <a:xfrm>
            <a:off x="9355138" y="6615113"/>
            <a:ext cx="739775" cy="182562"/>
            <a:chOff x="5893" y="4167"/>
            <a:chExt cx="466" cy="115"/>
          </a:xfrm>
        </p:grpSpPr>
        <p:sp>
          <p:nvSpPr>
            <p:cNvPr id="28814" name="Rectangle 142"/>
            <p:cNvSpPr>
              <a:spLocks noChangeArrowheads="1"/>
            </p:cNvSpPr>
            <p:nvPr userDrawn="1"/>
          </p:nvSpPr>
          <p:spPr bwMode="auto">
            <a:xfrm flipV="1">
              <a:off x="6010" y="4167"/>
              <a:ext cx="116" cy="115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815" name="Rectangle 143"/>
            <p:cNvSpPr>
              <a:spLocks noChangeArrowheads="1"/>
            </p:cNvSpPr>
            <p:nvPr userDrawn="1"/>
          </p:nvSpPr>
          <p:spPr bwMode="auto">
            <a:xfrm flipV="1">
              <a:off x="6126" y="4167"/>
              <a:ext cx="116" cy="115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816" name="Rectangle 144"/>
            <p:cNvSpPr>
              <a:spLocks noChangeArrowheads="1"/>
            </p:cNvSpPr>
            <p:nvPr userDrawn="1"/>
          </p:nvSpPr>
          <p:spPr bwMode="auto">
            <a:xfrm flipV="1">
              <a:off x="6242" y="4167"/>
              <a:ext cx="117" cy="115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817" name="Rectangle 145"/>
            <p:cNvSpPr>
              <a:spLocks noChangeArrowheads="1"/>
            </p:cNvSpPr>
            <p:nvPr userDrawn="1"/>
          </p:nvSpPr>
          <p:spPr bwMode="auto">
            <a:xfrm flipV="1">
              <a:off x="5893" y="4167"/>
              <a:ext cx="117" cy="11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pic>
        <p:nvPicPr>
          <p:cNvPr id="78" name="Picture 67" descr="海思-修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07709" y="6454601"/>
            <a:ext cx="1728787" cy="35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hf sldNum="0" hdr="0" ftr="0"/>
  <p:txStyles>
    <p:titleStyle>
      <a:lvl1pPr algn="l" defTabSz="801688" rtl="0" eaLnBrk="1" fontAlgn="base" hangingPunct="1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+mj-lt"/>
          <a:ea typeface="+mj-ea"/>
          <a:cs typeface="+mj-cs"/>
        </a:defRPr>
      </a:lvl1pPr>
      <a:lvl2pPr algn="l" defTabSz="801688" rtl="0" eaLnBrk="1" fontAlgn="base" hangingPunct="1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2pPr>
      <a:lvl3pPr algn="l" defTabSz="801688" rtl="0" eaLnBrk="1" fontAlgn="base" hangingPunct="1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3pPr>
      <a:lvl4pPr algn="l" defTabSz="801688" rtl="0" eaLnBrk="1" fontAlgn="base" hangingPunct="1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4pPr>
      <a:lvl5pPr algn="l" defTabSz="801688" rtl="0" eaLnBrk="1" fontAlgn="base" hangingPunct="1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5pPr>
      <a:lvl6pPr marL="457200" algn="l" defTabSz="801688" rtl="0" eaLnBrk="1" fontAlgn="base" hangingPunct="1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6pPr>
      <a:lvl7pPr marL="914400" algn="l" defTabSz="801688" rtl="0" eaLnBrk="1" fontAlgn="base" hangingPunct="1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7pPr>
      <a:lvl8pPr marL="1371600" algn="l" defTabSz="801688" rtl="0" eaLnBrk="1" fontAlgn="base" hangingPunct="1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8pPr>
      <a:lvl9pPr marL="1828800" algn="l" defTabSz="801688" rtl="0" eaLnBrk="1" fontAlgn="base" hangingPunct="1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9pPr>
    </p:titleStyle>
    <p:bodyStyle>
      <a:lvl1pPr marL="300038" indent="-300038" algn="l" defTabSz="801688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lr>
          <a:schemeClr val="bg2"/>
        </a:buClr>
        <a:buSzPct val="60000"/>
        <a:buFont typeface="Wingdings" pitchFamily="2" charset="2"/>
        <a:buChar char="l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652463" indent="-250825" algn="l" defTabSz="801688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p"/>
        <a:defRPr>
          <a:solidFill>
            <a:schemeClr val="tx1"/>
          </a:solidFill>
          <a:latin typeface="+mn-lt"/>
          <a:ea typeface="+mn-ea"/>
        </a:defRPr>
      </a:lvl2pPr>
      <a:lvl3pPr marL="1003300" indent="-201613" algn="l" defTabSz="801688" rtl="0" eaLnBrk="1" fontAlgn="base" hangingPunct="1">
        <a:lnSpc>
          <a:spcPct val="140000"/>
        </a:lnSpc>
        <a:spcBef>
          <a:spcPct val="0"/>
        </a:spcBef>
        <a:spcAft>
          <a:spcPct val="0"/>
        </a:spcAft>
        <a:buSzPct val="50000"/>
        <a:buFont typeface="Wingdings" pitchFamily="2" charset="2"/>
        <a:buChar char="n"/>
        <a:defRPr sz="1600">
          <a:solidFill>
            <a:schemeClr val="tx1"/>
          </a:solidFill>
          <a:latin typeface="FrutigerNext LT Light" pitchFamily="34" charset="0"/>
          <a:ea typeface="+mn-ea"/>
        </a:defRPr>
      </a:lvl3pPr>
      <a:lvl4pPr marL="1401763" indent="-200025" algn="l" defTabSz="801688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–"/>
        <a:defRPr sz="1400">
          <a:solidFill>
            <a:schemeClr val="tx1"/>
          </a:solidFill>
          <a:latin typeface="+mj-lt"/>
          <a:ea typeface="+mn-ea"/>
        </a:defRPr>
      </a:lvl4pPr>
      <a:lvl5pPr marL="1803400" indent="-201613" algn="l" defTabSz="801688" rtl="0" eaLnBrk="1" fontAlgn="base" hangingPunct="1">
        <a:lnSpc>
          <a:spcPct val="140000"/>
        </a:lnSpc>
        <a:spcBef>
          <a:spcPct val="0"/>
        </a:spcBef>
        <a:spcAft>
          <a:spcPct val="0"/>
        </a:spcAft>
        <a:buFont typeface="FrutigerNext LT Medium" pitchFamily="34" charset="0"/>
        <a:buChar char="~"/>
        <a:defRPr sz="1200">
          <a:solidFill>
            <a:schemeClr val="tx1"/>
          </a:solidFill>
          <a:latin typeface="+mj-lt"/>
          <a:ea typeface="+mn-ea"/>
        </a:defRPr>
      </a:lvl5pPr>
      <a:lvl6pPr marL="2260600" indent="-201613" algn="l" defTabSz="801688" rtl="0" eaLnBrk="1" fontAlgn="base" hangingPunct="1">
        <a:lnSpc>
          <a:spcPct val="140000"/>
        </a:lnSpc>
        <a:spcBef>
          <a:spcPct val="0"/>
        </a:spcBef>
        <a:spcAft>
          <a:spcPct val="0"/>
        </a:spcAft>
        <a:buFont typeface="FrutigerNext LT Medium" pitchFamily="34" charset="0"/>
        <a:buChar char="~"/>
        <a:defRPr sz="1200">
          <a:solidFill>
            <a:schemeClr val="tx1"/>
          </a:solidFill>
          <a:latin typeface="+mj-lt"/>
          <a:ea typeface="+mn-ea"/>
        </a:defRPr>
      </a:lvl6pPr>
      <a:lvl7pPr marL="2717800" indent="-201613" algn="l" defTabSz="801688" rtl="0" eaLnBrk="1" fontAlgn="base" hangingPunct="1">
        <a:lnSpc>
          <a:spcPct val="140000"/>
        </a:lnSpc>
        <a:spcBef>
          <a:spcPct val="0"/>
        </a:spcBef>
        <a:spcAft>
          <a:spcPct val="0"/>
        </a:spcAft>
        <a:buFont typeface="FrutigerNext LT Medium" pitchFamily="34" charset="0"/>
        <a:buChar char="~"/>
        <a:defRPr sz="1200">
          <a:solidFill>
            <a:schemeClr val="tx1"/>
          </a:solidFill>
          <a:latin typeface="+mj-lt"/>
          <a:ea typeface="+mn-ea"/>
        </a:defRPr>
      </a:lvl7pPr>
      <a:lvl8pPr marL="3175000" indent="-201613" algn="l" defTabSz="801688" rtl="0" eaLnBrk="1" fontAlgn="base" hangingPunct="1">
        <a:lnSpc>
          <a:spcPct val="140000"/>
        </a:lnSpc>
        <a:spcBef>
          <a:spcPct val="0"/>
        </a:spcBef>
        <a:spcAft>
          <a:spcPct val="0"/>
        </a:spcAft>
        <a:buFont typeface="FrutigerNext LT Medium" pitchFamily="34" charset="0"/>
        <a:buChar char="~"/>
        <a:defRPr sz="1200">
          <a:solidFill>
            <a:schemeClr val="tx1"/>
          </a:solidFill>
          <a:latin typeface="+mj-lt"/>
          <a:ea typeface="+mn-ea"/>
        </a:defRPr>
      </a:lvl8pPr>
      <a:lvl9pPr marL="3632200" indent="-201613" algn="l" defTabSz="801688" rtl="0" eaLnBrk="1" fontAlgn="base" hangingPunct="1">
        <a:lnSpc>
          <a:spcPct val="140000"/>
        </a:lnSpc>
        <a:spcBef>
          <a:spcPct val="0"/>
        </a:spcBef>
        <a:spcAft>
          <a:spcPct val="0"/>
        </a:spcAft>
        <a:buFont typeface="FrutigerNext LT Medium" pitchFamily="34" charset="0"/>
        <a:buChar char="~"/>
        <a:defRPr sz="1200">
          <a:solidFill>
            <a:schemeClr val="tx1"/>
          </a:solidFill>
          <a:latin typeface="+mj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8" name="Rectangle 8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DDDDDD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1425" tIns="45712" rIns="91425" bIns="45712" anchor="ctr">
            <a:spAutoFit/>
          </a:bodyPr>
          <a:lstStyle/>
          <a:p>
            <a:endParaRPr lang="zh-CN" altLang="en-US"/>
          </a:p>
        </p:txBody>
      </p:sp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52463" y="638175"/>
            <a:ext cx="7929562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0152" tIns="40076" rIns="80152" bIns="4007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2463" y="1641475"/>
            <a:ext cx="7929562" cy="419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0152" tIns="40076" rIns="80152" bIns="400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97287" name="Rectangle 7"/>
          <p:cNvSpPr>
            <a:spLocks noChangeArrowheads="1"/>
          </p:cNvSpPr>
          <p:nvPr/>
        </p:nvSpPr>
        <p:spPr bwMode="auto">
          <a:xfrm>
            <a:off x="-1844675" y="898525"/>
            <a:ext cx="1844675" cy="530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0124" tIns="40063" rIns="80124" bIns="40063"/>
          <a:lstStyle/>
          <a:p>
            <a:pPr marL="300038" indent="-300038" algn="r" defTabSz="801688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英文目录标题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:35-40pt  </a:t>
            </a: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 R153 G0 B0</a:t>
            </a:r>
          </a:p>
          <a:p>
            <a:pPr marL="300038" indent="-300038" algn="r" defTabSz="801688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内部使用字体 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</a:p>
          <a:p>
            <a:pPr marL="300038" indent="-300038" algn="r" defTabSz="801688">
              <a:lnSpc>
                <a:spcPct val="125000"/>
              </a:lnSpc>
            </a:pPr>
            <a:r>
              <a:rPr lang="en-US" altLang="zh-CN" sz="1100">
                <a:latin typeface="Arial" charset="0"/>
                <a:ea typeface="华文细黑" pitchFamily="2" charset="-122"/>
              </a:rPr>
              <a:t>FrutigerNext LT Medium</a:t>
            </a:r>
          </a:p>
          <a:p>
            <a:pPr marL="300038" indent="-300038" algn="r" defTabSz="801688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外部使用字体 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 Arial</a:t>
            </a:r>
          </a:p>
          <a:p>
            <a:pPr marL="300038" indent="-300038" algn="r" defTabSz="801688">
              <a:lnSpc>
                <a:spcPct val="125000"/>
              </a:lnSpc>
            </a:pPr>
            <a:endParaRPr lang="en-US" altLang="zh-CN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中文目录标题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:35-40pt  </a:t>
            </a: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 R153 G0 B0</a:t>
            </a:r>
          </a:p>
          <a:p>
            <a:pPr marL="300038" indent="-300038" algn="r" defTabSz="801688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字体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黑体</a:t>
            </a:r>
          </a:p>
          <a:p>
            <a:pPr marL="300038" indent="-300038" algn="r" defTabSz="801688">
              <a:lnSpc>
                <a:spcPct val="125000"/>
              </a:lnSpc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英文目录正文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:28-30pt</a:t>
            </a:r>
          </a:p>
          <a:p>
            <a:pPr marL="300038" indent="-300038" algn="r" defTabSz="801688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子目录 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(2-5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级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) :20-30pt  </a:t>
            </a:r>
          </a:p>
          <a:p>
            <a:pPr marL="300038" indent="-300038" algn="r" defTabSz="801688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黑色</a:t>
            </a:r>
          </a:p>
          <a:p>
            <a:pPr marL="300038" indent="-300038" algn="r" defTabSz="801688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内部使用字体 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</a:p>
          <a:p>
            <a:pPr marL="300038" indent="-300038" algn="r" defTabSz="801688">
              <a:lnSpc>
                <a:spcPct val="125000"/>
              </a:lnSpc>
            </a:pPr>
            <a:r>
              <a:rPr lang="en-US" altLang="zh-CN" sz="1100">
                <a:latin typeface="Arial" charset="0"/>
                <a:ea typeface="华文细黑" pitchFamily="2" charset="-122"/>
              </a:rPr>
              <a:t>FrutigerNext LT Regular</a:t>
            </a:r>
          </a:p>
          <a:p>
            <a:pPr marL="300038" indent="-300038" algn="r" defTabSz="801688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外部使用字体 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 Arial</a:t>
            </a:r>
          </a:p>
          <a:p>
            <a:pPr marL="300038" indent="-300038" algn="r" defTabSz="801688">
              <a:lnSpc>
                <a:spcPct val="125000"/>
              </a:lnSpc>
            </a:pPr>
            <a:endParaRPr lang="en-US" altLang="zh-CN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中文目录正文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:28-30pt</a:t>
            </a:r>
          </a:p>
          <a:p>
            <a:pPr marL="300038" indent="-300038" algn="r" defTabSz="801688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子目录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(2-5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级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):20-30pt </a:t>
            </a: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黑色</a:t>
            </a:r>
          </a:p>
          <a:p>
            <a:pPr marL="300038" indent="-300038" algn="r" defTabSz="801688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字体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细黑体 </a:t>
            </a:r>
          </a:p>
          <a:p>
            <a:pPr marL="300038" indent="-300038" algn="r" defTabSz="801688">
              <a:lnSpc>
                <a:spcPct val="125000"/>
              </a:lnSpc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</a:pPr>
            <a:endParaRPr lang="en-US" altLang="zh-CN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</a:pPr>
            <a:endParaRPr lang="en-US" altLang="zh-CN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</a:pPr>
            <a:endParaRPr lang="zh-CN" altLang="en-US" sz="1100">
              <a:solidFill>
                <a:schemeClr val="tx1"/>
              </a:solidFill>
              <a:latin typeface="Arial" charset="0"/>
              <a:ea typeface="华文细黑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defTabSz="801688" rtl="0" fontAlgn="base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+mj-lt"/>
          <a:ea typeface="+mj-ea"/>
          <a:cs typeface="+mj-cs"/>
        </a:defRPr>
      </a:lvl1pPr>
      <a:lvl2pPr algn="l" defTabSz="801688" rtl="0" fontAlgn="base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2pPr>
      <a:lvl3pPr algn="l" defTabSz="801688" rtl="0" fontAlgn="base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3pPr>
      <a:lvl4pPr algn="l" defTabSz="801688" rtl="0" fontAlgn="base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4pPr>
      <a:lvl5pPr algn="l" defTabSz="801688" rtl="0" fontAlgn="base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5pPr>
      <a:lvl6pPr marL="457200" algn="l" defTabSz="801688" rtl="0" fontAlgn="base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6pPr>
      <a:lvl7pPr marL="914400" algn="l" defTabSz="801688" rtl="0" fontAlgn="base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7pPr>
      <a:lvl8pPr marL="1371600" algn="l" defTabSz="801688" rtl="0" fontAlgn="base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8pPr>
      <a:lvl9pPr marL="1828800" algn="l" defTabSz="801688" rtl="0" fontAlgn="base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9pPr>
    </p:titleStyle>
    <p:bodyStyle>
      <a:lvl1pPr marL="300038" indent="-300038" algn="l" defTabSz="801688" rtl="0" fontAlgn="base">
        <a:lnSpc>
          <a:spcPct val="140000"/>
        </a:lnSpc>
        <a:spcBef>
          <a:spcPct val="0"/>
        </a:spcBef>
        <a:spcAft>
          <a:spcPct val="0"/>
        </a:spcAft>
        <a:buChar char="•"/>
        <a:defRPr sz="2600" b="1">
          <a:solidFill>
            <a:schemeClr val="tx1"/>
          </a:solidFill>
          <a:latin typeface="+mn-lt"/>
          <a:ea typeface="+mn-ea"/>
          <a:cs typeface="+mn-cs"/>
        </a:defRPr>
      </a:lvl1pPr>
      <a:lvl2pPr marL="652463" indent="-250825" algn="l" defTabSz="801688" rtl="0" fontAlgn="base">
        <a:lnSpc>
          <a:spcPct val="140000"/>
        </a:lnSpc>
        <a:spcBef>
          <a:spcPct val="0"/>
        </a:spcBef>
        <a:spcAft>
          <a:spcPct val="0"/>
        </a:spcAft>
        <a:buSzPct val="50000"/>
        <a:buFont typeface="Wingdings" pitchFamily="2" charset="2"/>
        <a:buChar char="p"/>
        <a:defRPr sz="2400">
          <a:solidFill>
            <a:schemeClr val="tx1"/>
          </a:solidFill>
          <a:latin typeface="+mn-lt"/>
          <a:ea typeface="+mn-ea"/>
        </a:defRPr>
      </a:lvl2pPr>
      <a:lvl3pPr marL="10033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SzPct val="50000"/>
        <a:buFont typeface="Wingdings" pitchFamily="2" charset="2"/>
        <a:buChar char="n"/>
        <a:defRPr sz="2200">
          <a:solidFill>
            <a:schemeClr val="tx1"/>
          </a:solidFill>
          <a:latin typeface="+mn-lt"/>
          <a:ea typeface="+mn-ea"/>
        </a:defRPr>
      </a:lvl3pPr>
      <a:lvl4pPr marL="1401763" indent="-200025" algn="l" defTabSz="801688" rtl="0" fontAlgn="base">
        <a:lnSpc>
          <a:spcPct val="140000"/>
        </a:lnSpc>
        <a:spcBef>
          <a:spcPct val="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18034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Font typeface="Arial" charset="0"/>
        <a:buChar char="~"/>
        <a:defRPr>
          <a:solidFill>
            <a:schemeClr val="tx1"/>
          </a:solidFill>
          <a:latin typeface="+mn-lt"/>
          <a:ea typeface="+mn-ea"/>
        </a:defRPr>
      </a:lvl5pPr>
      <a:lvl6pPr marL="22606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Font typeface="Arial" charset="0"/>
        <a:buChar char="~"/>
        <a:defRPr>
          <a:solidFill>
            <a:schemeClr val="tx1"/>
          </a:solidFill>
          <a:latin typeface="+mn-lt"/>
          <a:ea typeface="+mn-ea"/>
        </a:defRPr>
      </a:lvl6pPr>
      <a:lvl7pPr marL="27178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Font typeface="Arial" charset="0"/>
        <a:buChar char="~"/>
        <a:defRPr>
          <a:solidFill>
            <a:schemeClr val="tx1"/>
          </a:solidFill>
          <a:latin typeface="+mn-lt"/>
          <a:ea typeface="+mn-ea"/>
        </a:defRPr>
      </a:lvl7pPr>
      <a:lvl8pPr marL="31750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Font typeface="Arial" charset="0"/>
        <a:buChar char="~"/>
        <a:defRPr>
          <a:solidFill>
            <a:schemeClr val="tx1"/>
          </a:solidFill>
          <a:latin typeface="+mn-lt"/>
          <a:ea typeface="+mn-ea"/>
        </a:defRPr>
      </a:lvl8pPr>
      <a:lvl9pPr marL="36322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Font typeface="Arial" charset="0"/>
        <a:buChar char="~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4" name="Picture 6" descr="5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897563"/>
            <a:ext cx="9144000" cy="1003300"/>
          </a:xfrm>
          <a:prstGeom prst="rect">
            <a:avLst/>
          </a:prstGeom>
          <a:noFill/>
        </p:spPr>
      </p:pic>
      <p:sp>
        <p:nvSpPr>
          <p:cNvPr id="63495" name="Text Box 7"/>
          <p:cNvSpPr txBox="1">
            <a:spLocks noChangeArrowheads="1"/>
          </p:cNvSpPr>
          <p:nvPr/>
        </p:nvSpPr>
        <p:spPr bwMode="auto">
          <a:xfrm>
            <a:off x="3233738" y="2674938"/>
            <a:ext cx="2779712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448" tIns="41724" rIns="83448" bIns="41724">
            <a:spAutoFit/>
          </a:bodyPr>
          <a:lstStyle/>
          <a:p>
            <a:pPr defTabSz="835025" eaLnBrk="0" hangingPunct="0"/>
            <a:r>
              <a:rPr lang="en-US" altLang="zh-CN" sz="4400">
                <a:solidFill>
                  <a:srgbClr val="990000"/>
                </a:solidFill>
                <a:latin typeface="Arial" charset="0"/>
              </a:rPr>
              <a:t>Thank you</a:t>
            </a:r>
          </a:p>
        </p:txBody>
      </p:sp>
      <p:sp>
        <p:nvSpPr>
          <p:cNvPr id="63496" name="Text Box 8"/>
          <p:cNvSpPr txBox="1">
            <a:spLocks noChangeArrowheads="1"/>
          </p:cNvSpPr>
          <p:nvPr/>
        </p:nvSpPr>
        <p:spPr bwMode="auto">
          <a:xfrm>
            <a:off x="3276600" y="3435350"/>
            <a:ext cx="2873625" cy="484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448" tIns="41724" rIns="83448" bIns="41724">
            <a:spAutoFit/>
          </a:bodyPr>
          <a:lstStyle/>
          <a:p>
            <a:pPr defTabSz="835025" eaLnBrk="0" hangingPunct="0"/>
            <a:r>
              <a:rPr lang="en-US" altLang="zh-CN" sz="2600" dirty="0" smtClean="0">
                <a:solidFill>
                  <a:srgbClr val="666666"/>
                </a:solidFill>
                <a:latin typeface="Arial" charset="0"/>
              </a:rPr>
              <a:t>www.hisilicon.com</a:t>
            </a:r>
            <a:endParaRPr lang="en-US" altLang="zh-CN" sz="2100" dirty="0">
              <a:solidFill>
                <a:srgbClr val="990000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ctr" defTabSz="8016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016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charset="-122"/>
        </a:defRPr>
      </a:lvl2pPr>
      <a:lvl3pPr algn="ctr" defTabSz="8016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charset="-122"/>
        </a:defRPr>
      </a:lvl3pPr>
      <a:lvl4pPr algn="ctr" defTabSz="8016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charset="-122"/>
        </a:defRPr>
      </a:lvl4pPr>
      <a:lvl5pPr algn="ctr" defTabSz="8016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charset="-122"/>
        </a:defRPr>
      </a:lvl5pPr>
      <a:lvl6pPr marL="457200" algn="ctr" defTabSz="8016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charset="-122"/>
        </a:defRPr>
      </a:lvl6pPr>
      <a:lvl7pPr marL="914400" algn="ctr" defTabSz="8016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charset="-122"/>
        </a:defRPr>
      </a:lvl7pPr>
      <a:lvl8pPr marL="1371600" algn="ctr" defTabSz="8016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charset="-122"/>
        </a:defRPr>
      </a:lvl8pPr>
      <a:lvl9pPr marL="1828800" algn="ctr" defTabSz="8016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charset="-122"/>
        </a:defRPr>
      </a:lvl9pPr>
    </p:titleStyle>
    <p:bodyStyle>
      <a:lvl1pPr marL="300038" indent="-300038" algn="l" defTabSz="801688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52463" indent="-250825" algn="l" defTabSz="801688" rtl="0" fontAlgn="base">
        <a:spcBef>
          <a:spcPct val="20000"/>
        </a:spcBef>
        <a:spcAft>
          <a:spcPct val="0"/>
        </a:spcAft>
        <a:buChar char="–"/>
        <a:defRPr sz="2500">
          <a:solidFill>
            <a:schemeClr val="tx1"/>
          </a:solidFill>
          <a:latin typeface="+mn-lt"/>
          <a:ea typeface="+mn-ea"/>
        </a:defRPr>
      </a:lvl2pPr>
      <a:lvl3pPr marL="1003300" indent="-201613" algn="l" defTabSz="801688" rtl="0" fontAlgn="base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</a:defRPr>
      </a:lvl3pPr>
      <a:lvl4pPr marL="1401763" indent="-200025" algn="l" defTabSz="801688" rtl="0" fontAlgn="base">
        <a:spcBef>
          <a:spcPct val="20000"/>
        </a:spcBef>
        <a:spcAft>
          <a:spcPct val="0"/>
        </a:spcAft>
        <a:buChar char="–"/>
        <a:defRPr sz="1700">
          <a:solidFill>
            <a:schemeClr val="tx1"/>
          </a:solidFill>
          <a:latin typeface="+mn-lt"/>
          <a:ea typeface="+mn-ea"/>
        </a:defRPr>
      </a:lvl4pPr>
      <a:lvl5pPr marL="1803400" indent="-201613" algn="l" defTabSz="801688" rtl="0" fontAlgn="base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  <a:ea typeface="+mn-ea"/>
        </a:defRPr>
      </a:lvl5pPr>
      <a:lvl6pPr marL="2260600" indent="-201613" algn="l" defTabSz="801688" rtl="0" fontAlgn="base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  <a:ea typeface="+mn-ea"/>
        </a:defRPr>
      </a:lvl6pPr>
      <a:lvl7pPr marL="2717800" indent="-201613" algn="l" defTabSz="801688" rtl="0" fontAlgn="base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  <a:ea typeface="+mn-ea"/>
        </a:defRPr>
      </a:lvl7pPr>
      <a:lvl8pPr marL="3175000" indent="-201613" algn="l" defTabSz="801688" rtl="0" fontAlgn="base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  <a:ea typeface="+mn-ea"/>
        </a:defRPr>
      </a:lvl8pPr>
      <a:lvl9pPr marL="3632200" indent="-201613" algn="l" defTabSz="801688" rtl="0" fontAlgn="base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6"/>
          <p:cNvSpPr>
            <a:spLocks noGrp="1" noChangeArrowheads="1"/>
          </p:cNvSpPr>
          <p:nvPr>
            <p:ph type="dt" sz="quarter" idx="4294967295"/>
          </p:nvPr>
        </p:nvSpPr>
        <p:spPr>
          <a:xfrm>
            <a:off x="684213" y="282575"/>
            <a:ext cx="2133600" cy="474663"/>
          </a:xfrm>
        </p:spPr>
        <p:txBody>
          <a:bodyPr/>
          <a:lstStyle/>
          <a:p>
            <a:fld id="{C25F4D78-52E6-4A2B-BDB5-A2055A7B09FE}" type="datetime1">
              <a:rPr lang="zh-CN" altLang="en-US"/>
              <a:pPr/>
              <a:t>2011/3/16</a:t>
            </a:fld>
            <a:endParaRPr lang="en-US" altLang="zh-CN" dirty="0"/>
          </a:p>
        </p:txBody>
      </p:sp>
      <p:sp>
        <p:nvSpPr>
          <p:cNvPr id="2080" name="Rectangle 32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hangingPunct="0"/>
            <a:r>
              <a:rPr lang="en-US" altLang="zh-CN" sz="2000" b="0" dirty="0" smtClean="0"/>
              <a:t>Yongbing Lin, </a:t>
            </a:r>
            <a:r>
              <a:rPr lang="en-US" altLang="zh-CN" sz="2000" b="0" dirty="0" err="1" smtClean="0"/>
              <a:t>Changcai</a:t>
            </a:r>
            <a:r>
              <a:rPr lang="en-US" altLang="zh-CN" sz="2000" b="0" dirty="0" smtClean="0"/>
              <a:t> Lai, </a:t>
            </a:r>
            <a:endParaRPr lang="zh-CN" altLang="zh-CN" sz="2000" b="0" dirty="0" smtClean="0"/>
          </a:p>
          <a:p>
            <a:pPr hangingPunct="0"/>
            <a:r>
              <a:rPr lang="en-US" altLang="zh-CN" sz="2000" b="0" dirty="0" err="1" smtClean="0"/>
              <a:t>Jianhua</a:t>
            </a:r>
            <a:r>
              <a:rPr lang="en-US" altLang="zh-CN" sz="2000" b="0" dirty="0" smtClean="0"/>
              <a:t> </a:t>
            </a:r>
            <a:r>
              <a:rPr lang="en-US" altLang="zh-CN" sz="2000" b="0" dirty="0" err="1" smtClean="0"/>
              <a:t>Zheng</a:t>
            </a:r>
            <a:r>
              <a:rPr lang="en-US" altLang="zh-CN" sz="2000" b="0" dirty="0" smtClean="0"/>
              <a:t>, Lingzhi Liu</a:t>
            </a:r>
            <a:endParaRPr lang="zh-CN" altLang="en-US" sz="2000" b="0" dirty="0"/>
          </a:p>
        </p:txBody>
      </p:sp>
      <p:sp>
        <p:nvSpPr>
          <p:cNvPr id="2081" name="Rectangle 33"/>
          <p:cNvSpPr>
            <a:spLocks noGrp="1" noChangeArrowheads="1"/>
          </p:cNvSpPr>
          <p:nvPr>
            <p:ph type="ctrTitle"/>
          </p:nvPr>
        </p:nvSpPr>
        <p:spPr>
          <a:xfrm>
            <a:off x="636588" y="1392238"/>
            <a:ext cx="6743724" cy="1666875"/>
          </a:xfrm>
        </p:spPr>
        <p:txBody>
          <a:bodyPr/>
          <a:lstStyle/>
          <a:p>
            <a:r>
              <a:rPr lang="en-US" altLang="zh-CN" sz="2800" b="0" dirty="0" smtClean="0">
                <a:latin typeface="+mn-lt"/>
              </a:rPr>
              <a:t>JCTVC-E283: </a:t>
            </a:r>
            <a:br>
              <a:rPr lang="en-US" altLang="zh-CN" sz="2800" b="0" dirty="0" smtClean="0">
                <a:latin typeface="+mn-lt"/>
              </a:rPr>
            </a:br>
            <a:r>
              <a:rPr lang="en-US" altLang="zh-CN" sz="2800" b="0" dirty="0" smtClean="0">
                <a:latin typeface="+mn-lt"/>
              </a:rPr>
              <a:t>CE4 Subset2: Report of Intra Coding Improvements for Slice Boundary Blocks</a:t>
            </a:r>
            <a:endParaRPr lang="zh-CN" altLang="en-US" sz="2800" b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Arial" pitchFamily="34" charset="0"/>
                <a:ea typeface="Arial Unicode MS" pitchFamily="34" charset="-122"/>
                <a:cs typeface="Arial" pitchFamily="34" charset="0"/>
              </a:rPr>
              <a:t>Introduction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552" y="1641475"/>
            <a:ext cx="8042473" cy="4194175"/>
          </a:xfrm>
        </p:spPr>
        <p:txBody>
          <a:bodyPr/>
          <a:lstStyle/>
          <a:p>
            <a:r>
              <a:rPr lang="en-US" altLang="zh-CN" b="0" dirty="0" smtClean="0">
                <a:cs typeface="Times New Roman" pitchFamily="18" charset="0"/>
              </a:rPr>
              <a:t>Multiple slice partition has been integrated into HM test model</a:t>
            </a:r>
          </a:p>
          <a:p>
            <a:r>
              <a:rPr lang="en-US" altLang="zh-CN" b="0" dirty="0" smtClean="0">
                <a:cs typeface="Times New Roman" pitchFamily="18" charset="0"/>
              </a:rPr>
              <a:t>The feature of multiple slice leads to gain drop</a:t>
            </a:r>
          </a:p>
          <a:p>
            <a:pPr lvl="1"/>
            <a:r>
              <a:rPr lang="en-US" altLang="zh-CN" dirty="0" smtClean="0">
                <a:latin typeface="+mj-lt"/>
                <a:cs typeface="Times New Roman" pitchFamily="18" charset="0"/>
              </a:rPr>
              <a:t>About 5% gain drop for Intra HE and LC configurations in case of 1500 bytes per slice</a:t>
            </a:r>
          </a:p>
          <a:p>
            <a:pPr lvl="1"/>
            <a:r>
              <a:rPr lang="en-US" altLang="zh-CN" dirty="0" smtClean="0">
                <a:latin typeface="+mj-lt"/>
                <a:cs typeface="Times New Roman" pitchFamily="18" charset="0"/>
              </a:rPr>
              <a:t>The reason is that more slice boundary blocks are formed</a:t>
            </a:r>
          </a:p>
          <a:p>
            <a:r>
              <a:rPr lang="en-US" altLang="zh-CN" b="0" dirty="0" smtClean="0">
                <a:cs typeface="Times New Roman" pitchFamily="18" charset="0"/>
              </a:rPr>
              <a:t>This document proposes two improvements on reference pixel processing for slice boundary block to improve coding efficiency </a:t>
            </a:r>
          </a:p>
          <a:p>
            <a:pPr lvl="1"/>
            <a:r>
              <a:rPr lang="en-US" altLang="zh-CN" dirty="0" smtClean="0">
                <a:latin typeface="+mj-lt"/>
                <a:cs typeface="Times New Roman" pitchFamily="18" charset="0"/>
              </a:rPr>
              <a:t>Reference pixel padding with the closest pixel</a:t>
            </a:r>
          </a:p>
          <a:p>
            <a:pPr lvl="1"/>
            <a:r>
              <a:rPr lang="en-US" altLang="zh-CN" dirty="0" smtClean="0">
                <a:latin typeface="+mj-lt"/>
                <a:cs typeface="Times New Roman" pitchFamily="18" charset="0"/>
              </a:rPr>
              <a:t>Reference pixel generation based on projection</a:t>
            </a:r>
            <a:endParaRPr lang="en-US" altLang="zh-CN" b="0" dirty="0" smtClean="0">
              <a:latin typeface="+mj-lt"/>
              <a:cs typeface="Times New Roman" pitchFamily="18" charset="0"/>
            </a:endParaRP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Page </a:t>
            </a:r>
            <a:fld id="{6AF0B2D0-0D3F-43B5-840F-39177731934D}" type="slidenum">
              <a:rPr lang="de-DE" smtClean="0"/>
              <a:pPr/>
              <a:t>2</a:t>
            </a:fld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Page </a:t>
            </a:r>
            <a:fld id="{AFA001D8-67BD-441B-B3FC-C43C21810763}" type="slidenum">
              <a:rPr lang="de-DE"/>
              <a:pPr/>
              <a:t>3</a:t>
            </a:fld>
            <a:endParaRPr lang="en-GB" dirty="0"/>
          </a:p>
        </p:txBody>
      </p:sp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52462" y="430213"/>
            <a:ext cx="8168009" cy="871537"/>
          </a:xfrm>
        </p:spPr>
        <p:txBody>
          <a:bodyPr/>
          <a:lstStyle/>
          <a:p>
            <a:r>
              <a:rPr lang="en-US" altLang="zh-CN" dirty="0" smtClean="0">
                <a:latin typeface="Arial" pitchFamily="34" charset="0"/>
                <a:ea typeface="Arial Unicode MS" pitchFamily="34" charset="-122"/>
                <a:cs typeface="Arial" pitchFamily="34" charset="0"/>
              </a:rPr>
              <a:t>Improvement 1: Reference pixel padding</a:t>
            </a:r>
            <a:endParaRPr lang="zh-CN" altLang="en-US" dirty="0">
              <a:latin typeface="Arial" pitchFamily="34" charset="0"/>
              <a:ea typeface="Arial Unicode MS" pitchFamily="34" charset="-122"/>
              <a:cs typeface="Arial" pitchFamily="34" charset="0"/>
            </a:endParaRPr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4509120"/>
            <a:ext cx="7560840" cy="1512168"/>
          </a:xfrm>
        </p:spPr>
        <p:txBody>
          <a:bodyPr/>
          <a:lstStyle/>
          <a:p>
            <a:r>
              <a:rPr lang="en-US" altLang="zh-CN" sz="1800" b="0" dirty="0" smtClean="0"/>
              <a:t>Padding process for the unavailable reference pixels</a:t>
            </a:r>
          </a:p>
          <a:p>
            <a:pPr lvl="1"/>
            <a:r>
              <a:rPr lang="en-US" altLang="zh-CN" sz="1600" b="0" dirty="0" smtClean="0"/>
              <a:t>Padding with the pixel closest to upper-left corner from its available neighbor block, instead of padding with a fixed DC value</a:t>
            </a:r>
          </a:p>
          <a:p>
            <a:pPr lvl="1"/>
            <a:r>
              <a:rPr lang="en-US" altLang="zh-CN" sz="1600" b="0" dirty="0" smtClean="0"/>
              <a:t>The upper-left corner reference pixel is also padded</a:t>
            </a:r>
            <a:endParaRPr lang="zh-CN" altLang="en-US" sz="1600" b="0" dirty="0" smtClean="0"/>
          </a:p>
        </p:txBody>
      </p:sp>
      <p:sp>
        <p:nvSpPr>
          <p:cNvPr id="58" name="矩形 57"/>
          <p:cNvSpPr/>
          <p:nvPr/>
        </p:nvSpPr>
        <p:spPr>
          <a:xfrm>
            <a:off x="3491880" y="3531369"/>
            <a:ext cx="51125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chemeClr val="tx1"/>
                </a:solidFill>
              </a:rPr>
              <a:t>Current block at top boundary of a slice. </a:t>
            </a:r>
          </a:p>
          <a:p>
            <a:r>
              <a:rPr lang="en-US" altLang="zh-CN" dirty="0" smtClean="0">
                <a:solidFill>
                  <a:schemeClr val="tx1"/>
                </a:solidFill>
              </a:rPr>
              <a:t>( Its left neighbor block is available while its upper neighbor block is not available. )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053230" y="2088302"/>
            <a:ext cx="1080024" cy="12240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dirty="0" err="1" smtClean="0">
                <a:solidFill>
                  <a:schemeClr val="tx1"/>
                </a:solidFill>
              </a:rPr>
              <a:t>LeftBlock</a:t>
            </a:r>
            <a:endParaRPr lang="en-US" altLang="zh-CN" dirty="0" smtClean="0">
              <a:solidFill>
                <a:schemeClr val="tx1"/>
              </a:solidFill>
            </a:endParaRPr>
          </a:p>
          <a:p>
            <a:r>
              <a:rPr lang="en-US" altLang="zh-CN" dirty="0" smtClean="0">
                <a:solidFill>
                  <a:schemeClr val="tx1"/>
                </a:solidFill>
              </a:rPr>
              <a:t>available</a:t>
            </a:r>
            <a:endParaRPr lang="zh-CN" altLang="en-US" dirty="0">
              <a:solidFill>
                <a:schemeClr val="tx1"/>
              </a:solidFill>
            </a:endParaRPr>
          </a:p>
        </p:txBody>
      </p:sp>
      <p:pic>
        <p:nvPicPr>
          <p:cNvPr id="53" name="Picture 2"/>
          <p:cNvPicPr>
            <a:picLocks noChangeAspect="1" noChangeArrowheads="1"/>
          </p:cNvPicPr>
          <p:nvPr/>
        </p:nvPicPr>
        <p:blipFill>
          <a:blip r:embed="rId3" cstate="print"/>
          <a:srcRect r="-121" b="-182"/>
          <a:stretch>
            <a:fillRect/>
          </a:stretch>
        </p:blipFill>
        <p:spPr bwMode="auto">
          <a:xfrm>
            <a:off x="1979712" y="1944291"/>
            <a:ext cx="2636837" cy="263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" name="Line 3"/>
          <p:cNvSpPr>
            <a:spLocks noChangeShapeType="1"/>
          </p:cNvSpPr>
          <p:nvPr/>
        </p:nvSpPr>
        <p:spPr bwMode="auto">
          <a:xfrm flipV="1">
            <a:off x="2032670" y="2021910"/>
            <a:ext cx="2484000" cy="0"/>
          </a:xfrm>
          <a:prstGeom prst="line">
            <a:avLst/>
          </a:prstGeom>
          <a:noFill/>
          <a:ln w="50800" cmpd="sng">
            <a:solidFill>
              <a:srgbClr val="FF0000"/>
            </a:solidFill>
            <a:round/>
            <a:headEnd type="none" w="lg" len="lg"/>
            <a:tailEnd type="none" w="lg" len="lg"/>
          </a:ln>
        </p:spPr>
        <p:txBody>
          <a:bodyPr wrap="square" lIns="79200" tIns="39600" rIns="79200" bIns="39600">
            <a:spAutoFit/>
          </a:bodyPr>
          <a:lstStyle/>
          <a:p>
            <a:endParaRPr lang="zh-CN" altLang="en-US"/>
          </a:p>
        </p:txBody>
      </p:sp>
      <p:sp>
        <p:nvSpPr>
          <p:cNvPr id="55" name="Line 3"/>
          <p:cNvSpPr>
            <a:spLocks noChangeShapeType="1"/>
          </p:cNvSpPr>
          <p:nvPr/>
        </p:nvSpPr>
        <p:spPr bwMode="auto">
          <a:xfrm>
            <a:off x="2051397" y="2160314"/>
            <a:ext cx="1" cy="95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 wrap="square" lIns="79200" tIns="39600" rIns="79200" bIns="39600">
            <a:spAutoFit/>
          </a:bodyPr>
          <a:lstStyle/>
          <a:p>
            <a:endParaRPr lang="zh-CN" altLang="en-US"/>
          </a:p>
        </p:txBody>
      </p:sp>
      <p:sp>
        <p:nvSpPr>
          <p:cNvPr id="56" name="TextBox 55"/>
          <p:cNvSpPr txBox="1"/>
          <p:nvPr/>
        </p:nvSpPr>
        <p:spPr>
          <a:xfrm>
            <a:off x="1943881" y="1555215"/>
            <a:ext cx="827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FF0000"/>
                </a:solidFill>
              </a:rPr>
              <a:t>copying</a:t>
            </a:r>
            <a:endParaRPr lang="zh-CN" altLang="en-US" sz="1600" dirty="0">
              <a:solidFill>
                <a:srgbClr val="FF0000"/>
              </a:solidFill>
            </a:endParaRPr>
          </a:p>
        </p:txBody>
      </p:sp>
      <p:sp>
        <p:nvSpPr>
          <p:cNvPr id="57" name="弧形 56"/>
          <p:cNvSpPr/>
          <p:nvPr/>
        </p:nvSpPr>
        <p:spPr bwMode="auto">
          <a:xfrm rot="17944651">
            <a:off x="2005095" y="1746128"/>
            <a:ext cx="279616" cy="586834"/>
          </a:xfrm>
          <a:prstGeom prst="arc">
            <a:avLst>
              <a:gd name="adj1" fmla="val 12144953"/>
              <a:gd name="adj2" fmla="val 1601019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79200" tIns="39600" rIns="79200" bIns="396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8016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FrutigerNext LT Regular" pitchFamily="34" charset="0"/>
              <a:ea typeface="MS PGothic" pitchFamily="34" charset="-128"/>
            </a:endParaRPr>
          </a:p>
        </p:txBody>
      </p:sp>
      <p:cxnSp>
        <p:nvCxnSpPr>
          <p:cNvPr id="59" name="直接箭头连接符 58"/>
          <p:cNvCxnSpPr/>
          <p:nvPr/>
        </p:nvCxnSpPr>
        <p:spPr>
          <a:xfrm>
            <a:off x="3347864" y="3312443"/>
            <a:ext cx="432048" cy="2375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1" name="Line 3"/>
          <p:cNvSpPr>
            <a:spLocks noChangeShapeType="1"/>
          </p:cNvSpPr>
          <p:nvPr/>
        </p:nvSpPr>
        <p:spPr bwMode="auto">
          <a:xfrm>
            <a:off x="2064420" y="2019752"/>
            <a:ext cx="1" cy="9525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 type="diamond" w="lg" len="lg"/>
            <a:tailEnd type="diamond" w="lg" len="lg"/>
          </a:ln>
        </p:spPr>
        <p:txBody>
          <a:bodyPr wrap="square" lIns="79200" tIns="39600" rIns="79200" bIns="39600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52462" y="430213"/>
            <a:ext cx="8168009" cy="871537"/>
          </a:xfrm>
        </p:spPr>
        <p:txBody>
          <a:bodyPr/>
          <a:lstStyle/>
          <a:p>
            <a:r>
              <a:rPr lang="en-US" altLang="zh-CN" dirty="0" smtClean="0">
                <a:latin typeface="Arial" pitchFamily="34" charset="0"/>
                <a:ea typeface="Arial Unicode MS" pitchFamily="34" charset="-122"/>
                <a:cs typeface="Arial" pitchFamily="34" charset="0"/>
              </a:rPr>
              <a:t>Improvement 2: </a:t>
            </a:r>
            <a:br>
              <a:rPr lang="en-US" altLang="zh-CN" dirty="0" smtClean="0">
                <a:latin typeface="Arial" pitchFamily="34" charset="0"/>
                <a:ea typeface="Arial Unicode MS" pitchFamily="34" charset="-122"/>
                <a:cs typeface="Arial" pitchFamily="34" charset="0"/>
              </a:rPr>
            </a:br>
            <a:r>
              <a:rPr lang="en-US" altLang="zh-CN" dirty="0" smtClean="0">
                <a:latin typeface="Arial" pitchFamily="34" charset="0"/>
                <a:ea typeface="Arial Unicode MS" pitchFamily="34" charset="-122"/>
                <a:cs typeface="Arial" pitchFamily="34" charset="0"/>
              </a:rPr>
              <a:t>Reference pixel generation by projecting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11560" y="1412776"/>
            <a:ext cx="7929562" cy="4194175"/>
          </a:xfrm>
        </p:spPr>
        <p:txBody>
          <a:bodyPr/>
          <a:lstStyle/>
          <a:p>
            <a:r>
              <a:rPr lang="en-US" altLang="zh-CN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Processing for unavailable reference pixels for UDI prediction</a:t>
            </a:r>
          </a:p>
          <a:p>
            <a:pPr lvl="1"/>
            <a:r>
              <a:rPr lang="en-US" altLang="zh-CN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How to perform UDI prediction with positive direction in case of unavailable upper block and available left block?</a:t>
            </a:r>
          </a:p>
          <a:p>
            <a:pPr lvl="2"/>
            <a:r>
              <a:rPr lang="en-US" altLang="zh-CN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1. Upper reference side can be generated by projecting the left reference side</a:t>
            </a:r>
          </a:p>
          <a:p>
            <a:pPr lvl="2"/>
            <a:r>
              <a:rPr lang="en-US" altLang="zh-CN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2. copy the last projected pixel to form the other reference pixels</a:t>
            </a:r>
          </a:p>
          <a:p>
            <a:pPr lvl="2"/>
            <a:r>
              <a:rPr lang="en-US" altLang="zh-CN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3. perform UDI prediction</a:t>
            </a:r>
          </a:p>
          <a:p>
            <a:pPr lvl="2"/>
            <a:endParaRPr lang="en-US" altLang="zh-CN" b="0" dirty="0" smtClean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Page </a:t>
            </a:r>
            <a:fld id="{6AF0B2D0-0D3F-43B5-840F-39177731934D}" type="slidenum">
              <a:rPr lang="de-DE" smtClean="0"/>
              <a:pPr/>
              <a:t>4</a:t>
            </a:fld>
            <a:endParaRPr lang="en-GB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3347864" y="3212976"/>
          <a:ext cx="5624230" cy="3124572"/>
        </p:xfrm>
        <a:graphic>
          <a:graphicData uri="http://schemas.openxmlformats.org/presentationml/2006/ole">
            <p:oleObj spid="_x0000_s1027" name="Visio" r:id="rId3" imgW="3942969" imgH="2185797" progId="Visio.Drawing.11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Arial" pitchFamily="34" charset="0"/>
                <a:ea typeface="Arial Unicode MS" pitchFamily="34" charset="-122"/>
                <a:cs typeface="Arial" pitchFamily="34" charset="0"/>
              </a:rPr>
              <a:t>Test results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496" y="1268760"/>
            <a:ext cx="7929562" cy="4194175"/>
          </a:xfrm>
        </p:spPr>
        <p:txBody>
          <a:bodyPr/>
          <a:lstStyle/>
          <a:p>
            <a:r>
              <a:rPr lang="en-US" altLang="zh-CN" dirty="0" smtClean="0"/>
              <a:t>Test conditions</a:t>
            </a:r>
          </a:p>
          <a:p>
            <a:pPr lvl="1"/>
            <a:r>
              <a:rPr lang="zh-CN" altLang="zh-CN" dirty="0" smtClean="0"/>
              <a:t>LCU=64x64, LCU-aligned, 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1500 bytes per slice</a:t>
            </a:r>
            <a:endParaRPr lang="en-US" altLang="zh-CN" dirty="0" smtClean="0"/>
          </a:p>
          <a:p>
            <a:r>
              <a:rPr lang="en-US" altLang="zh-CN" dirty="0" smtClean="0"/>
              <a:t>Anchor:</a:t>
            </a:r>
          </a:p>
          <a:p>
            <a:pPr lvl="1"/>
            <a:r>
              <a:rPr lang="en-US" altLang="zh-CN" dirty="0" err="1" smtClean="0"/>
              <a:t>Huawei’s</a:t>
            </a:r>
            <a:r>
              <a:rPr lang="en-US" altLang="zh-CN" dirty="0" smtClean="0"/>
              <a:t> slice implementation</a:t>
            </a:r>
          </a:p>
          <a:p>
            <a:pPr lvl="1"/>
            <a:r>
              <a:rPr lang="en-US" altLang="zh-CN" dirty="0" smtClean="0"/>
              <a:t>(very similar to HM2.0-dev-slice)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Page </a:t>
            </a:r>
            <a:fld id="{6AF0B2D0-0D3F-43B5-840F-39177731934D}" type="slidenum">
              <a:rPr lang="de-DE" smtClean="0"/>
              <a:pPr/>
              <a:t>5</a:t>
            </a:fld>
            <a:endParaRPr lang="en-GB" dirty="0"/>
          </a:p>
        </p:txBody>
      </p:sp>
      <p:pic>
        <p:nvPicPr>
          <p:cNvPr id="5" name="图片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764704"/>
            <a:ext cx="4579620" cy="531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4172940" y="404664"/>
            <a:ext cx="471052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Performance for combination of improvement 1 &amp;2</a:t>
            </a:r>
            <a:endParaRPr kumimoji="0" lang="en-US" altLang="zh-CN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Page </a:t>
            </a:r>
            <a:fld id="{AFA001D8-67BD-441B-B3FC-C43C21810763}" type="slidenum">
              <a:rPr lang="de-DE"/>
              <a:pPr/>
              <a:t>6</a:t>
            </a:fld>
            <a:endParaRPr lang="en-GB" dirty="0"/>
          </a:p>
        </p:txBody>
      </p:sp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Arial" pitchFamily="34" charset="0"/>
                <a:ea typeface="Arial Unicode MS" pitchFamily="34" charset="-122"/>
                <a:cs typeface="Arial" pitchFamily="34" charset="0"/>
              </a:rPr>
              <a:t>Test results of single improvement</a:t>
            </a:r>
            <a:endParaRPr lang="zh-CN" altLang="en-US" dirty="0">
              <a:latin typeface="Arial" pitchFamily="34" charset="0"/>
              <a:ea typeface="Arial Unicode MS" pitchFamily="34" charset="-122"/>
              <a:cs typeface="Arial" pitchFamily="34" charset="0"/>
            </a:endParaRPr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67136" y="3861048"/>
            <a:ext cx="7776864" cy="432048"/>
          </a:xfrm>
        </p:spPr>
        <p:txBody>
          <a:bodyPr/>
          <a:lstStyle/>
          <a:p>
            <a:pPr>
              <a:buNone/>
            </a:pPr>
            <a:r>
              <a:rPr lang="en-US" altLang="zh-CN" sz="1600" dirty="0" smtClean="0">
                <a:latin typeface="Arial" pitchFamily="34" charset="0"/>
                <a:ea typeface="Arial Unicode MS" pitchFamily="34" charset="-122"/>
                <a:cs typeface="Arial" pitchFamily="34" charset="0"/>
              </a:rPr>
              <a:t>Performance of improvement 2 ( reference pixel generation by projecting)</a:t>
            </a:r>
          </a:p>
          <a:p>
            <a:endParaRPr lang="en-US" altLang="zh-CN" sz="1600" dirty="0" smtClean="0">
              <a:latin typeface="Arial" pitchFamily="34" charset="0"/>
              <a:ea typeface="Arial Unicode MS" pitchFamily="34" charset="-122"/>
              <a:cs typeface="Arial" pitchFamily="34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683568" y="1556792"/>
            <a:ext cx="7776864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0152" tIns="40076" rIns="80152" bIns="40076" numCol="1" anchor="t" anchorCtr="0" compatLnSpc="1">
            <a:prstTxWarp prst="textNoShape">
              <a:avLst/>
            </a:prstTxWarp>
          </a:bodyPr>
          <a:lstStyle/>
          <a:p>
            <a:pPr marL="300038" lvl="0" indent="-300038" algn="ctr" defTabSz="801688">
              <a:lnSpc>
                <a:spcPct val="140000"/>
              </a:lnSpc>
              <a:buClr>
                <a:schemeClr val="bg2"/>
              </a:buClr>
              <a:buSzPct val="60000"/>
              <a:defRPr/>
            </a:pPr>
            <a:r>
              <a:rPr lang="en-US" altLang="zh-CN" sz="1600" b="1" kern="0" dirty="0" smtClean="0">
                <a:solidFill>
                  <a:schemeClr val="tx1"/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Performance of improvement1 ( reference pixel padding )</a:t>
            </a:r>
            <a:endParaRPr kumimoji="0" lang="en-US" altLang="zh-CN" sz="1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Arial Unicode MS" pitchFamily="34" charset="-122"/>
              <a:cs typeface="Arial" pitchFamily="34" charset="0"/>
            </a:endParaRPr>
          </a:p>
        </p:txBody>
      </p:sp>
      <p:pic>
        <p:nvPicPr>
          <p:cNvPr id="8" name="图片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1916832"/>
            <a:ext cx="4579620" cy="1656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图片 9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4221088"/>
            <a:ext cx="4579620" cy="1656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52462" y="430213"/>
            <a:ext cx="8491538" cy="871537"/>
          </a:xfrm>
        </p:spPr>
        <p:txBody>
          <a:bodyPr/>
          <a:lstStyle/>
          <a:p>
            <a:r>
              <a:rPr lang="en-US" altLang="zh-CN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Summary of coding performance (All-Intra)</a:t>
            </a:r>
            <a:endParaRPr lang="zh-CN" altLang="en-US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Page </a:t>
            </a:r>
            <a:fld id="{6AF0B2D0-0D3F-43B5-840F-39177731934D}" type="slidenum">
              <a:rPr lang="de-DE" smtClean="0"/>
              <a:pPr/>
              <a:t>7</a:t>
            </a:fld>
            <a:endParaRPr lang="en-GB" dirty="0"/>
          </a:p>
        </p:txBody>
      </p:sp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652463" y="1556792"/>
            <a:ext cx="7929562" cy="4278858"/>
          </a:xfrm>
        </p:spPr>
        <p:txBody>
          <a:bodyPr/>
          <a:lstStyle/>
          <a:p>
            <a:r>
              <a:rPr lang="en-US" altLang="zh-CN" sz="1800" dirty="0" smtClean="0"/>
              <a:t>Performance of the two improvements ( % </a:t>
            </a:r>
            <a:r>
              <a:rPr lang="en-US" altLang="zh-CN" sz="1800" dirty="0" smtClean="0"/>
              <a:t>BD-rate for All-Intra)</a:t>
            </a:r>
            <a:endParaRPr lang="en-US" altLang="zh-CN" sz="1800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sz="1800" dirty="0" smtClean="0"/>
              <a:t>Performance vs. HM2.0 ( % </a:t>
            </a:r>
            <a:r>
              <a:rPr lang="en-US" altLang="zh-CN" sz="1800" dirty="0" smtClean="0"/>
              <a:t>BD-rate for All-Intra)</a:t>
            </a:r>
            <a:endParaRPr lang="zh-CN" altLang="en-US" sz="1800" dirty="0" smtClean="0"/>
          </a:p>
          <a:p>
            <a:endParaRPr lang="zh-CN" altLang="en-US" dirty="0"/>
          </a:p>
        </p:txBody>
      </p:sp>
      <p:pic>
        <p:nvPicPr>
          <p:cNvPr id="45064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3643314"/>
            <a:ext cx="6858048" cy="1203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065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7" y="2000240"/>
            <a:ext cx="6929486" cy="82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矩形 6"/>
          <p:cNvSpPr/>
          <p:nvPr/>
        </p:nvSpPr>
        <p:spPr>
          <a:xfrm>
            <a:off x="2500298" y="5000636"/>
            <a:ext cx="4055919" cy="11264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00038" lvl="0" indent="-300038" defTabSz="801688">
              <a:lnSpc>
                <a:spcPct val="140000"/>
              </a:lnSpc>
              <a:buClr>
                <a:schemeClr val="bg2"/>
              </a:buClr>
              <a:buSzPct val="60000"/>
              <a:defRPr/>
            </a:pPr>
            <a:r>
              <a:rPr lang="en-US" altLang="zh-CN" sz="1200" kern="0" dirty="0" smtClean="0">
                <a:solidFill>
                  <a:schemeClr val="tx1"/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Note:</a:t>
            </a:r>
          </a:p>
          <a:p>
            <a:pPr marL="300038" lvl="0" indent="-300038" defTabSz="801688">
              <a:lnSpc>
                <a:spcPct val="140000"/>
              </a:lnSpc>
              <a:buClr>
                <a:schemeClr val="bg2"/>
              </a:buClr>
              <a:buSzPct val="60000"/>
              <a:defRPr/>
            </a:pPr>
            <a:r>
              <a:rPr lang="en-US" altLang="zh-CN" sz="1200" b="1" kern="0" dirty="0" smtClean="0">
                <a:solidFill>
                  <a:schemeClr val="tx1"/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HW’s slice : </a:t>
            </a:r>
            <a:r>
              <a:rPr lang="en-US" altLang="zh-CN" sz="1200" kern="0" dirty="0" err="1" smtClean="0">
                <a:solidFill>
                  <a:schemeClr val="tx1"/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Huawei’s</a:t>
            </a:r>
            <a:r>
              <a:rPr lang="en-US" altLang="zh-CN" sz="1200" kern="0" dirty="0" smtClean="0">
                <a:solidFill>
                  <a:schemeClr val="tx1"/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 slice implementation on HM2.0</a:t>
            </a:r>
          </a:p>
          <a:p>
            <a:pPr marL="300038" lvl="0" indent="-300038" defTabSz="801688">
              <a:lnSpc>
                <a:spcPct val="140000"/>
              </a:lnSpc>
              <a:buClr>
                <a:schemeClr val="bg2"/>
              </a:buClr>
              <a:buSzPct val="60000"/>
              <a:defRPr/>
            </a:pPr>
            <a:r>
              <a:rPr lang="en-US" altLang="zh-CN" sz="1200" b="1" kern="0" dirty="0" smtClean="0">
                <a:solidFill>
                  <a:schemeClr val="tx1"/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Improvement1 :</a:t>
            </a:r>
            <a:r>
              <a:rPr lang="en-US" altLang="zh-CN" sz="1200" kern="0" dirty="0" smtClean="0">
                <a:solidFill>
                  <a:schemeClr val="tx1"/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 </a:t>
            </a:r>
            <a:r>
              <a:rPr lang="en-US" altLang="zh-CN" sz="1200" kern="0" dirty="0" smtClean="0">
                <a:solidFill>
                  <a:schemeClr val="tx1"/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reference pixel </a:t>
            </a:r>
            <a:r>
              <a:rPr lang="en-US" altLang="zh-CN" sz="1200" kern="0" dirty="0" smtClean="0">
                <a:solidFill>
                  <a:schemeClr val="tx1"/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padding</a:t>
            </a:r>
          </a:p>
          <a:p>
            <a:pPr marL="300038" lvl="0" indent="-300038" defTabSz="801688">
              <a:lnSpc>
                <a:spcPct val="140000"/>
              </a:lnSpc>
              <a:buClr>
                <a:schemeClr val="bg2"/>
              </a:buClr>
              <a:buSzPct val="60000"/>
              <a:defRPr/>
            </a:pPr>
            <a:r>
              <a:rPr lang="en-US" altLang="zh-CN" sz="1200" b="1" kern="0" dirty="0" smtClean="0">
                <a:solidFill>
                  <a:schemeClr val="tx1"/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Improvement2 </a:t>
            </a:r>
            <a:r>
              <a:rPr lang="en-US" altLang="zh-CN" sz="1200" b="1" kern="0" dirty="0" smtClean="0">
                <a:solidFill>
                  <a:schemeClr val="tx1"/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: </a:t>
            </a:r>
            <a:r>
              <a:rPr lang="en-US" altLang="zh-CN" sz="1200" dirty="0" smtClean="0">
                <a:solidFill>
                  <a:schemeClr val="tx1"/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reference </a:t>
            </a:r>
            <a:r>
              <a:rPr lang="en-US" altLang="zh-CN" sz="1200" dirty="0" smtClean="0">
                <a:solidFill>
                  <a:schemeClr val="tx1"/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pixel generation by projecting</a:t>
            </a:r>
            <a:endParaRPr lang="en-US" altLang="zh-CN" sz="1200" b="1" kern="0" dirty="0" smtClean="0">
              <a:solidFill>
                <a:schemeClr val="tx1"/>
              </a:solidFill>
              <a:latin typeface="Arial" pitchFamily="34" charset="0"/>
              <a:ea typeface="Arial Unicode MS" pitchFamily="34" charset="-122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Page </a:t>
            </a:r>
            <a:fld id="{AFA001D8-67BD-441B-B3FC-C43C21810763}" type="slidenum">
              <a:rPr lang="de-DE"/>
              <a:pPr/>
              <a:t>8</a:t>
            </a:fld>
            <a:endParaRPr lang="en-GB" dirty="0"/>
          </a:p>
        </p:txBody>
      </p:sp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Arial" pitchFamily="34" charset="0"/>
                <a:ea typeface="Arial Unicode MS" pitchFamily="34" charset="-122"/>
                <a:cs typeface="Arial" pitchFamily="34" charset="0"/>
              </a:rPr>
              <a:t>Conclusion</a:t>
            </a:r>
            <a:endParaRPr lang="zh-CN" altLang="en-US" dirty="0">
              <a:latin typeface="Arial" pitchFamily="34" charset="0"/>
              <a:ea typeface="Arial Unicode MS" pitchFamily="34" charset="-122"/>
              <a:cs typeface="Arial" pitchFamily="34" charset="0"/>
            </a:endParaRPr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1556792"/>
            <a:ext cx="8136904" cy="3528392"/>
          </a:xfrm>
        </p:spPr>
        <p:txBody>
          <a:bodyPr/>
          <a:lstStyle/>
          <a:p>
            <a:r>
              <a:rPr lang="en-US" altLang="zh-CN" sz="1800" dirty="0" smtClean="0"/>
              <a:t>The performance of two improvements on reference pixel processing for slice boundary block is reported</a:t>
            </a:r>
          </a:p>
          <a:p>
            <a:pPr lvl="1"/>
            <a:r>
              <a:rPr lang="en-US" altLang="zh-CN" sz="1600" dirty="0" smtClean="0">
                <a:latin typeface="+mj-lt"/>
              </a:rPr>
              <a:t>Reference pixel padding with the closest pixel</a:t>
            </a:r>
          </a:p>
          <a:p>
            <a:pPr lvl="1"/>
            <a:r>
              <a:rPr lang="en-US" altLang="zh-CN" sz="1600" dirty="0" smtClean="0">
                <a:latin typeface="+mj-lt"/>
              </a:rPr>
              <a:t>Reference pixel generation based on projection</a:t>
            </a:r>
          </a:p>
          <a:p>
            <a:r>
              <a:rPr lang="en-US" altLang="zh-CN" sz="1800" dirty="0" smtClean="0"/>
              <a:t>The two improvements improve coding performance </a:t>
            </a:r>
          </a:p>
          <a:p>
            <a:pPr lvl="1"/>
            <a:r>
              <a:rPr lang="en-US" altLang="zh-CN" sz="1600" dirty="0" smtClean="0">
                <a:latin typeface="+mj-lt"/>
              </a:rPr>
              <a:t>0.6% and 0.7% bit-rate reduction for both all Intra HE and LC cases with negligible increased encoding and decoding time.</a:t>
            </a:r>
            <a:endParaRPr lang="en-US" altLang="zh-CN" sz="1600" b="0" dirty="0" smtClean="0">
              <a:latin typeface="+mj-lt"/>
              <a:cs typeface="Times New Roman" pitchFamily="18" charset="0"/>
            </a:endParaRPr>
          </a:p>
          <a:p>
            <a:r>
              <a:rPr lang="en-US" altLang="zh-CN" sz="1800" b="0" dirty="0" smtClean="0">
                <a:cs typeface="Times New Roman" pitchFamily="18" charset="0"/>
              </a:rPr>
              <a:t>Suggestion to adopt the two improvements into HEVC test model</a:t>
            </a:r>
            <a:endParaRPr lang="en-US" altLang="zh-CN" dirty="0" smtClean="0"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5301208"/>
            <a:ext cx="75608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tx1"/>
                </a:solidFill>
              </a:rPr>
              <a:t>Many thanks to our cross-checker: Masato </a:t>
            </a:r>
            <a:r>
              <a:rPr lang="en-US" altLang="zh-CN" sz="2000" dirty="0" err="1" smtClean="0">
                <a:solidFill>
                  <a:schemeClr val="tx1"/>
                </a:solidFill>
              </a:rPr>
              <a:t>Shima</a:t>
            </a:r>
            <a:r>
              <a:rPr lang="en-US" altLang="zh-CN" sz="2000" dirty="0" smtClean="0">
                <a:solidFill>
                  <a:schemeClr val="tx1"/>
                </a:solidFill>
              </a:rPr>
              <a:t> from Canon</a:t>
            </a:r>
            <a:endParaRPr lang="zh-CN" altLang="en-US" sz="20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default 1">
      <a:dk1>
        <a:srgbClr val="000000"/>
      </a:dk1>
      <a:lt1>
        <a:srgbClr val="FFFFFF"/>
      </a:lt1>
      <a:dk2>
        <a:srgbClr val="990000"/>
      </a:dk2>
      <a:lt2>
        <a:srgbClr val="777777"/>
      </a:lt2>
      <a:accent1>
        <a:srgbClr val="FFCC99"/>
      </a:accent1>
      <a:accent2>
        <a:srgbClr val="FFCC66"/>
      </a:accent2>
      <a:accent3>
        <a:srgbClr val="FFFFFF"/>
      </a:accent3>
      <a:accent4>
        <a:srgbClr val="000000"/>
      </a:accent4>
      <a:accent5>
        <a:srgbClr val="FFE2CA"/>
      </a:accent5>
      <a:accent6>
        <a:srgbClr val="E7B95C"/>
      </a:accent6>
      <a:hlink>
        <a:srgbClr val="FF9900"/>
      </a:hlink>
      <a:folHlink>
        <a:srgbClr val="996600"/>
      </a:folHlink>
    </a:clrScheme>
    <a:fontScheme name="default">
      <a:majorFont>
        <a:latin typeface="FrutigerNext LT Medium"/>
        <a:ea typeface="黑体"/>
        <a:cs typeface=""/>
      </a:majorFont>
      <a:minorFont>
        <a:latin typeface="FrutigerNext LT Regular"/>
        <a:ea typeface="华文细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9200" tIns="39600" rIns="79200" bIns="39600" numCol="1" anchor="t" anchorCtr="0" compatLnSpc="1">
        <a:prstTxWarp prst="textNoShape">
          <a:avLst/>
        </a:prstTxWarp>
        <a:spAutoFit/>
      </a:bodyPr>
      <a:lstStyle>
        <a:defPPr marL="0" marR="0" indent="0" algn="l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FrutigerNext LT Regular" pitchFamily="34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9200" tIns="39600" rIns="79200" bIns="39600" numCol="1" anchor="t" anchorCtr="0" compatLnSpc="1">
        <a:prstTxWarp prst="textNoShape">
          <a:avLst/>
        </a:prstTxWarp>
        <a:spAutoFit/>
      </a:bodyPr>
      <a:lstStyle>
        <a:defPPr marL="0" marR="0" indent="0" algn="l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FrutigerNext LT Regular" pitchFamily="34" charset="0"/>
            <a:ea typeface="ＭＳ Ｐゴシック" pitchFamily="34" charset="-128"/>
          </a:defRPr>
        </a:defPPr>
      </a:lstStyle>
    </a:lnDef>
  </a:objectDefaults>
  <a:extraClrSchemeLst>
    <a:extraClrScheme>
      <a:clrScheme name="default 1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99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7B95C"/>
        </a:accent6>
        <a:hlink>
          <a:srgbClr val="FF99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2">
        <a:dk1>
          <a:srgbClr val="000000"/>
        </a:dk1>
        <a:lt1>
          <a:srgbClr val="FFFFFF"/>
        </a:lt1>
        <a:dk2>
          <a:srgbClr val="990000"/>
        </a:dk2>
        <a:lt2>
          <a:srgbClr val="808080"/>
        </a:lt2>
        <a:accent1>
          <a:srgbClr val="CCFF99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FFCA"/>
        </a:accent5>
        <a:accent6>
          <a:srgbClr val="8AB9B9"/>
        </a:accent6>
        <a:hlink>
          <a:srgbClr val="0099CC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3">
        <a:dk1>
          <a:srgbClr val="000000"/>
        </a:dk1>
        <a:lt1>
          <a:srgbClr val="FFFFFF"/>
        </a:lt1>
        <a:dk2>
          <a:srgbClr val="990000"/>
        </a:dk2>
        <a:lt2>
          <a:srgbClr val="969696"/>
        </a:lt2>
        <a:accent1>
          <a:srgbClr val="DDDDDD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8AB9E7"/>
        </a:accent6>
        <a:hlink>
          <a:srgbClr val="99CCCC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4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FF"/>
        </a:accent1>
        <a:accent2>
          <a:srgbClr val="669900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5C8A00"/>
        </a:accent6>
        <a:hlink>
          <a:srgbClr val="FF99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5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6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7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8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9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0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1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2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3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自定义设计方案">
  <a:themeElements>
    <a:clrScheme name="2_自定义设计方案 1">
      <a:dk1>
        <a:srgbClr val="000000"/>
      </a:dk1>
      <a:lt1>
        <a:srgbClr val="FFFFFF"/>
      </a:lt1>
      <a:dk2>
        <a:srgbClr val="990000"/>
      </a:dk2>
      <a:lt2>
        <a:srgbClr val="777777"/>
      </a:lt2>
      <a:accent1>
        <a:srgbClr val="FFCC66"/>
      </a:accent1>
      <a:accent2>
        <a:srgbClr val="FFCC99"/>
      </a:accent2>
      <a:accent3>
        <a:srgbClr val="FFFFFF"/>
      </a:accent3>
      <a:accent4>
        <a:srgbClr val="000000"/>
      </a:accent4>
      <a:accent5>
        <a:srgbClr val="FFE2B8"/>
      </a:accent5>
      <a:accent6>
        <a:srgbClr val="E7B98A"/>
      </a:accent6>
      <a:hlink>
        <a:srgbClr val="FF9900"/>
      </a:hlink>
      <a:folHlink>
        <a:srgbClr val="990000"/>
      </a:folHlink>
    </a:clrScheme>
    <a:fontScheme name="2_自定义设计方案">
      <a:majorFont>
        <a:latin typeface="Arial"/>
        <a:ea typeface="黑体"/>
        <a:cs typeface=""/>
      </a:majorFont>
      <a:minorFont>
        <a:latin typeface="Arial"/>
        <a:ea typeface="华文细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9200" tIns="39600" rIns="79200" bIns="39600" numCol="1" anchor="t" anchorCtr="0" compatLnSpc="1">
        <a:prstTxWarp prst="textNoShape">
          <a:avLst/>
        </a:prstTxWarp>
        <a:spAutoFit/>
      </a:bodyPr>
      <a:lstStyle>
        <a:defPPr marL="0" marR="0" indent="0" algn="l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FrutigerNext LT Regular" pitchFamily="34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9200" tIns="39600" rIns="79200" bIns="39600" numCol="1" anchor="t" anchorCtr="0" compatLnSpc="1">
        <a:prstTxWarp prst="textNoShape">
          <a:avLst/>
        </a:prstTxWarp>
        <a:spAutoFit/>
      </a:bodyPr>
      <a:lstStyle>
        <a:defPPr marL="0" marR="0" indent="0" algn="l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FrutigerNext LT Regular" pitchFamily="34" charset="0"/>
            <a:ea typeface="ＭＳ Ｐゴシック" pitchFamily="34" charset="-128"/>
          </a:defRPr>
        </a:defPPr>
      </a:lstStyle>
    </a:lnDef>
  </a:objectDefaults>
  <a:extraClrSchemeLst>
    <a:extraClrScheme>
      <a:clrScheme name="2_自定义设计方案 1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2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3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4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5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6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7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8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9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自定义设计方案">
  <a:themeElements>
    <a:clrScheme name="1_自定义设计方案 1">
      <a:dk1>
        <a:srgbClr val="000000"/>
      </a:dk1>
      <a:lt1>
        <a:srgbClr val="FFFFFF"/>
      </a:lt1>
      <a:dk2>
        <a:srgbClr val="990000"/>
      </a:dk2>
      <a:lt2>
        <a:srgbClr val="777777"/>
      </a:lt2>
      <a:accent1>
        <a:srgbClr val="FFCC99"/>
      </a:accent1>
      <a:accent2>
        <a:srgbClr val="FFCC66"/>
      </a:accent2>
      <a:accent3>
        <a:srgbClr val="FFFFFF"/>
      </a:accent3>
      <a:accent4>
        <a:srgbClr val="000000"/>
      </a:accent4>
      <a:accent5>
        <a:srgbClr val="FFE2CA"/>
      </a:accent5>
      <a:accent6>
        <a:srgbClr val="E7B95C"/>
      </a:accent6>
      <a:hlink>
        <a:srgbClr val="FF9900"/>
      </a:hlink>
      <a:folHlink>
        <a:srgbClr val="996600"/>
      </a:folHlink>
    </a:clrScheme>
    <a:fontScheme name="1_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9200" tIns="39600" rIns="79200" bIns="39600" numCol="1" anchor="t" anchorCtr="0" compatLnSpc="1">
        <a:prstTxWarp prst="textNoShape">
          <a:avLst/>
        </a:prstTxWarp>
        <a:spAutoFit/>
      </a:bodyPr>
      <a:lstStyle>
        <a:defPPr marL="0" marR="0" indent="0" algn="l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FrutigerNext LT Regular" pitchFamily="34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9200" tIns="39600" rIns="79200" bIns="39600" numCol="1" anchor="t" anchorCtr="0" compatLnSpc="1">
        <a:prstTxWarp prst="textNoShape">
          <a:avLst/>
        </a:prstTxWarp>
        <a:spAutoFit/>
      </a:bodyPr>
      <a:lstStyle>
        <a:defPPr marL="0" marR="0" indent="0" algn="l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FrutigerNext LT Regular" pitchFamily="34" charset="0"/>
            <a:ea typeface="ＭＳ Ｐゴシック" pitchFamily="34" charset="-128"/>
          </a:defRPr>
        </a:defPPr>
      </a:lstStyle>
    </a:lnDef>
  </a:objectDefaults>
  <a:extraClrSchemeLst>
    <a:extraClrScheme>
      <a:clrScheme name="1_自定义设计方案 1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99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7B95C"/>
        </a:accent6>
        <a:hlink>
          <a:srgbClr val="FF99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</Template>
  <TotalTime>484</TotalTime>
  <Words>487</Words>
  <Application>Microsoft Office PowerPoint</Application>
  <PresentationFormat>全屏显示(4:3)</PresentationFormat>
  <Paragraphs>70</Paragraphs>
  <Slides>9</Slides>
  <Notes>5</Notes>
  <HiddenSlides>0</HiddenSlides>
  <MMClips>0</MMClips>
  <ScaleCrop>false</ScaleCrop>
  <HeadingPairs>
    <vt:vector size="6" baseType="variant"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3" baseType="lpstr">
      <vt:lpstr>default</vt:lpstr>
      <vt:lpstr>2_自定义设计方案</vt:lpstr>
      <vt:lpstr>1_自定义设计方案</vt:lpstr>
      <vt:lpstr>Visio</vt:lpstr>
      <vt:lpstr>JCTVC-E283:  CE4 Subset2: Report of Intra Coding Improvements for Slice Boundary Blocks</vt:lpstr>
      <vt:lpstr>Introduction</vt:lpstr>
      <vt:lpstr>Improvement 1: Reference pixel padding</vt:lpstr>
      <vt:lpstr>Improvement 2:  Reference pixel generation by projecting</vt:lpstr>
      <vt:lpstr>Test results</vt:lpstr>
      <vt:lpstr>Test results of single improvement</vt:lpstr>
      <vt:lpstr>Summary of coding performance (All-Intra)</vt:lpstr>
      <vt:lpstr>Conclusion</vt:lpstr>
      <vt:lpstr>幻灯片 9</vt:lpstr>
    </vt:vector>
  </TitlesOfParts>
  <Company>Huawei Technologies Co.,Ltd.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huawei</dc:creator>
  <cp:lastModifiedBy>a</cp:lastModifiedBy>
  <cp:revision>215</cp:revision>
  <dcterms:created xsi:type="dcterms:W3CDTF">2011-01-08T05:08:37Z</dcterms:created>
  <dcterms:modified xsi:type="dcterms:W3CDTF">2011-03-16T11:39:12Z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1300171474</vt:lpwstr>
  </property>
</Properties>
</file>