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4" autoAdjust="0"/>
  </p:normalViewPr>
  <p:slideViewPr>
    <p:cSldViewPr>
      <p:cViewPr varScale="1">
        <p:scale>
          <a:sx n="79" d="100"/>
          <a:sy n="79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A16B48-201C-4034-B3C3-1F4E8F67AFCF}" type="datetimeFigureOut">
              <a:rPr lang="en-US"/>
              <a:pPr>
                <a:defRPr/>
              </a:pPr>
              <a:t>3/16/2011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1DD34A-F91C-493E-BFE8-3313DD7A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BA651A-CAB0-4C5D-9548-59743079C8F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33388"/>
            <a:ext cx="2032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pt_new blue_title lin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21615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title_blue hex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5943600"/>
            <a:ext cx="6334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FINAL SIDEBA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5943600" cy="1470025"/>
          </a:xfrm>
        </p:spPr>
        <p:txBody>
          <a:bodyPr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257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5867400"/>
            <a:ext cx="1905000" cy="838200"/>
          </a:xfrm>
        </p:spPr>
        <p:txBody>
          <a:bodyPr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647F-B3DD-4145-80B0-99A74093A311}" type="datetime3">
              <a:rPr lang="en-US"/>
              <a:pPr>
                <a:defRPr/>
              </a:pPr>
              <a:t>16 March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31869-955E-4207-BF75-E1224D98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447800" y="6664325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900">
                <a:solidFill>
                  <a:srgbClr val="F2F2F2"/>
                </a:solidFill>
                <a:latin typeface="Arial Narrow" pitchFamily="34" charset="0"/>
              </a:rPr>
              <a:t>Vidyo Inc.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5715000" y="6664325"/>
            <a:ext cx="1066800" cy="193675"/>
          </a:xfrm>
          <a:prstGeom prst="rect">
            <a:avLst/>
          </a:prstGeom>
        </p:spPr>
        <p:txBody>
          <a:bodyPr anchor="ctr"/>
          <a:lstStyle/>
          <a:p>
            <a:r>
              <a:rPr lang="en-US" sz="900" dirty="0" smtClean="0">
                <a:solidFill>
                  <a:srgbClr val="F2F2F2"/>
                </a:solidFill>
                <a:latin typeface="Arial Narrow" pitchFamily="34" charset="0"/>
              </a:rPr>
              <a:t>JCTVC-E279</a:t>
            </a:r>
            <a:endParaRPr lang="en-US" sz="900" dirty="0">
              <a:solidFill>
                <a:srgbClr val="F2F2F2"/>
              </a:solidFill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200" b="1"/>
            </a:lvl1pPr>
            <a:lvl2pPr marL="571500" indent="-285750">
              <a:buFontTx/>
              <a:buBlip>
                <a:blip r:embed="rId7"/>
              </a:buBlip>
              <a:defRPr sz="2000">
                <a:solidFill>
                  <a:schemeClr val="tx1"/>
                </a:solidFill>
              </a:defRPr>
            </a:lvl2pPr>
            <a:lvl3pPr marL="742950" indent="-171450">
              <a:buSzPct val="95000"/>
              <a:buFontTx/>
              <a:buBlip>
                <a:blip r:embed="rId6"/>
              </a:buBlip>
              <a:defRPr sz="1800">
                <a:solidFill>
                  <a:schemeClr val="tx1"/>
                </a:solidFill>
              </a:defRPr>
            </a:lvl3pPr>
            <a:lvl4pPr marL="971550" indent="-228600">
              <a:buFontTx/>
              <a:buBlip>
                <a:blip r:embed="rId7"/>
              </a:buBlip>
              <a:defRPr sz="1600">
                <a:solidFill>
                  <a:schemeClr val="tx1"/>
                </a:solidFill>
              </a:defRPr>
            </a:lvl4pPr>
            <a:lvl5pPr marL="1143000" indent="-171450">
              <a:buSzPct val="85000"/>
              <a:buFontTx/>
              <a:buBlip>
                <a:blip r:embed="rId6"/>
              </a:buBlip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607721D-9A0F-47F7-AA63-B392FF7C82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t_new blue_title lin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1615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title_blue hex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5943600"/>
            <a:ext cx="6334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FINAL SIDEBAR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33388"/>
            <a:ext cx="2032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5943600" cy="1470025"/>
          </a:xfrm>
        </p:spPr>
        <p:txBody>
          <a:bodyPr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257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5867400"/>
            <a:ext cx="1905000" cy="838200"/>
          </a:xfrm>
        </p:spPr>
        <p:txBody>
          <a:bodyPr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A21FF12-AC2A-4A01-90C7-F373BD31A70B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16 March 2011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1" name="TextBox 13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2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1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0"/>
          </p:nvPr>
        </p:nvSpPr>
        <p:spPr>
          <a:xfrm>
            <a:off x="4800600" y="1600200"/>
            <a:ext cx="4038600" cy="45259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1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08842D4-54EF-4BA6-99F1-7B340A38A8B9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16 March 2011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4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0"/>
          </p:nvPr>
        </p:nvSpPr>
        <p:spPr>
          <a:xfrm>
            <a:off x="457200" y="2171700"/>
            <a:ext cx="4038600" cy="39163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0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2171700"/>
            <a:ext cx="4038600" cy="39163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0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>
            <a:lvl1pPr>
              <a:buFontTx/>
              <a:buNone/>
              <a:defRPr sz="2400"/>
            </a:lvl1pPr>
            <a:lvl2pPr>
              <a:buFontTx/>
              <a:buBlip>
                <a:blip r:embed="rId6"/>
              </a:buBlip>
              <a:defRPr sz="2000">
                <a:solidFill>
                  <a:schemeClr val="tx1"/>
                </a:solidFill>
              </a:defRPr>
            </a:lvl2pPr>
            <a:lvl3pPr>
              <a:buSzPct val="95000"/>
              <a:buFontTx/>
              <a:buBlip>
                <a:blip r:embed="rId7"/>
              </a:buBlip>
              <a:defRPr sz="1800">
                <a:solidFill>
                  <a:schemeClr val="tx1"/>
                </a:solidFill>
              </a:defRPr>
            </a:lvl3pPr>
            <a:lvl4pPr>
              <a:buFontTx/>
              <a:buBlip>
                <a:blip r:embed="rId6"/>
              </a:buBlip>
              <a:defRPr sz="1600">
                <a:solidFill>
                  <a:schemeClr val="tx1"/>
                </a:solidFill>
              </a:defRPr>
            </a:lvl4pPr>
            <a:lvl5pPr>
              <a:buSzPct val="85000"/>
              <a:buFontTx/>
              <a:buBlip>
                <a:blip r:embed="rId7"/>
              </a:buBlip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70CBA54-B321-46DD-BEB6-D3FFF7E7BD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1"/>
          </p:nvPr>
        </p:nvSpPr>
        <p:spPr>
          <a:xfrm>
            <a:off x="5670550" y="6572250"/>
            <a:ext cx="1066800" cy="304800"/>
          </a:xfrm>
        </p:spPr>
        <p:txBody>
          <a:bodyPr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D6D799D4-B8F2-433B-98CE-DD97FF61A677}" type="datetime3">
              <a:rPr lang="en-US"/>
              <a:pPr>
                <a:defRPr/>
              </a:pPr>
              <a:t>16 March 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7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8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33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4142EC-ECBA-45F3-885A-F43F6C6C5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5670550" y="6572250"/>
            <a:ext cx="1066800" cy="304800"/>
          </a:xfrm>
        </p:spPr>
        <p:txBody>
          <a:bodyPr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235DD6B3-E8AA-46E9-B0B9-36152FDE55AA}" type="datetime3">
              <a:rPr lang="en-US"/>
              <a:pPr>
                <a:defRPr/>
              </a:pPr>
              <a:t>16 March 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pt_new blue_title lin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76425" y="468630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5486400"/>
            <a:ext cx="1600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5867400"/>
            <a:ext cx="1905000" cy="838200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Arial Narrow" pitchFamily="-112" charset="0"/>
              </a:rPr>
              <a:t>Vidyo Inc. Proprietary, Confidential &amp; Patent Pending Information</a:t>
            </a:r>
            <a:endParaRPr lang="en-US" dirty="0">
              <a:latin typeface="Arial Narrow" pitchFamily="-112" charset="0"/>
            </a:endParaRPr>
          </a:p>
        </p:txBody>
      </p:sp>
      <p:pic>
        <p:nvPicPr>
          <p:cNvPr id="8" name="Picture 13" descr="FINAL SIDEBAR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876800"/>
            <a:ext cx="48402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381000"/>
            <a:ext cx="6477000" cy="4267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5443538"/>
            <a:ext cx="484028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19412FB-4B41-49CF-B515-D95B105C1729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16 March 2011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0" name="TextBox 12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2D1A6DF7-7839-45CD-97A0-D06D3EC47DCF}" type="datetime3">
              <a:rPr lang="en-US"/>
              <a:pPr>
                <a:defRPr/>
              </a:pPr>
              <a:t>16 March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6">
                    <a:lumMod val="20000"/>
                    <a:lumOff val="80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E0AAD664-BB54-46C2-A343-3C50A0E12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JCTVC-E281: Slice Parameter Sets</a:t>
            </a:r>
            <a:endParaRPr lang="en-US" dirty="0" smtClean="0"/>
          </a:p>
        </p:txBody>
      </p:sp>
      <p:sp>
        <p:nvSpPr>
          <p:cNvPr id="13314" name="Subtitle 2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638800" cy="1752600"/>
          </a:xfrm>
        </p:spPr>
        <p:txBody>
          <a:bodyPr/>
          <a:lstStyle/>
          <a:p>
            <a:pPr eaLnBrk="1" hangingPunct="1"/>
            <a:r>
              <a:rPr lang="en-US" dirty="0"/>
              <a:t>Stephan </a:t>
            </a:r>
            <a:r>
              <a:rPr lang="en-US" dirty="0" smtClean="0"/>
              <a:t>Wenger, </a:t>
            </a:r>
            <a:r>
              <a:rPr lang="en-US" dirty="0"/>
              <a:t>Jill </a:t>
            </a:r>
            <a:r>
              <a:rPr lang="en-US" dirty="0" smtClean="0"/>
              <a:t>Boyce</a:t>
            </a:r>
          </a:p>
          <a:p>
            <a:pPr eaLnBrk="1" hangingPunct="1"/>
            <a:r>
              <a:rPr lang="en-US" dirty="0" smtClean="0"/>
              <a:t>Vidyo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Slide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are Slice Parameter Sets</a:t>
            </a:r>
          </a:p>
          <a:p>
            <a:pPr lvl="1"/>
            <a:r>
              <a:rPr lang="en-US" dirty="0" smtClean="0"/>
              <a:t>Similar to picture parameter sets, except that activation occurs at slice boundary</a:t>
            </a:r>
          </a:p>
          <a:p>
            <a:pPr lvl="1"/>
            <a:r>
              <a:rPr lang="en-US" dirty="0" smtClean="0"/>
              <a:t>Proposed for those parameters that can change at slice level, but may have value beyond a single slice</a:t>
            </a:r>
          </a:p>
          <a:p>
            <a:pPr lvl="2"/>
            <a:r>
              <a:rPr lang="en-US" dirty="0" smtClean="0"/>
              <a:t>ALF coefficients?  Weighted prediction?  CABAC initialization?  Others?</a:t>
            </a:r>
          </a:p>
          <a:p>
            <a:endParaRPr lang="en-US" dirty="0" smtClean="0"/>
          </a:p>
          <a:p>
            <a:r>
              <a:rPr lang="en-US" dirty="0" smtClean="0"/>
              <a:t>Slice header references Slice Parameter Set</a:t>
            </a:r>
          </a:p>
          <a:p>
            <a:endParaRPr lang="en-US" dirty="0" smtClean="0"/>
          </a:p>
          <a:p>
            <a:r>
              <a:rPr lang="en-US" dirty="0" smtClean="0"/>
              <a:t>Slice Parameter Set contains link to Picture Parameter Set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6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Refresh: High level syntax structures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708415"/>
              </p:ext>
            </p:extLst>
          </p:nvPr>
        </p:nvGraphicFramePr>
        <p:xfrm>
          <a:off x="990600" y="1524000"/>
          <a:ext cx="6781800" cy="470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2819400"/>
                <a:gridCol w="28956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Required for Decoding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Not Required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717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Synchronous w/</a:t>
                      </a:r>
                      <a:br>
                        <a:rPr lang="en-US" b="1" dirty="0" smtClean="0">
                          <a:latin typeface="Arial"/>
                          <a:cs typeface="Arial"/>
                        </a:rPr>
                      </a:br>
                      <a:r>
                        <a:rPr lang="en-US" b="1" dirty="0" smtClean="0">
                          <a:latin typeface="Arial"/>
                          <a:cs typeface="Arial"/>
                        </a:rPr>
                        <a:t>Pictures/Slices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Slice Data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SEI</a:t>
                      </a:r>
                      <a:br>
                        <a:rPr lang="en-US" b="1" dirty="0" smtClean="0">
                          <a:latin typeface="Arial"/>
                          <a:cs typeface="Arial"/>
                        </a:rPr>
                      </a:br>
                      <a:r>
                        <a:rPr lang="en-US" b="1" dirty="0" smtClean="0">
                          <a:latin typeface="Arial"/>
                          <a:cs typeface="Arial"/>
                        </a:rPr>
                        <a:t>Picture Delimiter</a:t>
                      </a:r>
                      <a:br>
                        <a:rPr lang="en-US" b="1" dirty="0" smtClean="0">
                          <a:latin typeface="Arial"/>
                          <a:cs typeface="Arial"/>
                        </a:rPr>
                      </a:br>
                      <a:r>
                        <a:rPr lang="en-US" b="1" dirty="0" smtClean="0">
                          <a:latin typeface="Arial"/>
                          <a:cs typeface="Arial"/>
                        </a:rPr>
                        <a:t>(SVC</a:t>
                      </a:r>
                      <a:r>
                        <a:rPr lang="en-US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b="1" dirty="0" smtClean="0">
                          <a:latin typeface="Arial"/>
                          <a:cs typeface="Arial"/>
                        </a:rPr>
                        <a:t>payload</a:t>
                      </a:r>
                      <a:r>
                        <a:rPr lang="en-US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b="1" dirty="0" smtClean="0">
                          <a:latin typeface="Arial"/>
                          <a:cs typeface="Arial"/>
                        </a:rPr>
                        <a:t>PACSI)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1717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Not Synchronous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Parameter Sets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b="1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b="1" dirty="0" smtClean="0">
                          <a:latin typeface="Arial"/>
                          <a:cs typeface="Arial"/>
                        </a:rPr>
                        <a:t>VUI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0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Parameter Set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err="1" smtClean="0"/>
              <a:t>slice_parameter_set_id</a:t>
            </a:r>
            <a:r>
              <a:rPr lang="en-US" sz="1200" b="0" dirty="0" smtClean="0"/>
              <a:t> </a:t>
            </a:r>
            <a:r>
              <a:rPr lang="en-US" sz="1200" b="0" dirty="0"/>
              <a:t>identifies the </a:t>
            </a:r>
            <a:r>
              <a:rPr lang="en-US" sz="1200" b="0" dirty="0" smtClean="0"/>
              <a:t>(storage location of the) slice parameter set.  The </a:t>
            </a:r>
            <a:r>
              <a:rPr lang="en-US" sz="1200" b="0" dirty="0"/>
              <a:t>value of </a:t>
            </a:r>
            <a:r>
              <a:rPr lang="en-US" sz="1200" b="0" dirty="0" err="1" smtClean="0"/>
              <a:t>slice_parameter_set_id</a:t>
            </a:r>
            <a:r>
              <a:rPr lang="en-US" sz="1200" b="0" dirty="0" smtClean="0"/>
              <a:t> </a:t>
            </a:r>
            <a:r>
              <a:rPr lang="en-US" sz="1200" b="0" dirty="0"/>
              <a:t>shall be in the range of 0 to </a:t>
            </a:r>
            <a:r>
              <a:rPr lang="en-US" sz="1200" b="0" dirty="0" smtClean="0"/>
              <a:t>254, </a:t>
            </a:r>
            <a:r>
              <a:rPr lang="en-US" sz="1200" b="0" dirty="0"/>
              <a:t>inclusive</a:t>
            </a:r>
            <a:r>
              <a:rPr lang="en-US" sz="1200" b="0" dirty="0" smtClean="0"/>
              <a:t>.  (255 reserved for future extensions)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000000"/>
                </a:solidFill>
                <a:latin typeface="Arial Narrow"/>
              </a:rPr>
              <a:t>pic_parameter_set_id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identifies the 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picture parameter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set that is referred to by the 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slice parameter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set. The value of </a:t>
            </a:r>
            <a:r>
              <a:rPr lang="en-US" sz="1200" b="0" dirty="0" err="1" smtClean="0">
                <a:solidFill>
                  <a:srgbClr val="000000"/>
                </a:solidFill>
                <a:latin typeface="Arial Narrow"/>
              </a:rPr>
              <a:t>pic_parameter_set_id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shall be in the range of 0 to 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63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, inclusive.</a:t>
            </a:r>
          </a:p>
          <a:p>
            <a:pPr marL="0" indent="0">
              <a:spcAft>
                <a:spcPts val="400"/>
              </a:spcAft>
              <a:buNone/>
            </a:pPr>
            <a:endParaRPr lang="en-US" sz="1200" b="0" dirty="0"/>
          </a:p>
          <a:p>
            <a:pPr marL="0" indent="0">
              <a:spcAft>
                <a:spcPts val="400"/>
              </a:spcAft>
              <a:buNone/>
            </a:pPr>
            <a:endParaRPr lang="en-US" sz="1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700792"/>
              </p:ext>
            </p:extLst>
          </p:nvPr>
        </p:nvGraphicFramePr>
        <p:xfrm>
          <a:off x="-82550" y="1597025"/>
          <a:ext cx="5486400" cy="373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3" name="Document" r:id="rId3" imgW="6093237" imgH="4143300" progId="Word.Document.12">
                  <p:embed/>
                </p:oleObj>
              </mc:Choice>
              <mc:Fallback>
                <p:oleObj name="Document" r:id="rId3" imgW="6093237" imgH="4143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2550" y="1597025"/>
                        <a:ext cx="5486400" cy="3738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19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72978" y="4419600"/>
            <a:ext cx="7932821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Slice Parameter Set on </a:t>
            </a:r>
            <a:br>
              <a:rPr lang="en-US" dirty="0" smtClean="0"/>
            </a:br>
            <a:r>
              <a:rPr lang="en-US" dirty="0" smtClean="0"/>
              <a:t>isochronous, high quality links (broadcast)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953000"/>
          </a:xfrm>
        </p:spPr>
        <p:txBody>
          <a:bodyPr/>
          <a:lstStyle/>
          <a:p>
            <a:r>
              <a:rPr lang="en-US" dirty="0" smtClean="0"/>
              <a:t>Use Slice parameter sets like a slice header whose values persist over slice and picture boundaries (unless overwritten)</a:t>
            </a:r>
          </a:p>
          <a:p>
            <a:r>
              <a:rPr lang="en-US" dirty="0" smtClean="0"/>
              <a:t>An encoder can, of course, always reference an earlier slice parameter set, even within a given picture</a:t>
            </a:r>
          </a:p>
          <a:p>
            <a:r>
              <a:rPr lang="en-US" dirty="0" smtClean="0"/>
              <a:t>Activation rules are straightforward</a:t>
            </a:r>
          </a:p>
          <a:p>
            <a:pPr lvl="1"/>
            <a:r>
              <a:rPr lang="en-US" dirty="0" smtClean="0"/>
              <a:t>Each slice header can activate a different slice parameter set, as long as the indirectly referenced (picture/sequence) parameter sets stay the same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09800" y="46482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" y="4495800"/>
            <a:ext cx="6096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295400" y="46482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752600" y="46482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819400" y="4648200"/>
            <a:ext cx="304800" cy="30480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76600" y="4648200"/>
            <a:ext cx="457200" cy="2286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962400" y="46482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648200" y="46482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334000" y="4495800"/>
            <a:ext cx="6096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72200" y="46482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81800" y="4648200"/>
            <a:ext cx="457200" cy="2286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391400" y="4572000"/>
            <a:ext cx="304800" cy="304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772400" y="4648200"/>
            <a:ext cx="457200" cy="228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85800" y="57531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05600" y="4953000"/>
            <a:ext cx="7620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191000" y="4953000"/>
            <a:ext cx="15240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667000" y="4953000"/>
            <a:ext cx="7620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3400" y="4914900"/>
            <a:ext cx="1219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152900" y="4038600"/>
            <a:ext cx="27813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4038600"/>
            <a:ext cx="25146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Slice Parameter Sets in error prone</a:t>
            </a:r>
            <a:br>
              <a:rPr lang="en-US" dirty="0" smtClean="0"/>
            </a:br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438400"/>
          </a:xfrm>
        </p:spPr>
        <p:txBody>
          <a:bodyPr/>
          <a:lstStyle/>
          <a:p>
            <a:r>
              <a:rPr lang="en-US" dirty="0" smtClean="0"/>
              <a:t>Due to time-critical nature, slice parameter sets must likely be transported in band</a:t>
            </a:r>
          </a:p>
          <a:p>
            <a:r>
              <a:rPr lang="en-US" dirty="0" smtClean="0"/>
              <a:t>RFC3984 (and successors) compound packets allow aggregating slice data with parameter set data to keep </a:t>
            </a:r>
            <a:r>
              <a:rPr lang="en-US" dirty="0" err="1" smtClean="0"/>
              <a:t>packetization</a:t>
            </a:r>
            <a:r>
              <a:rPr lang="en-US" dirty="0" smtClean="0"/>
              <a:t> overhead low and ensure delivery w/ slice data</a:t>
            </a:r>
          </a:p>
          <a:p>
            <a:r>
              <a:rPr lang="en-US" dirty="0" smtClean="0"/>
              <a:t>Redundant sending of slice parameter sets over error prone link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41910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85800" y="4114800"/>
            <a:ext cx="6096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371600" y="41910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828800" y="41910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867400" y="4191000"/>
            <a:ext cx="304800" cy="30480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24600" y="4191000"/>
            <a:ext cx="457200" cy="2286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43000" y="51054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51054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67200" y="5029200"/>
            <a:ext cx="6096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05400" y="51054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58000" y="5105400"/>
            <a:ext cx="457200" cy="2286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62000" y="5867400"/>
            <a:ext cx="304800" cy="304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371600" y="5943600"/>
            <a:ext cx="457200" cy="228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67200" y="4114800"/>
            <a:ext cx="6096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4953000" y="41910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410200" y="41910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685800" y="5105400"/>
            <a:ext cx="304800" cy="30480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dyo-BlueGray-08.02.10">
  <a:themeElements>
    <a:clrScheme name="Vidyo4">
      <a:dk1>
        <a:sysClr val="windowText" lastClr="000000"/>
      </a:dk1>
      <a:lt1>
        <a:sysClr val="window" lastClr="FFFFFF"/>
      </a:lt1>
      <a:dk2>
        <a:srgbClr val="848484"/>
      </a:dk2>
      <a:lt2>
        <a:srgbClr val="FCDA77"/>
      </a:lt2>
      <a:accent1>
        <a:srgbClr val="FBC21E"/>
      </a:accent1>
      <a:accent2>
        <a:srgbClr val="8BC334"/>
      </a:accent2>
      <a:accent3>
        <a:srgbClr val="008DD0"/>
      </a:accent3>
      <a:accent4>
        <a:srgbClr val="FF0000"/>
      </a:accent4>
      <a:accent5>
        <a:srgbClr val="333333"/>
      </a:accent5>
      <a:accent6>
        <a:srgbClr val="777C84"/>
      </a:accent6>
      <a:hlink>
        <a:srgbClr val="008DD0"/>
      </a:hlink>
      <a:folHlink>
        <a:srgbClr val="8BC334"/>
      </a:folHlink>
    </a:clrScheme>
    <a:fontScheme name="Vidyo Slide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5167</TotalTime>
  <Words>282</Words>
  <Application>Microsoft Office PowerPoint</Application>
  <PresentationFormat>On-screen Show (4:3)</PresentationFormat>
  <Paragraphs>67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Vidyo-BlueGray-08.02.10</vt:lpstr>
      <vt:lpstr>Microsoft Word Document</vt:lpstr>
      <vt:lpstr>JCTVC-E281: Slice Parameter Sets</vt:lpstr>
      <vt:lpstr>One Slide Summary</vt:lpstr>
      <vt:lpstr>Refresh: High level syntax structures</vt:lpstr>
      <vt:lpstr>Slice Parameter Set</vt:lpstr>
      <vt:lpstr>Use of Slice Parameter Set on  isochronous, high quality links (broadcast)</vt:lpstr>
      <vt:lpstr>Use of Slice Parameter Sets in error prone conditions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Marty Hollander</dc:creator>
  <cp:lastModifiedBy>Jill</cp:lastModifiedBy>
  <cp:revision>35</cp:revision>
  <dcterms:created xsi:type="dcterms:W3CDTF">2010-10-08T00:04:50Z</dcterms:created>
  <dcterms:modified xsi:type="dcterms:W3CDTF">2011-03-16T11:19:49Z</dcterms:modified>
</cp:coreProperties>
</file>