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10" r:id="rId3"/>
    <p:sldMasterId id="2147483723" r:id="rId4"/>
  </p:sldMasterIdLst>
  <p:notesMasterIdLst>
    <p:notesMasterId r:id="rId11"/>
  </p:notesMasterIdLst>
  <p:sldIdLst>
    <p:sldId id="256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4A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D5868-314C-464D-A03A-A5522ABCFDC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25284-E445-4A81-B051-3F7CAEFC4B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4B0B-A340-427E-9B9D-871E5C231B9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4B0B-A340-427E-9B9D-871E5C231B9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25284-E445-4A81-B051-3F7CAEFC4B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8344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1531938"/>
            <a:ext cx="7772400" cy="1470025"/>
          </a:xfrm>
        </p:spPr>
        <p:txBody>
          <a:bodyPr/>
          <a:lstStyle>
            <a:lvl1pPr algn="ctr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41" descr="logo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pic>
        <p:nvPicPr>
          <p:cNvPr id="1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20" name="Picture 25" descr="LOGO_MM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95400"/>
            <a:ext cx="3983037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1295400"/>
            <a:ext cx="3983038" cy="489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533400"/>
            <a:ext cx="2036762" cy="566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5957888" cy="566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13393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3581400" y="6400800"/>
            <a:ext cx="2057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Calibri" pitchFamily="34" charset="0"/>
              </a:rPr>
              <a:t>JCTVC-E262</a:t>
            </a:r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637942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solidFill>
                  <a:srgbClr val="000000"/>
                </a:solidFill>
                <a:latin typeface="Calibri" pitchFamily="34" charset="0"/>
              </a:rPr>
              <a:pPr/>
              <a:t>‹#›</a:t>
            </a:fld>
            <a:endParaRPr lang="en-GB" sz="1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 descr="logo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5575"/>
            <a:ext cx="9144000" cy="5857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295400"/>
            <a:ext cx="81184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572528" y="6438149"/>
            <a:ext cx="6584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fld id="{13551268-EA87-42D7-9E4D-7D1DB672A745}" type="slidenum">
              <a:rPr lang="en-GB" sz="1200" smtClean="0">
                <a:latin typeface="Calibri" pitchFamily="34" charset="0"/>
              </a:rPr>
              <a:pPr/>
              <a:t>‹#›</a:t>
            </a:fld>
            <a:endParaRPr lang="en-GB" sz="1200" dirty="0">
              <a:latin typeface="Calibri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533400"/>
            <a:ext cx="814705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85825" y="125413"/>
            <a:ext cx="690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6351948" y="171329"/>
            <a:ext cx="2287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ELIS – Multimedia Lab</a:t>
            </a:r>
          </a:p>
        </p:txBody>
      </p:sp>
      <p:pic>
        <p:nvPicPr>
          <p:cNvPr id="1049" name="Picture 25" descr="LOGO_MM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76358" y="6423025"/>
            <a:ext cx="1038225" cy="254000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535753" y="6286520"/>
            <a:ext cx="8072494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" descr="C:\temp\IBBT_Logo_WEB\WEB\ZONDER BASELINE\IBBT_logo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8695" y="6040579"/>
            <a:ext cx="1543979" cy="1091054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1752600" y="6396335"/>
            <a:ext cx="563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Calibri" pitchFamily="34" charset="0"/>
              </a:rPr>
              <a:t>JCTVC-E262: Intra Encoding acceleration by simplification of RDOQ</a:t>
            </a:r>
            <a:br>
              <a:rPr lang="en-US" sz="1200" dirty="0" smtClean="0">
                <a:latin typeface="Calibri" pitchFamily="34" charset="0"/>
              </a:rPr>
            </a:br>
            <a:r>
              <a:rPr lang="en-US" sz="1200" baseline="0" dirty="0" smtClean="0">
                <a:latin typeface="Calibri" pitchFamily="34" charset="0"/>
              </a:rPr>
              <a:t>Ghent University - IBBT</a:t>
            </a:r>
            <a:endParaRPr lang="en-GB" sz="120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688144"/>
          </a:xfrm>
        </p:spPr>
        <p:txBody>
          <a:bodyPr/>
          <a:lstStyle/>
          <a:p>
            <a:r>
              <a:rPr lang="en-US" sz="2000" u="sng" dirty="0" smtClean="0"/>
              <a:t>Glenn Van </a:t>
            </a:r>
            <a:r>
              <a:rPr lang="en-US" sz="2000" u="sng" dirty="0" err="1" smtClean="0"/>
              <a:t>Wallendael</a:t>
            </a:r>
            <a:r>
              <a:rPr lang="en-US" sz="2000" dirty="0" smtClean="0"/>
              <a:t>,</a:t>
            </a:r>
            <a:r>
              <a:rPr lang="nl-NL" sz="2000" dirty="0" smtClean="0"/>
              <a:t>Sebastiaan </a:t>
            </a:r>
            <a:r>
              <a:rPr lang="nl-NL" sz="2000" dirty="0" smtClean="0"/>
              <a:t>Van </a:t>
            </a:r>
            <a:r>
              <a:rPr lang="nl-NL" sz="2000" dirty="0" smtClean="0"/>
              <a:t>Leuven,Jan </a:t>
            </a:r>
            <a:r>
              <a:rPr lang="nl-NL" sz="2000" dirty="0" smtClean="0"/>
              <a:t>De </a:t>
            </a:r>
            <a:r>
              <a:rPr lang="nl-NL" sz="2000" dirty="0" smtClean="0"/>
              <a:t>Cock,Rik </a:t>
            </a:r>
            <a:r>
              <a:rPr lang="nl-NL" sz="2000" dirty="0" smtClean="0"/>
              <a:t>Van de </a:t>
            </a:r>
            <a:r>
              <a:rPr lang="nl-NL" sz="2000" dirty="0" err="1" smtClean="0"/>
              <a:t>Walle</a:t>
            </a:r>
            <a:endParaRPr lang="en-US" sz="2000" dirty="0" smtClean="0"/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Ghent University – IBBT</a:t>
            </a:r>
          </a:p>
          <a:p>
            <a:r>
              <a:rPr lang="en-US" sz="1400" dirty="0" smtClean="0"/>
              <a:t>Belgium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 smtClean="0"/>
              <a:t>JCTVC-E262: Intra Encoding acceleration by simplification of RDOQ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6981825" y="0"/>
          <a:ext cx="2009775" cy="6667500"/>
        </p:xfrm>
        <a:graphic>
          <a:graphicData uri="http://schemas.openxmlformats.org/presentationml/2006/ole">
            <p:oleObj spid="_x0000_s45057" name="Visio" r:id="rId4" imgW="2013568" imgH="6665410" progId="Visio.Drawing.11">
              <p:embed/>
            </p:oleObj>
          </a:graphicData>
        </a:graphic>
      </p:graphicFrame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Intra prediction 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SAD based mode decision on all modes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RDO based mode decision on a set of best modes</a:t>
            </a:r>
            <a:br>
              <a:rPr lang="en-US" dirty="0" smtClean="0"/>
            </a:br>
            <a:r>
              <a:rPr lang="en-US" dirty="0" smtClean="0"/>
              <a:t>with simplified 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Best mode is evaluated with full RQT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Profiling indicates that RDOQ takes </a:t>
            </a:r>
            <a:br>
              <a:rPr lang="en-US" dirty="0" smtClean="0"/>
            </a:br>
            <a:r>
              <a:rPr lang="en-US" dirty="0" smtClean="0"/>
              <a:t>17% of Intra HE calculations and </a:t>
            </a:r>
            <a:br>
              <a:rPr lang="en-US" dirty="0" smtClean="0"/>
            </a:br>
            <a:r>
              <a:rPr lang="en-US" dirty="0" smtClean="0"/>
              <a:t>21% of Intra LC calculations.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HM2.0 Intra encoding process</a:t>
            </a:r>
            <a:endParaRPr lang="en-US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0104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010400" y="4114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239000" y="5562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6981825" y="0"/>
          <a:ext cx="2009775" cy="6667500"/>
        </p:xfrm>
        <a:graphic>
          <a:graphicData uri="http://schemas.openxmlformats.org/presentationml/2006/ole">
            <p:oleObj spid="_x0000_s102403" name="Visio" r:id="rId4" imgW="2013568" imgH="6665410" progId="Visio.Drawing.11">
              <p:embed/>
            </p:oleObj>
          </a:graphicData>
        </a:graphic>
      </p:graphicFrame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Intra prediction 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SAD based mode decision on all modes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RDO based mode decision on a set of best modes</a:t>
            </a:r>
            <a:br>
              <a:rPr lang="en-US" dirty="0" smtClean="0"/>
            </a:br>
            <a:r>
              <a:rPr lang="en-US" dirty="0" smtClean="0"/>
              <a:t>with simplified 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  <a:br>
              <a:rPr lang="en-US" dirty="0" smtClean="0"/>
            </a:br>
            <a:r>
              <a:rPr lang="en-US" dirty="0" smtClean="0"/>
              <a:t>and RDOQ disabled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Best mode is evaluated with full RQT</a:t>
            </a:r>
            <a:br>
              <a:rPr lang="en-US" dirty="0" smtClean="0"/>
            </a:br>
            <a:r>
              <a:rPr lang="en-US" dirty="0" smtClean="0"/>
              <a:t>and RDOQ enabled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HM2.0 Intra encoding process</a:t>
            </a:r>
            <a:endParaRPr lang="en-US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0104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010400" y="4114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239000" y="5562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2763" y="1295400"/>
          <a:ext cx="8117708" cy="3201375"/>
        </p:xfrm>
        <a:graphic>
          <a:graphicData uri="http://schemas.openxmlformats.org/drawingml/2006/table">
            <a:tbl>
              <a:tblPr/>
              <a:tblGrid>
                <a:gridCol w="1606780"/>
                <a:gridCol w="1089566"/>
                <a:gridCol w="1089566"/>
                <a:gridCol w="1076332"/>
                <a:gridCol w="1089566"/>
                <a:gridCol w="1089566"/>
                <a:gridCol w="1076332"/>
              </a:tblGrid>
              <a:tr h="30806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Intra HE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Intra 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Times New Roman"/>
                        </a:rPr>
                        <a:t>LC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1.3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-0.6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4.7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2.5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1.2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93%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85%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80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1093" marR="1210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4819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We would like to thank BBC for cross checking the results. 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contribution demonstrates encoding accelerations obtained from decreasing RDOQ calculations in intra prediction. </a:t>
            </a:r>
          </a:p>
          <a:p>
            <a:endParaRPr lang="en-US" dirty="0" smtClean="0"/>
          </a:p>
          <a:p>
            <a:r>
              <a:rPr lang="en-US" dirty="0" smtClean="0"/>
              <a:t>For the LC scenario, </a:t>
            </a:r>
            <a:br>
              <a:rPr lang="en-US" dirty="0" smtClean="0"/>
            </a:br>
            <a:r>
              <a:rPr lang="en-US" dirty="0" smtClean="0"/>
              <a:t>a 15% decrease in execution time can be obtained </a:t>
            </a:r>
            <a:br>
              <a:rPr lang="en-US" dirty="0" smtClean="0"/>
            </a:br>
            <a:r>
              <a:rPr lang="en-US" dirty="0" smtClean="0"/>
              <a:t>with 0.2% (Y), -0.1% (U), and 0.0% (V) BD-rate increase.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2763" y="1295400"/>
          <a:ext cx="8118469" cy="3276600"/>
        </p:xfrm>
        <a:graphic>
          <a:graphicData uri="http://schemas.openxmlformats.org/drawingml/2006/table">
            <a:tbl>
              <a:tblPr/>
              <a:tblGrid>
                <a:gridCol w="1531363"/>
                <a:gridCol w="1097851"/>
                <a:gridCol w="1097851"/>
                <a:gridCol w="1097851"/>
                <a:gridCol w="1097851"/>
                <a:gridCol w="1097851"/>
                <a:gridCol w="1097851"/>
              </a:tblGrid>
              <a:tr h="34091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Intra HE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800" b="0" i="0" u="none" strike="noStrike" dirty="0" smtClean="0">
                          <a:latin typeface="Arial"/>
                        </a:rPr>
                        <a:t>LC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6.4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4.8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-6.4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-6.6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7.4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1.9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5.9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-6.9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-6.8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5.9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4.5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-5.0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-4.7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5.5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4.1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-5.0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-4.6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4.8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5.8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2.4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3.8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6.1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4.7 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latin typeface="Arial"/>
                        </a:rPr>
                        <a:t>-5.2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latin typeface="Arial"/>
                        </a:rPr>
                        <a:t>-5.2 </a:t>
                      </a:r>
                    </a:p>
                  </a:txBody>
                  <a:tcPr marL="9758" marR="9758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219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85%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75%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9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97%</a:t>
                      </a:r>
                    </a:p>
                  </a:txBody>
                  <a:tcPr marL="9758" marR="9758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Disable RDOQ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MLab_ibbt_3">
  <a:themeElements>
    <a:clrScheme name="MMLab - Ugen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164A7C"/>
      </a:accent1>
      <a:accent2>
        <a:srgbClr val="FDB812"/>
      </a:accent2>
      <a:accent3>
        <a:srgbClr val="7B164A"/>
      </a:accent3>
      <a:accent4>
        <a:srgbClr val="4A7B16"/>
      </a:accent4>
      <a:accent5>
        <a:srgbClr val="4B96DF"/>
      </a:accent5>
      <a:accent6>
        <a:srgbClr val="061625"/>
      </a:accent6>
      <a:hlink>
        <a:srgbClr val="164A7C"/>
      </a:hlink>
      <a:folHlink>
        <a:srgbClr val="FDB812"/>
      </a:folHlink>
    </a:clrScheme>
    <a:fontScheme name="Century G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MMLab_ibbt_new</Template>
  <TotalTime>1086</TotalTime>
  <Words>295</Words>
  <Application>Microsoft Office PowerPoint</Application>
  <PresentationFormat>On-screen Show (4:3)</PresentationFormat>
  <Paragraphs>148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MMLab_ibbt_3</vt:lpstr>
      <vt:lpstr>1_MMLab_ibbt_3</vt:lpstr>
      <vt:lpstr>2_MMLab_ibbt_3</vt:lpstr>
      <vt:lpstr>3_MMLab_ibbt_3</vt:lpstr>
      <vt:lpstr>Visio</vt:lpstr>
      <vt:lpstr>Slide 1</vt:lpstr>
      <vt:lpstr>HM2.0 Intra encoding process</vt:lpstr>
      <vt:lpstr>HM2.0 Intra encoding process</vt:lpstr>
      <vt:lpstr>Experimental results</vt:lpstr>
      <vt:lpstr>Conclusion</vt:lpstr>
      <vt:lpstr>Disable RDOQ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Quantizer mismatch  in distributed video coding</dc:title>
  <dc:creator/>
  <cp:lastModifiedBy>Rik Van de Walle</cp:lastModifiedBy>
  <cp:revision>114</cp:revision>
  <dcterms:created xsi:type="dcterms:W3CDTF">2006-08-16T00:00:00Z</dcterms:created>
  <dcterms:modified xsi:type="dcterms:W3CDTF">2011-03-22T08:12:10Z</dcterms:modified>
</cp:coreProperties>
</file>