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44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2.xml" ContentType="application/vnd.openxmlformats-officedocument.presentationml.slideLayout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Masters/slideMaster4.xml" ContentType="application/vnd.openxmlformats-officedocument.presentationml.slide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Default Extension="bin" ContentType="application/vnd.openxmlformats-officedocument.oleObject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Default Extension="emf" ContentType="image/x-emf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docProps/app.xml" ContentType="application/vnd.openxmlformats-officedocument.extended-properties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  <p:sldMasterId id="2147483697" r:id="rId2"/>
    <p:sldMasterId id="2147483710" r:id="rId3"/>
    <p:sldMasterId id="2147483723" r:id="rId4"/>
  </p:sldMasterIdLst>
  <p:notesMasterIdLst>
    <p:notesMasterId r:id="rId10"/>
  </p:notesMasterIdLst>
  <p:sldIdLst>
    <p:sldId id="256" r:id="rId5"/>
    <p:sldId id="259" r:id="rId6"/>
    <p:sldId id="260" r:id="rId7"/>
    <p:sldId id="261" r:id="rId8"/>
    <p:sldId id="262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64A7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1" d="100"/>
          <a:sy n="71" d="100"/>
        </p:scale>
        <p:origin x="-16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3" d="100"/>
          <a:sy n="83" d="100"/>
        </p:scale>
        <p:origin x="-1992" y="-72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5D5868-314C-464D-A03A-A5522ABCFDCC}" type="datetimeFigureOut">
              <a:rPr lang="en-US" smtClean="0"/>
              <a:pPr/>
              <a:t>3/10/2011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C425284-E445-4A81-B051-3F7CAEFC4B49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In this presentation I will talk to you about my research concerning </a:t>
            </a:r>
            <a:r>
              <a:rPr lang="en-US" dirty="0" err="1" smtClean="0"/>
              <a:t>quantizer</a:t>
            </a:r>
            <a:r>
              <a:rPr lang="en-US" dirty="0" smtClean="0"/>
              <a:t> mismatch in distributed video coding.</a:t>
            </a:r>
          </a:p>
          <a:p>
            <a:endParaRPr lang="en-US" dirty="0" smtClean="0"/>
          </a:p>
          <a:p>
            <a:r>
              <a:rPr lang="en-US" dirty="0" smtClean="0"/>
              <a:t>First, I will explain the second part of my title, and give an introduction about distributed video coding.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425284-E445-4A81-B051-3F7CAEFC4B49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634B0B-A340-427E-9B9D-871E5C231B98}" type="slidenum">
              <a:rPr lang="en-US" smtClean="0">
                <a:solidFill>
                  <a:prstClr val="black"/>
                </a:solidFill>
              </a:rPr>
              <a:pPr/>
              <a:t>2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Video</a:t>
            </a:r>
            <a:r>
              <a:rPr lang="en-US" baseline="0" dirty="0" smtClean="0"/>
              <a:t> production</a:t>
            </a:r>
          </a:p>
          <a:p>
            <a:endParaRPr lang="en-US" baseline="0" dirty="0" smtClean="0"/>
          </a:p>
          <a:p>
            <a:r>
              <a:rPr lang="en-US" baseline="0" dirty="0" smtClean="0"/>
              <a:t>Video consumption</a:t>
            </a:r>
          </a:p>
          <a:p>
            <a:endParaRPr lang="en-US" baseline="0" dirty="0" smtClean="0"/>
          </a:p>
          <a:p>
            <a:r>
              <a:rPr lang="en-US" baseline="0" dirty="0" smtClean="0"/>
              <a:t>Connection between the two through: network / storage media</a:t>
            </a:r>
          </a:p>
          <a:p>
            <a:endParaRPr lang="en-US" baseline="0" dirty="0" smtClean="0"/>
          </a:p>
          <a:p>
            <a:r>
              <a:rPr lang="en-US" baseline="0" dirty="0" smtClean="0"/>
              <a:t>Capacity of these media are limited, therefore, compression is needed</a:t>
            </a:r>
          </a:p>
          <a:p>
            <a:endParaRPr lang="en-US" baseline="0" dirty="0" smtClean="0"/>
          </a:p>
          <a:p>
            <a:r>
              <a:rPr lang="en-US" baseline="0" dirty="0" smtClean="0"/>
              <a:t>In current</a:t>
            </a:r>
            <a:r>
              <a:rPr lang="en-US" dirty="0" smtClean="0"/>
              <a:t> schemes, compression is achieved by exploiting redundancies at the encoder. Basically, the encode evaluates a large number of coding modes and finally takes the best one to use.</a:t>
            </a:r>
          </a:p>
          <a:p>
            <a:endParaRPr lang="en-US" baseline="0" dirty="0" smtClean="0"/>
          </a:p>
          <a:p>
            <a:r>
              <a:rPr lang="en-US" dirty="0" smtClean="0"/>
              <a:t>As a result, the encoder is much more complex than the decoder.</a:t>
            </a:r>
          </a:p>
          <a:p>
            <a:endParaRPr lang="en-US" baseline="0" dirty="0" smtClean="0"/>
          </a:p>
          <a:p>
            <a:r>
              <a:rPr lang="en-US" dirty="0" smtClean="0"/>
              <a:t>This is particularly suited for current scenarios such as television broadcasting, movie production, etc.</a:t>
            </a:r>
            <a:endParaRPr lang="en-US" baseline="0" dirty="0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634B0B-A340-427E-9B9D-871E5C231B98}" type="slidenum">
              <a:rPr lang="en-US" smtClean="0">
                <a:solidFill>
                  <a:prstClr val="black"/>
                </a:solidFill>
              </a:rPr>
              <a:pPr/>
              <a:t>3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Video</a:t>
            </a:r>
            <a:r>
              <a:rPr lang="en-US" baseline="0" dirty="0" smtClean="0"/>
              <a:t> production</a:t>
            </a:r>
          </a:p>
          <a:p>
            <a:endParaRPr lang="en-US" baseline="0" dirty="0" smtClean="0"/>
          </a:p>
          <a:p>
            <a:r>
              <a:rPr lang="en-US" baseline="0" dirty="0" smtClean="0"/>
              <a:t>Video consumption</a:t>
            </a:r>
          </a:p>
          <a:p>
            <a:endParaRPr lang="en-US" baseline="0" dirty="0" smtClean="0"/>
          </a:p>
          <a:p>
            <a:r>
              <a:rPr lang="en-US" baseline="0" dirty="0" smtClean="0"/>
              <a:t>Connection between the two through: network / storage media</a:t>
            </a:r>
          </a:p>
          <a:p>
            <a:endParaRPr lang="en-US" baseline="0" dirty="0" smtClean="0"/>
          </a:p>
          <a:p>
            <a:r>
              <a:rPr lang="en-US" baseline="0" dirty="0" smtClean="0"/>
              <a:t>Capacity of these media are limited, therefore, compression is needed</a:t>
            </a:r>
          </a:p>
          <a:p>
            <a:endParaRPr lang="en-US" baseline="0" dirty="0" smtClean="0"/>
          </a:p>
          <a:p>
            <a:r>
              <a:rPr lang="en-US" baseline="0" dirty="0" smtClean="0"/>
              <a:t>In current</a:t>
            </a:r>
            <a:r>
              <a:rPr lang="en-US" dirty="0" smtClean="0"/>
              <a:t> schemes, compression is achieved by exploiting redundancies at the encoder. Basically, the encode evaluates a large number of coding modes and finally takes the best one to use.</a:t>
            </a:r>
          </a:p>
          <a:p>
            <a:endParaRPr lang="en-US" baseline="0" dirty="0" smtClean="0"/>
          </a:p>
          <a:p>
            <a:r>
              <a:rPr lang="en-US" dirty="0" smtClean="0"/>
              <a:t>As a result, the encoder is much more complex than the decoder.</a:t>
            </a:r>
          </a:p>
          <a:p>
            <a:endParaRPr lang="en-US" baseline="0" dirty="0" smtClean="0"/>
          </a:p>
          <a:p>
            <a:r>
              <a:rPr lang="en-US" dirty="0" smtClean="0"/>
              <a:t>This is particularly suited for current scenarios such as television broadcasting, movie production, etc.</a:t>
            </a:r>
            <a:endParaRPr lang="en-US" baseline="0" dirty="0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425284-E445-4A81-B051-3F7CAEFC4B49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425284-E445-4A81-B051-3F7CAEFC4B49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288344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 sz="2800"/>
            </a:lvl1pPr>
          </a:lstStyle>
          <a:p>
            <a:r>
              <a:rPr lang="en-US" smtClean="0"/>
              <a:t>Click to edit Master subtitle style</a:t>
            </a:r>
            <a:endParaRPr lang="en-GB" dirty="0"/>
          </a:p>
        </p:txBody>
      </p:sp>
      <p:sp>
        <p:nvSpPr>
          <p:cNvPr id="6" name="Text Placeholder 7"/>
          <p:cNvSpPr>
            <a:spLocks noGrp="1"/>
          </p:cNvSpPr>
          <p:nvPr>
            <p:ph type="body" sz="quarter" idx="10"/>
          </p:nvPr>
        </p:nvSpPr>
        <p:spPr>
          <a:xfrm>
            <a:off x="685800" y="1531938"/>
            <a:ext cx="7772400" cy="1470025"/>
          </a:xfrm>
        </p:spPr>
        <p:txBody>
          <a:bodyPr/>
          <a:lstStyle>
            <a:lvl1pPr algn="ctr">
              <a:buNone/>
              <a:defRPr sz="32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14" name="Picture 41" descr="logobalk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5575"/>
            <a:ext cx="9144000" cy="585788"/>
          </a:xfrm>
          <a:prstGeom prst="rect">
            <a:avLst/>
          </a:prstGeom>
          <a:noFill/>
        </p:spPr>
      </p:pic>
      <p:cxnSp>
        <p:nvCxnSpPr>
          <p:cNvPr id="16" name="Straight Connector 15"/>
          <p:cNvCxnSpPr/>
          <p:nvPr/>
        </p:nvCxnSpPr>
        <p:spPr>
          <a:xfrm>
            <a:off x="535753" y="6286520"/>
            <a:ext cx="8072494" cy="1588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Picture 1" descr="C:\temp\IBBT_Logo_WEB\WEB\ZONDER BASELINE\IBBT_logo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8695" y="6040579"/>
            <a:ext cx="1543979" cy="1091054"/>
          </a:xfrm>
          <a:prstGeom prst="rect">
            <a:avLst/>
          </a:prstGeom>
          <a:noFill/>
        </p:spPr>
      </p:pic>
      <p:pic>
        <p:nvPicPr>
          <p:cNvPr id="18" name="Picture 4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85825" y="125413"/>
            <a:ext cx="690563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9" name="Text Box 42"/>
          <p:cNvSpPr txBox="1">
            <a:spLocks noChangeArrowheads="1"/>
          </p:cNvSpPr>
          <p:nvPr/>
        </p:nvSpPr>
        <p:spPr bwMode="auto">
          <a:xfrm>
            <a:off x="6351948" y="171329"/>
            <a:ext cx="228780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just"/>
            <a:r>
              <a:rPr lang="en-GB" b="1" i="1" dirty="0">
                <a:solidFill>
                  <a:srgbClr val="000000">
                    <a:lumMod val="75000"/>
                    <a:lumOff val="25000"/>
                  </a:srgbClr>
                </a:solidFill>
                <a:latin typeface="Calibri" pitchFamily="34" charset="0"/>
              </a:rPr>
              <a:t>ELIS – Multimedia Lab</a:t>
            </a:r>
          </a:p>
        </p:txBody>
      </p:sp>
      <p:pic>
        <p:nvPicPr>
          <p:cNvPr id="20" name="Picture 25" descr="LOGO_MML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76358" y="6423025"/>
            <a:ext cx="1038225" cy="254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67488" y="533400"/>
            <a:ext cx="2036762" cy="56610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533400"/>
            <a:ext cx="5957888" cy="56610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 sz="2800"/>
            </a:lvl1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29702" name="Rectangle 6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288344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 sz="2800"/>
            </a:lvl1pPr>
          </a:lstStyle>
          <a:p>
            <a:r>
              <a:rPr lang="en-US" smtClean="0"/>
              <a:t>Click to edit Master subtitle style</a:t>
            </a:r>
            <a:endParaRPr lang="en-GB" dirty="0"/>
          </a:p>
        </p:txBody>
      </p:sp>
      <p:sp>
        <p:nvSpPr>
          <p:cNvPr id="6" name="Text Placeholder 7"/>
          <p:cNvSpPr>
            <a:spLocks noGrp="1"/>
          </p:cNvSpPr>
          <p:nvPr>
            <p:ph type="body" sz="quarter" idx="10"/>
          </p:nvPr>
        </p:nvSpPr>
        <p:spPr>
          <a:xfrm>
            <a:off x="685800" y="1531938"/>
            <a:ext cx="7772400" cy="1470025"/>
          </a:xfrm>
        </p:spPr>
        <p:txBody>
          <a:bodyPr/>
          <a:lstStyle>
            <a:lvl1pPr algn="ctr">
              <a:buNone/>
              <a:defRPr sz="32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14" name="Picture 41" descr="logobalk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5575"/>
            <a:ext cx="9144000" cy="585788"/>
          </a:xfrm>
          <a:prstGeom prst="rect">
            <a:avLst/>
          </a:prstGeom>
          <a:noFill/>
        </p:spPr>
      </p:pic>
      <p:cxnSp>
        <p:nvCxnSpPr>
          <p:cNvPr id="16" name="Straight Connector 15"/>
          <p:cNvCxnSpPr/>
          <p:nvPr/>
        </p:nvCxnSpPr>
        <p:spPr>
          <a:xfrm>
            <a:off x="535753" y="6286520"/>
            <a:ext cx="8072494" cy="1588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Picture 1" descr="C:\temp\IBBT_Logo_WEB\WEB\ZONDER BASELINE\IBBT_logo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8695" y="6040579"/>
            <a:ext cx="1543979" cy="1091054"/>
          </a:xfrm>
          <a:prstGeom prst="rect">
            <a:avLst/>
          </a:prstGeom>
          <a:noFill/>
        </p:spPr>
      </p:pic>
      <p:pic>
        <p:nvPicPr>
          <p:cNvPr id="18" name="Picture 4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85825" y="125413"/>
            <a:ext cx="690563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9" name="Text Box 42"/>
          <p:cNvSpPr txBox="1">
            <a:spLocks noChangeArrowheads="1"/>
          </p:cNvSpPr>
          <p:nvPr/>
        </p:nvSpPr>
        <p:spPr bwMode="auto">
          <a:xfrm>
            <a:off x="6351948" y="171329"/>
            <a:ext cx="228780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just"/>
            <a:r>
              <a:rPr lang="en-GB" b="1" i="1" dirty="0">
                <a:solidFill>
                  <a:srgbClr val="000000">
                    <a:lumMod val="75000"/>
                    <a:lumOff val="25000"/>
                  </a:srgbClr>
                </a:solidFill>
                <a:latin typeface="Calibri" pitchFamily="34" charset="0"/>
              </a:rPr>
              <a:t>ELIS – Multimedia Lab</a:t>
            </a:r>
          </a:p>
        </p:txBody>
      </p:sp>
      <p:pic>
        <p:nvPicPr>
          <p:cNvPr id="20" name="Picture 25" descr="LOGO_MML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76358" y="6423025"/>
            <a:ext cx="1038225" cy="254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effectLst/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8313" y="1295400"/>
            <a:ext cx="3983037" cy="48990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03750" y="1295400"/>
            <a:ext cx="3983038" cy="48990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33133935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effectLst/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67488" y="533400"/>
            <a:ext cx="2036762" cy="56610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533400"/>
            <a:ext cx="5957888" cy="56610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 sz="2800"/>
            </a:lvl1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29702" name="Rectangle 6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288344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 sz="2800"/>
            </a:lvl1pPr>
          </a:lstStyle>
          <a:p>
            <a:r>
              <a:rPr lang="en-US" smtClean="0"/>
              <a:t>Click to edit Master subtitle style</a:t>
            </a:r>
            <a:endParaRPr lang="en-GB" dirty="0"/>
          </a:p>
        </p:txBody>
      </p:sp>
      <p:sp>
        <p:nvSpPr>
          <p:cNvPr id="6" name="Text Placeholder 7"/>
          <p:cNvSpPr>
            <a:spLocks noGrp="1"/>
          </p:cNvSpPr>
          <p:nvPr>
            <p:ph type="body" sz="quarter" idx="10"/>
          </p:nvPr>
        </p:nvSpPr>
        <p:spPr>
          <a:xfrm>
            <a:off x="685800" y="1531938"/>
            <a:ext cx="7772400" cy="1470025"/>
          </a:xfrm>
        </p:spPr>
        <p:txBody>
          <a:bodyPr/>
          <a:lstStyle>
            <a:lvl1pPr algn="ctr">
              <a:buNone/>
              <a:defRPr sz="32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14" name="Picture 41" descr="logobalk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5575"/>
            <a:ext cx="9144000" cy="585788"/>
          </a:xfrm>
          <a:prstGeom prst="rect">
            <a:avLst/>
          </a:prstGeom>
          <a:noFill/>
        </p:spPr>
      </p:pic>
      <p:cxnSp>
        <p:nvCxnSpPr>
          <p:cNvPr id="16" name="Straight Connector 15"/>
          <p:cNvCxnSpPr/>
          <p:nvPr/>
        </p:nvCxnSpPr>
        <p:spPr>
          <a:xfrm>
            <a:off x="535753" y="6286520"/>
            <a:ext cx="8072494" cy="1588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Picture 1" descr="C:\temp\IBBT_Logo_WEB\WEB\ZONDER BASELINE\IBBT_logo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8695" y="6040579"/>
            <a:ext cx="1543979" cy="1091054"/>
          </a:xfrm>
          <a:prstGeom prst="rect">
            <a:avLst/>
          </a:prstGeom>
          <a:noFill/>
        </p:spPr>
      </p:pic>
      <p:pic>
        <p:nvPicPr>
          <p:cNvPr id="18" name="Picture 4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85825" y="125413"/>
            <a:ext cx="690563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9" name="Text Box 42"/>
          <p:cNvSpPr txBox="1">
            <a:spLocks noChangeArrowheads="1"/>
          </p:cNvSpPr>
          <p:nvPr/>
        </p:nvSpPr>
        <p:spPr bwMode="auto">
          <a:xfrm>
            <a:off x="6351948" y="171329"/>
            <a:ext cx="228780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just"/>
            <a:r>
              <a:rPr lang="en-GB" b="1" i="1" dirty="0">
                <a:solidFill>
                  <a:srgbClr val="000000">
                    <a:lumMod val="75000"/>
                    <a:lumOff val="25000"/>
                  </a:srgbClr>
                </a:solidFill>
                <a:latin typeface="Calibri" pitchFamily="34" charset="0"/>
              </a:rPr>
              <a:t>ELIS – Multimedia Lab</a:t>
            </a:r>
          </a:p>
        </p:txBody>
      </p:sp>
      <p:pic>
        <p:nvPicPr>
          <p:cNvPr id="20" name="Picture 25" descr="LOGO_MML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76358" y="6423025"/>
            <a:ext cx="1038225" cy="254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effectLst/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8313" y="1295400"/>
            <a:ext cx="3983037" cy="48990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03750" y="1295400"/>
            <a:ext cx="3983038" cy="48990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33133935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67488" y="533400"/>
            <a:ext cx="2036762" cy="56610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533400"/>
            <a:ext cx="5957888" cy="56610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 sz="2800"/>
            </a:lvl1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29702" name="Rectangle 6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288344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 sz="2800"/>
            </a:lvl1pPr>
          </a:lstStyle>
          <a:p>
            <a:r>
              <a:rPr lang="en-US" smtClean="0"/>
              <a:t>Click to edit Master subtitle style</a:t>
            </a:r>
            <a:endParaRPr lang="en-GB" dirty="0"/>
          </a:p>
        </p:txBody>
      </p:sp>
      <p:sp>
        <p:nvSpPr>
          <p:cNvPr id="6" name="Text Placeholder 7"/>
          <p:cNvSpPr>
            <a:spLocks noGrp="1"/>
          </p:cNvSpPr>
          <p:nvPr>
            <p:ph type="body" sz="quarter" idx="10"/>
          </p:nvPr>
        </p:nvSpPr>
        <p:spPr>
          <a:xfrm>
            <a:off x="685800" y="1531938"/>
            <a:ext cx="7772400" cy="1470025"/>
          </a:xfrm>
        </p:spPr>
        <p:txBody>
          <a:bodyPr/>
          <a:lstStyle>
            <a:lvl1pPr algn="ctr">
              <a:buNone/>
              <a:defRPr sz="32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14" name="Picture 41" descr="logobalk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5575"/>
            <a:ext cx="9144000" cy="585788"/>
          </a:xfrm>
          <a:prstGeom prst="rect">
            <a:avLst/>
          </a:prstGeom>
          <a:noFill/>
        </p:spPr>
      </p:pic>
      <p:cxnSp>
        <p:nvCxnSpPr>
          <p:cNvPr id="16" name="Straight Connector 15"/>
          <p:cNvCxnSpPr/>
          <p:nvPr/>
        </p:nvCxnSpPr>
        <p:spPr>
          <a:xfrm>
            <a:off x="535753" y="6286520"/>
            <a:ext cx="8072494" cy="1588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Picture 1" descr="C:\temp\IBBT_Logo_WEB\WEB\ZONDER BASELINE\IBBT_logo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8695" y="6040579"/>
            <a:ext cx="1543979" cy="1091054"/>
          </a:xfrm>
          <a:prstGeom prst="rect">
            <a:avLst/>
          </a:prstGeom>
          <a:noFill/>
        </p:spPr>
      </p:pic>
      <p:pic>
        <p:nvPicPr>
          <p:cNvPr id="18" name="Picture 4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85825" y="125413"/>
            <a:ext cx="690563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9" name="Text Box 42"/>
          <p:cNvSpPr txBox="1">
            <a:spLocks noChangeArrowheads="1"/>
          </p:cNvSpPr>
          <p:nvPr/>
        </p:nvSpPr>
        <p:spPr bwMode="auto">
          <a:xfrm>
            <a:off x="6351948" y="171329"/>
            <a:ext cx="228780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just"/>
            <a:r>
              <a:rPr lang="en-GB" b="1" i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</a:rPr>
              <a:t>ELIS – Multimedia Lab</a:t>
            </a:r>
          </a:p>
        </p:txBody>
      </p:sp>
      <p:pic>
        <p:nvPicPr>
          <p:cNvPr id="20" name="Picture 25" descr="LOGO_MML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76358" y="6423025"/>
            <a:ext cx="1038225" cy="254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effectLst/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8313" y="1295400"/>
            <a:ext cx="3983037" cy="48990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03750" y="1295400"/>
            <a:ext cx="3983038" cy="48990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8313" y="1295400"/>
            <a:ext cx="3983037" cy="48990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03750" y="1295400"/>
            <a:ext cx="3983038" cy="48990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33133935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67488" y="533400"/>
            <a:ext cx="2036762" cy="56610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533400"/>
            <a:ext cx="5957888" cy="56610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 sz="2800"/>
            </a:lvl1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29702" name="Rectangle 6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33133935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17" Type="http://schemas.openxmlformats.org/officeDocument/2006/relationships/image" Target="../media/image4.png"/><Relationship Id="rId2" Type="http://schemas.openxmlformats.org/officeDocument/2006/relationships/slideLayout" Target="../slideLayouts/slideLayout14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1.jpe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17" Type="http://schemas.openxmlformats.org/officeDocument/2006/relationships/image" Target="../media/image4.png"/><Relationship Id="rId2" Type="http://schemas.openxmlformats.org/officeDocument/2006/relationships/slideLayout" Target="../slideLayouts/slideLayout26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Relationship Id="rId14" Type="http://schemas.openxmlformats.org/officeDocument/2006/relationships/image" Target="../media/image1.jpe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slideLayout" Target="../slideLayouts/slideLayout48.xml"/><Relationship Id="rId17" Type="http://schemas.openxmlformats.org/officeDocument/2006/relationships/image" Target="../media/image4.png"/><Relationship Id="rId2" Type="http://schemas.openxmlformats.org/officeDocument/2006/relationships/slideLayout" Target="../slideLayouts/slideLayout38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5" name="Picture 41" descr="logobalk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155575"/>
            <a:ext cx="9144000" cy="585788"/>
          </a:xfrm>
          <a:prstGeom prst="rect">
            <a:avLst/>
          </a:prstGeom>
          <a:noFill/>
        </p:spPr>
      </p:pic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12763" y="1295400"/>
            <a:ext cx="8118475" cy="4899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 smtClean="0"/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auto">
          <a:xfrm>
            <a:off x="8637942" y="6438149"/>
            <a:ext cx="65845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fld id="{13551268-EA87-42D7-9E4D-7D1DB672A745}" type="slidenum">
              <a:rPr lang="en-GB" sz="1200" smtClean="0">
                <a:solidFill>
                  <a:srgbClr val="000000"/>
                </a:solidFill>
                <a:latin typeface="Calibri" pitchFamily="34" charset="0"/>
              </a:rPr>
              <a:pPr/>
              <a:t>‹#›</a:t>
            </a:fld>
            <a:endParaRPr lang="en-GB" sz="1200" dirty="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98475" y="533400"/>
            <a:ext cx="8147050" cy="66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 smtClean="0"/>
              <a:t>Click to edit</a:t>
            </a:r>
          </a:p>
        </p:txBody>
      </p:sp>
      <p:pic>
        <p:nvPicPr>
          <p:cNvPr id="1064" name="Picture 40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885825" y="125413"/>
            <a:ext cx="690563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66" name="Text Box 42"/>
          <p:cNvSpPr txBox="1">
            <a:spLocks noChangeArrowheads="1"/>
          </p:cNvSpPr>
          <p:nvPr/>
        </p:nvSpPr>
        <p:spPr bwMode="auto">
          <a:xfrm>
            <a:off x="6351948" y="171329"/>
            <a:ext cx="228780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just"/>
            <a:r>
              <a:rPr lang="en-GB" b="1" i="1" dirty="0">
                <a:solidFill>
                  <a:srgbClr val="000000">
                    <a:lumMod val="75000"/>
                    <a:lumOff val="25000"/>
                  </a:srgbClr>
                </a:solidFill>
                <a:latin typeface="Calibri" pitchFamily="34" charset="0"/>
              </a:rPr>
              <a:t>ELIS – Multimedia Lab</a:t>
            </a:r>
          </a:p>
        </p:txBody>
      </p:sp>
      <p:pic>
        <p:nvPicPr>
          <p:cNvPr id="1049" name="Picture 25" descr="LOGO_MML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7576358" y="6423025"/>
            <a:ext cx="1038225" cy="254000"/>
          </a:xfrm>
          <a:prstGeom prst="rect">
            <a:avLst/>
          </a:prstGeom>
          <a:noFill/>
        </p:spPr>
      </p:pic>
      <p:cxnSp>
        <p:nvCxnSpPr>
          <p:cNvPr id="14" name="Straight Connector 13"/>
          <p:cNvCxnSpPr/>
          <p:nvPr/>
        </p:nvCxnSpPr>
        <p:spPr>
          <a:xfrm>
            <a:off x="535753" y="6286520"/>
            <a:ext cx="8072494" cy="1588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1" descr="C:\temp\IBBT_Logo_WEB\WEB\ZONDER BASELINE\IBBT_logo.png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278695" y="6040579"/>
            <a:ext cx="1543979" cy="1091054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accent1"/>
          </a:solidFill>
          <a:latin typeface="Calibri" pitchFamily="34" charset="0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Tahoma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Tahoma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Tahoma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Tahoma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Tahoma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Tahoma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Tahoma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Tahoma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Calibri" pitchFamily="34" charset="0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Calibri" pitchFamily="34" charset="0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Calibri" pitchFamily="34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Calibri" pitchFamily="34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5" name="Picture 41" descr="logobalk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155575"/>
            <a:ext cx="9144000" cy="585788"/>
          </a:xfrm>
          <a:prstGeom prst="rect">
            <a:avLst/>
          </a:prstGeom>
          <a:noFill/>
        </p:spPr>
      </p:pic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12763" y="1295400"/>
            <a:ext cx="8118475" cy="4899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 smtClean="0"/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auto">
          <a:xfrm>
            <a:off x="8637942" y="6438149"/>
            <a:ext cx="65845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fld id="{13551268-EA87-42D7-9E4D-7D1DB672A745}" type="slidenum">
              <a:rPr lang="en-GB" sz="1200" smtClean="0">
                <a:solidFill>
                  <a:srgbClr val="000000"/>
                </a:solidFill>
                <a:latin typeface="Calibri" pitchFamily="34" charset="0"/>
              </a:rPr>
              <a:pPr/>
              <a:t>‹#›</a:t>
            </a:fld>
            <a:endParaRPr lang="en-GB" sz="1200" dirty="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98475" y="533400"/>
            <a:ext cx="8147050" cy="66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 smtClean="0"/>
              <a:t>Click to edit</a:t>
            </a:r>
          </a:p>
        </p:txBody>
      </p:sp>
      <p:pic>
        <p:nvPicPr>
          <p:cNvPr id="1064" name="Picture 40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885825" y="125413"/>
            <a:ext cx="690563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66" name="Text Box 42"/>
          <p:cNvSpPr txBox="1">
            <a:spLocks noChangeArrowheads="1"/>
          </p:cNvSpPr>
          <p:nvPr/>
        </p:nvSpPr>
        <p:spPr bwMode="auto">
          <a:xfrm>
            <a:off x="6351948" y="171329"/>
            <a:ext cx="228780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just"/>
            <a:r>
              <a:rPr lang="en-GB" b="1" i="1" dirty="0">
                <a:solidFill>
                  <a:srgbClr val="000000">
                    <a:lumMod val="75000"/>
                    <a:lumOff val="25000"/>
                  </a:srgbClr>
                </a:solidFill>
                <a:latin typeface="Calibri" pitchFamily="34" charset="0"/>
              </a:rPr>
              <a:t>ELIS – Multimedia Lab</a:t>
            </a:r>
          </a:p>
        </p:txBody>
      </p:sp>
      <p:pic>
        <p:nvPicPr>
          <p:cNvPr id="1049" name="Picture 25" descr="LOGO_MML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7576358" y="6423025"/>
            <a:ext cx="1038225" cy="254000"/>
          </a:xfrm>
          <a:prstGeom prst="rect">
            <a:avLst/>
          </a:prstGeom>
          <a:noFill/>
        </p:spPr>
      </p:pic>
      <p:cxnSp>
        <p:nvCxnSpPr>
          <p:cNvPr id="14" name="Straight Connector 13"/>
          <p:cNvCxnSpPr/>
          <p:nvPr/>
        </p:nvCxnSpPr>
        <p:spPr>
          <a:xfrm>
            <a:off x="535753" y="6286520"/>
            <a:ext cx="8072494" cy="1588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1" descr="C:\temp\IBBT_Logo_WEB\WEB\ZONDER BASELINE\IBBT_logo.png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278695" y="6040579"/>
            <a:ext cx="1543979" cy="1091054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  <p:sldLayoutId id="2147483709" r:id="rId1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accent1"/>
          </a:solidFill>
          <a:latin typeface="Calibri" pitchFamily="34" charset="0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Tahoma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Tahoma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Tahoma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Tahoma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Tahoma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Tahoma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Tahoma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Tahoma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Calibri" pitchFamily="34" charset="0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Calibri" pitchFamily="34" charset="0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Calibri" pitchFamily="34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Calibri" pitchFamily="34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5" name="Picture 41" descr="logobalk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155575"/>
            <a:ext cx="9144000" cy="585788"/>
          </a:xfrm>
          <a:prstGeom prst="rect">
            <a:avLst/>
          </a:prstGeom>
          <a:noFill/>
        </p:spPr>
      </p:pic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12763" y="1295400"/>
            <a:ext cx="8118475" cy="4899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 smtClean="0"/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auto">
          <a:xfrm>
            <a:off x="8637942" y="6438149"/>
            <a:ext cx="65845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fld id="{13551268-EA87-42D7-9E4D-7D1DB672A745}" type="slidenum">
              <a:rPr lang="en-GB" sz="1200" smtClean="0">
                <a:solidFill>
                  <a:srgbClr val="000000"/>
                </a:solidFill>
                <a:latin typeface="Calibri" pitchFamily="34" charset="0"/>
              </a:rPr>
              <a:pPr/>
              <a:t>‹#›</a:t>
            </a:fld>
            <a:endParaRPr lang="en-GB" sz="1200" dirty="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98475" y="533400"/>
            <a:ext cx="8147050" cy="66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 smtClean="0"/>
              <a:t>Click to edit</a:t>
            </a:r>
          </a:p>
        </p:txBody>
      </p:sp>
      <p:pic>
        <p:nvPicPr>
          <p:cNvPr id="1064" name="Picture 40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885825" y="125413"/>
            <a:ext cx="690563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66" name="Text Box 42"/>
          <p:cNvSpPr txBox="1">
            <a:spLocks noChangeArrowheads="1"/>
          </p:cNvSpPr>
          <p:nvPr/>
        </p:nvSpPr>
        <p:spPr bwMode="auto">
          <a:xfrm>
            <a:off x="6351948" y="171329"/>
            <a:ext cx="228780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just"/>
            <a:r>
              <a:rPr lang="en-GB" b="1" i="1" dirty="0">
                <a:solidFill>
                  <a:srgbClr val="000000">
                    <a:lumMod val="75000"/>
                    <a:lumOff val="25000"/>
                  </a:srgbClr>
                </a:solidFill>
                <a:latin typeface="Calibri" pitchFamily="34" charset="0"/>
              </a:rPr>
              <a:t>ELIS – Multimedia Lab</a:t>
            </a:r>
          </a:p>
        </p:txBody>
      </p:sp>
      <p:pic>
        <p:nvPicPr>
          <p:cNvPr id="1049" name="Picture 25" descr="LOGO_MML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7576358" y="6423025"/>
            <a:ext cx="1038225" cy="254000"/>
          </a:xfrm>
          <a:prstGeom prst="rect">
            <a:avLst/>
          </a:prstGeom>
          <a:noFill/>
        </p:spPr>
      </p:pic>
      <p:cxnSp>
        <p:nvCxnSpPr>
          <p:cNvPr id="14" name="Straight Connector 13"/>
          <p:cNvCxnSpPr/>
          <p:nvPr/>
        </p:nvCxnSpPr>
        <p:spPr>
          <a:xfrm>
            <a:off x="535753" y="6286520"/>
            <a:ext cx="8072494" cy="1588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1" descr="C:\temp\IBBT_Logo_WEB\WEB\ZONDER BASELINE\IBBT_logo.png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278695" y="6040579"/>
            <a:ext cx="1543979" cy="1091054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  <p:sldLayoutId id="2147483714" r:id="rId4"/>
    <p:sldLayoutId id="2147483715" r:id="rId5"/>
    <p:sldLayoutId id="2147483716" r:id="rId6"/>
    <p:sldLayoutId id="2147483717" r:id="rId7"/>
    <p:sldLayoutId id="2147483718" r:id="rId8"/>
    <p:sldLayoutId id="2147483719" r:id="rId9"/>
    <p:sldLayoutId id="2147483720" r:id="rId10"/>
    <p:sldLayoutId id="2147483721" r:id="rId11"/>
    <p:sldLayoutId id="2147483722" r:id="rId1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accent1"/>
          </a:solidFill>
          <a:latin typeface="Calibri" pitchFamily="34" charset="0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Tahoma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Tahoma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Tahoma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Tahoma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Tahoma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Tahoma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Tahoma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Tahoma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Calibri" pitchFamily="34" charset="0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Calibri" pitchFamily="34" charset="0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Calibri" pitchFamily="34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Calibri" pitchFamily="34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5" name="Picture 41" descr="logobalk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155575"/>
            <a:ext cx="9144000" cy="585788"/>
          </a:xfrm>
          <a:prstGeom prst="rect">
            <a:avLst/>
          </a:prstGeom>
          <a:noFill/>
        </p:spPr>
      </p:pic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12763" y="1295400"/>
            <a:ext cx="8118475" cy="4899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 smtClean="0"/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auto">
          <a:xfrm>
            <a:off x="8572528" y="6438149"/>
            <a:ext cx="65845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fld id="{13551268-EA87-42D7-9E4D-7D1DB672A745}" type="slidenum">
              <a:rPr lang="en-GB" sz="1200" smtClean="0">
                <a:latin typeface="Calibri" pitchFamily="34" charset="0"/>
              </a:rPr>
              <a:pPr/>
              <a:t>‹#›</a:t>
            </a:fld>
            <a:endParaRPr lang="en-GB" sz="1200" dirty="0">
              <a:latin typeface="Calibri" pitchFamily="34" charset="0"/>
            </a:endParaRPr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98475" y="533400"/>
            <a:ext cx="8147050" cy="66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 smtClean="0"/>
              <a:t>Click to edit</a:t>
            </a:r>
          </a:p>
        </p:txBody>
      </p:sp>
      <p:pic>
        <p:nvPicPr>
          <p:cNvPr id="1064" name="Picture 40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885825" y="125413"/>
            <a:ext cx="690563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66" name="Text Box 42"/>
          <p:cNvSpPr txBox="1">
            <a:spLocks noChangeArrowheads="1"/>
          </p:cNvSpPr>
          <p:nvPr/>
        </p:nvSpPr>
        <p:spPr bwMode="auto">
          <a:xfrm>
            <a:off x="6351948" y="171329"/>
            <a:ext cx="228780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just"/>
            <a:r>
              <a:rPr lang="en-GB" b="1" i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</a:rPr>
              <a:t>ELIS – Multimedia Lab</a:t>
            </a:r>
          </a:p>
        </p:txBody>
      </p:sp>
      <p:pic>
        <p:nvPicPr>
          <p:cNvPr id="1049" name="Picture 25" descr="LOGO_MML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7576358" y="6423025"/>
            <a:ext cx="1038225" cy="254000"/>
          </a:xfrm>
          <a:prstGeom prst="rect">
            <a:avLst/>
          </a:prstGeom>
          <a:noFill/>
        </p:spPr>
      </p:pic>
      <p:cxnSp>
        <p:nvCxnSpPr>
          <p:cNvPr id="14" name="Straight Connector 13"/>
          <p:cNvCxnSpPr/>
          <p:nvPr/>
        </p:nvCxnSpPr>
        <p:spPr>
          <a:xfrm>
            <a:off x="535753" y="6286520"/>
            <a:ext cx="8072494" cy="1588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1" descr="C:\temp\IBBT_Logo_WEB\WEB\ZONDER BASELINE\IBBT_logo.png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278695" y="6040579"/>
            <a:ext cx="1543979" cy="1091054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  <p:sldLayoutId id="2147483735" r:id="rId1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accent1"/>
          </a:solidFill>
          <a:latin typeface="Calibri" pitchFamily="34" charset="0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Tahoma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Tahoma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Tahoma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Tahoma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Tahoma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Tahoma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Tahoma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Tahoma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Calibri" pitchFamily="34" charset="0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Calibri" pitchFamily="34" charset="0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Calibri" pitchFamily="34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Calibri" pitchFamily="34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38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38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oleObject2.bin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352800"/>
            <a:ext cx="6400800" cy="1688144"/>
          </a:xfrm>
        </p:spPr>
        <p:txBody>
          <a:bodyPr/>
          <a:lstStyle/>
          <a:p>
            <a:r>
              <a:rPr lang="en-US" dirty="0" smtClean="0"/>
              <a:t>Glenn Van Wallendael</a:t>
            </a:r>
            <a:endParaRPr lang="en-US" dirty="0" smtClean="0"/>
          </a:p>
          <a:p>
            <a:r>
              <a:rPr lang="en-US" sz="1400" dirty="0" smtClean="0"/>
              <a:t/>
            </a:r>
            <a:br>
              <a:rPr lang="en-US" sz="1400" dirty="0" smtClean="0"/>
            </a:br>
            <a:r>
              <a:rPr lang="en-US" sz="1400" dirty="0" smtClean="0"/>
              <a:t>Ghent University – IBBT</a:t>
            </a:r>
          </a:p>
          <a:p>
            <a:r>
              <a:rPr lang="en-US" sz="1400" dirty="0" smtClean="0"/>
              <a:t>Belgium</a:t>
            </a:r>
            <a:endParaRPr lang="en-US" sz="140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685800" y="1981200"/>
            <a:ext cx="7772400" cy="1470025"/>
          </a:xfrm>
        </p:spPr>
        <p:txBody>
          <a:bodyPr/>
          <a:lstStyle/>
          <a:p>
            <a:r>
              <a:rPr lang="en-US" dirty="0" smtClean="0"/>
              <a:t>Intra Encoding acceleration by simplification of RDOQ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5057" name="Object 1"/>
          <p:cNvGraphicFramePr>
            <a:graphicFrameLocks noChangeAspect="1"/>
          </p:cNvGraphicFramePr>
          <p:nvPr/>
        </p:nvGraphicFramePr>
        <p:xfrm>
          <a:off x="6981825" y="0"/>
          <a:ext cx="2009775" cy="6667500"/>
        </p:xfrm>
        <a:graphic>
          <a:graphicData uri="http://schemas.openxmlformats.org/presentationml/2006/ole">
            <p:oleObj spid="_x0000_s45057" name="Visio" r:id="rId4" imgW="2013568" imgH="6665410" progId="Visio.Drawing.11">
              <p:embed/>
            </p:oleObj>
          </a:graphicData>
        </a:graphic>
      </p:graphicFrame>
      <p:sp>
        <p:nvSpPr>
          <p:cNvPr id="41" name="Content Placeholder 40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None/>
            </a:pPr>
            <a:r>
              <a:rPr lang="en-US" dirty="0" smtClean="0"/>
              <a:t>Intra prediction steps: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 smtClean="0"/>
              <a:t>S</a:t>
            </a:r>
            <a:r>
              <a:rPr lang="en-US" dirty="0" smtClean="0"/>
              <a:t>AD based mode decision on all modes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 smtClean="0"/>
              <a:t>RDO based mode decision on a set of best modes</a:t>
            </a:r>
            <a:br>
              <a:rPr lang="en-US" dirty="0" smtClean="0"/>
            </a:br>
            <a:r>
              <a:rPr lang="en-US" dirty="0" smtClean="0"/>
              <a:t>with simplified Residual </a:t>
            </a:r>
            <a:r>
              <a:rPr lang="en-US" dirty="0" err="1" smtClean="0"/>
              <a:t>Quadtree</a:t>
            </a:r>
            <a:r>
              <a:rPr lang="en-US" dirty="0" smtClean="0"/>
              <a:t> (RQT)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 smtClean="0"/>
              <a:t>Best mode is evaluated with full RQT</a:t>
            </a:r>
          </a:p>
          <a:p>
            <a:pPr marL="457200" indent="-457200">
              <a:buNone/>
            </a:pPr>
            <a:endParaRPr lang="en-US" dirty="0" smtClean="0"/>
          </a:p>
          <a:p>
            <a:pPr marL="457200" indent="-457200">
              <a:buNone/>
            </a:pPr>
            <a:r>
              <a:rPr lang="en-US" dirty="0" smtClean="0"/>
              <a:t>Profiling </a:t>
            </a:r>
            <a:r>
              <a:rPr lang="en-US" dirty="0" smtClean="0"/>
              <a:t>indicates that RDOQ takes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17</a:t>
            </a:r>
            <a:r>
              <a:rPr lang="en-US" dirty="0" smtClean="0"/>
              <a:t>% of Intra </a:t>
            </a:r>
            <a:r>
              <a:rPr lang="en-US" dirty="0" smtClean="0"/>
              <a:t>calculations and </a:t>
            </a:r>
            <a:br>
              <a:rPr lang="en-US" dirty="0" smtClean="0"/>
            </a:br>
            <a:r>
              <a:rPr lang="en-US" dirty="0" smtClean="0"/>
              <a:t>21</a:t>
            </a:r>
            <a:r>
              <a:rPr lang="en-US" dirty="0" smtClean="0"/>
              <a:t>% of Intra </a:t>
            </a:r>
            <a:r>
              <a:rPr lang="en-US" dirty="0" err="1" smtClean="0"/>
              <a:t>LoCo</a:t>
            </a:r>
            <a:r>
              <a:rPr lang="en-US" dirty="0" smtClean="0"/>
              <a:t> calculations.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HM2.0 Intra encoding process</a:t>
            </a:r>
            <a:endParaRPr lang="en-US" dirty="0"/>
          </a:p>
        </p:txBody>
      </p:sp>
      <p:sp>
        <p:nvSpPr>
          <p:cNvPr id="4505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2" name="TextBox 41"/>
          <p:cNvSpPr txBox="1"/>
          <p:nvPr/>
        </p:nvSpPr>
        <p:spPr>
          <a:xfrm>
            <a:off x="7010400" y="1295400"/>
            <a:ext cx="228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</a:t>
            </a:r>
            <a:endParaRPr lang="en-US" dirty="0"/>
          </a:p>
        </p:txBody>
      </p:sp>
      <p:sp>
        <p:nvSpPr>
          <p:cNvPr id="43" name="TextBox 42"/>
          <p:cNvSpPr txBox="1"/>
          <p:nvPr/>
        </p:nvSpPr>
        <p:spPr>
          <a:xfrm>
            <a:off x="7010400" y="4114800"/>
            <a:ext cx="228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2</a:t>
            </a:r>
            <a:endParaRPr lang="en-US" dirty="0"/>
          </a:p>
        </p:txBody>
      </p:sp>
      <p:sp>
        <p:nvSpPr>
          <p:cNvPr id="44" name="TextBox 43"/>
          <p:cNvSpPr txBox="1"/>
          <p:nvPr/>
        </p:nvSpPr>
        <p:spPr>
          <a:xfrm>
            <a:off x="7239000" y="5562600"/>
            <a:ext cx="228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3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403" name="Object 3"/>
          <p:cNvGraphicFramePr>
            <a:graphicFrameLocks noChangeAspect="1"/>
          </p:cNvGraphicFramePr>
          <p:nvPr/>
        </p:nvGraphicFramePr>
        <p:xfrm>
          <a:off x="6981825" y="0"/>
          <a:ext cx="2009775" cy="6667500"/>
        </p:xfrm>
        <a:graphic>
          <a:graphicData uri="http://schemas.openxmlformats.org/presentationml/2006/ole">
            <p:oleObj spid="_x0000_s102403" name="Visio" r:id="rId4" imgW="2013568" imgH="6665410" progId="Visio.Drawing.11">
              <p:embed/>
            </p:oleObj>
          </a:graphicData>
        </a:graphic>
      </p:graphicFrame>
      <p:sp>
        <p:nvSpPr>
          <p:cNvPr id="41" name="Content Placeholder 40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None/>
            </a:pPr>
            <a:r>
              <a:rPr lang="en-US" dirty="0" smtClean="0"/>
              <a:t>Intra prediction steps: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 smtClean="0"/>
              <a:t>S</a:t>
            </a:r>
            <a:r>
              <a:rPr lang="en-US" dirty="0" smtClean="0"/>
              <a:t>AD based mode decision on all modes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 smtClean="0"/>
              <a:t>RDO based mode decision on a set of best modes</a:t>
            </a:r>
            <a:br>
              <a:rPr lang="en-US" dirty="0" smtClean="0"/>
            </a:br>
            <a:r>
              <a:rPr lang="en-US" dirty="0" smtClean="0"/>
              <a:t>with simplified Residual </a:t>
            </a:r>
            <a:r>
              <a:rPr lang="en-US" dirty="0" err="1" smtClean="0"/>
              <a:t>Quadtree</a:t>
            </a:r>
            <a:r>
              <a:rPr lang="en-US" dirty="0" smtClean="0"/>
              <a:t> (RQT)</a:t>
            </a:r>
            <a:br>
              <a:rPr lang="en-US" dirty="0" smtClean="0"/>
            </a:br>
            <a:r>
              <a:rPr lang="en-US" dirty="0" smtClean="0"/>
              <a:t>and RDOQ disabled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 smtClean="0"/>
              <a:t>Best mode is evaluated with full RQT</a:t>
            </a:r>
            <a:br>
              <a:rPr lang="en-US" dirty="0" smtClean="0"/>
            </a:br>
            <a:r>
              <a:rPr lang="en-US" dirty="0" smtClean="0"/>
              <a:t>and RDOQ enabled</a:t>
            </a:r>
          </a:p>
          <a:p>
            <a:pPr marL="457200" indent="-457200">
              <a:buFont typeface="+mj-lt"/>
              <a:buAutoNum type="arabicPeriod"/>
            </a:pP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HM2.0 Intra encoding process</a:t>
            </a:r>
            <a:endParaRPr lang="en-US" dirty="0"/>
          </a:p>
        </p:txBody>
      </p:sp>
      <p:sp>
        <p:nvSpPr>
          <p:cNvPr id="4505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2" name="TextBox 41"/>
          <p:cNvSpPr txBox="1"/>
          <p:nvPr/>
        </p:nvSpPr>
        <p:spPr>
          <a:xfrm>
            <a:off x="7010400" y="1295400"/>
            <a:ext cx="228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</a:t>
            </a:r>
            <a:endParaRPr lang="en-US" dirty="0"/>
          </a:p>
        </p:txBody>
      </p:sp>
      <p:sp>
        <p:nvSpPr>
          <p:cNvPr id="43" name="TextBox 42"/>
          <p:cNvSpPr txBox="1"/>
          <p:nvPr/>
        </p:nvSpPr>
        <p:spPr>
          <a:xfrm>
            <a:off x="7010400" y="4114800"/>
            <a:ext cx="228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2</a:t>
            </a:r>
            <a:endParaRPr lang="en-US" dirty="0"/>
          </a:p>
        </p:txBody>
      </p:sp>
      <p:sp>
        <p:nvSpPr>
          <p:cNvPr id="44" name="TextBox 43"/>
          <p:cNvSpPr txBox="1"/>
          <p:nvPr/>
        </p:nvSpPr>
        <p:spPr>
          <a:xfrm>
            <a:off x="7239000" y="5562600"/>
            <a:ext cx="228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3</a:t>
            </a:r>
            <a:endParaRPr lang="en-US" dirty="0"/>
          </a:p>
        </p:txBody>
      </p:sp>
      <p:sp>
        <p:nvSpPr>
          <p:cNvPr id="10240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904025"/>
          <a:ext cx="8260569" cy="3201375"/>
        </p:xfrm>
        <a:graphic>
          <a:graphicData uri="http://schemas.openxmlformats.org/drawingml/2006/table">
            <a:tbl>
              <a:tblPr/>
              <a:tblGrid>
                <a:gridCol w="1635057"/>
                <a:gridCol w="1108741"/>
                <a:gridCol w="1108741"/>
                <a:gridCol w="1095274"/>
                <a:gridCol w="1108741"/>
                <a:gridCol w="1108741"/>
                <a:gridCol w="1095274"/>
              </a:tblGrid>
              <a:tr h="308060">
                <a:tc rowSpan="2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 dirty="0"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3224" marR="1232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latin typeface="Arial"/>
                          <a:ea typeface="Times New Roman"/>
                          <a:cs typeface="Times New Roman"/>
                        </a:rPr>
                        <a:t>Intra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3224" marR="1232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latin typeface="Arial"/>
                          <a:ea typeface="Times New Roman"/>
                          <a:cs typeface="Times New Roman"/>
                        </a:rPr>
                        <a:t>Intra LoCo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3224" marR="1232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54766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latin typeface="Arial"/>
                          <a:ea typeface="Times New Roman"/>
                          <a:cs typeface="Times New Roman"/>
                        </a:rPr>
                        <a:t>Y BD-rate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3224" marR="1232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latin typeface="Arial"/>
                          <a:ea typeface="Times New Roman"/>
                          <a:cs typeface="Times New Roman"/>
                        </a:rPr>
                        <a:t>U BD-rate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3224" marR="123224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latin typeface="Arial"/>
                          <a:ea typeface="Times New Roman"/>
                          <a:cs typeface="Times New Roman"/>
                        </a:rPr>
                        <a:t>V BD-rate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3224" marR="123224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latin typeface="Arial"/>
                          <a:ea typeface="Times New Roman"/>
                          <a:cs typeface="Times New Roman"/>
                        </a:rPr>
                        <a:t>Y BD-rate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3224" marR="1232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latin typeface="Arial"/>
                          <a:ea typeface="Times New Roman"/>
                          <a:cs typeface="Times New Roman"/>
                        </a:rPr>
                        <a:t>U BD-rate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3224" marR="123224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latin typeface="Arial"/>
                          <a:ea typeface="Times New Roman"/>
                          <a:cs typeface="Times New Roman"/>
                        </a:rPr>
                        <a:t>V BD-rate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3224" marR="123224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0945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 dirty="0">
                          <a:latin typeface="Arial"/>
                          <a:ea typeface="Times New Roman"/>
                          <a:cs typeface="Times New Roman"/>
                        </a:rPr>
                        <a:t>Class A</a:t>
                      </a:r>
                      <a:endParaRPr lang="en-US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3224" marR="1232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latin typeface="Arial"/>
                          <a:ea typeface="Times New Roman"/>
                          <a:cs typeface="Times New Roman"/>
                        </a:rPr>
                        <a:t>0.4 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3224" marR="1232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latin typeface="Arial"/>
                          <a:ea typeface="Times New Roman"/>
                          <a:cs typeface="Times New Roman"/>
                        </a:rPr>
                        <a:t>1.3 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3224" marR="123224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latin typeface="Arial"/>
                          <a:ea typeface="Times New Roman"/>
                          <a:cs typeface="Times New Roman"/>
                        </a:rPr>
                        <a:t>2.2 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3224" marR="123224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latin typeface="Arial"/>
                          <a:ea typeface="Times New Roman"/>
                          <a:cs typeface="Times New Roman"/>
                        </a:rPr>
                        <a:t>0.1 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3224" marR="1232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latin typeface="Arial"/>
                          <a:ea typeface="Times New Roman"/>
                          <a:cs typeface="Times New Roman"/>
                        </a:rPr>
                        <a:t>0.1 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3224" marR="123224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latin typeface="Arial"/>
                          <a:ea typeface="Times New Roman"/>
                          <a:cs typeface="Times New Roman"/>
                        </a:rPr>
                        <a:t>0.4 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3224" marR="123224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90945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latin typeface="Arial"/>
                          <a:ea typeface="Times New Roman"/>
                          <a:cs typeface="Times New Roman"/>
                        </a:rPr>
                        <a:t>Class B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3224" marR="1232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latin typeface="Arial"/>
                          <a:ea typeface="Times New Roman"/>
                          <a:cs typeface="Times New Roman"/>
                        </a:rPr>
                        <a:t>0.7 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3224" marR="1232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latin typeface="Arial"/>
                          <a:ea typeface="Times New Roman"/>
                          <a:cs typeface="Times New Roman"/>
                        </a:rPr>
                        <a:t>0.3 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3224" marR="12322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latin typeface="Arial"/>
                          <a:ea typeface="Times New Roman"/>
                          <a:cs typeface="Times New Roman"/>
                        </a:rPr>
                        <a:t>1.2 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3224" marR="123224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latin typeface="Arial"/>
                          <a:ea typeface="Times New Roman"/>
                          <a:cs typeface="Times New Roman"/>
                        </a:rPr>
                        <a:t>0.2 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3224" marR="1232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latin typeface="Arial"/>
                          <a:ea typeface="Times New Roman"/>
                          <a:cs typeface="Times New Roman"/>
                        </a:rPr>
                        <a:t>0.1 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3224" marR="12322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latin typeface="Arial"/>
                          <a:ea typeface="Times New Roman"/>
                          <a:cs typeface="Times New Roman"/>
                        </a:rPr>
                        <a:t>0.2 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3224" marR="123224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90945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latin typeface="Arial"/>
                          <a:ea typeface="Times New Roman"/>
                          <a:cs typeface="Times New Roman"/>
                        </a:rPr>
                        <a:t>Class C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3224" marR="1232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latin typeface="Arial"/>
                          <a:ea typeface="Times New Roman"/>
                          <a:cs typeface="Times New Roman"/>
                        </a:rPr>
                        <a:t>0.7 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3224" marR="1232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latin typeface="Arial"/>
                          <a:ea typeface="Times New Roman"/>
                          <a:cs typeface="Times New Roman"/>
                        </a:rPr>
                        <a:t>0.1 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3224" marR="12322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latin typeface="Arial"/>
                          <a:ea typeface="Times New Roman"/>
                          <a:cs typeface="Times New Roman"/>
                        </a:rPr>
                        <a:t>0.3 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3224" marR="123224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latin typeface="Arial"/>
                          <a:ea typeface="Times New Roman"/>
                          <a:cs typeface="Times New Roman"/>
                        </a:rPr>
                        <a:t>0.2 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3224" marR="1232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latin typeface="Arial"/>
                          <a:ea typeface="Times New Roman"/>
                          <a:cs typeface="Times New Roman"/>
                        </a:rPr>
                        <a:t>-0.5 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3224" marR="12322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latin typeface="Arial"/>
                          <a:ea typeface="Times New Roman"/>
                          <a:cs typeface="Times New Roman"/>
                        </a:rPr>
                        <a:t>-0.4 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3224" marR="123224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90945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latin typeface="Arial"/>
                          <a:ea typeface="Times New Roman"/>
                          <a:cs typeface="Times New Roman"/>
                        </a:rPr>
                        <a:t>Class D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3224" marR="1232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latin typeface="Arial"/>
                          <a:ea typeface="Times New Roman"/>
                          <a:cs typeface="Times New Roman"/>
                        </a:rPr>
                        <a:t>0.7 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3224" marR="1232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latin typeface="Arial"/>
                          <a:ea typeface="Times New Roman"/>
                          <a:cs typeface="Times New Roman"/>
                        </a:rPr>
                        <a:t>0.0 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3224" marR="12322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latin typeface="Arial"/>
                          <a:ea typeface="Times New Roman"/>
                          <a:cs typeface="Times New Roman"/>
                        </a:rPr>
                        <a:t>0.2 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3224" marR="123224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latin typeface="Arial"/>
                          <a:ea typeface="Times New Roman"/>
                          <a:cs typeface="Times New Roman"/>
                        </a:rPr>
                        <a:t>0.2 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3224" marR="1232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latin typeface="Arial"/>
                          <a:ea typeface="Times New Roman"/>
                          <a:cs typeface="Times New Roman"/>
                        </a:rPr>
                        <a:t>-0.5 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3224" marR="12322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latin typeface="Arial"/>
                          <a:ea typeface="Times New Roman"/>
                          <a:cs typeface="Times New Roman"/>
                        </a:rPr>
                        <a:t>-0.6 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3224" marR="123224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90945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latin typeface="Arial"/>
                          <a:ea typeface="Times New Roman"/>
                          <a:cs typeface="Times New Roman"/>
                        </a:rPr>
                        <a:t>Class E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3224" marR="1232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latin typeface="Arial"/>
                          <a:ea typeface="Times New Roman"/>
                          <a:cs typeface="Times New Roman"/>
                        </a:rPr>
                        <a:t>0.3 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3224" marR="1232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latin typeface="Arial"/>
                          <a:ea typeface="Times New Roman"/>
                          <a:cs typeface="Times New Roman"/>
                        </a:rPr>
                        <a:t>4.7 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3224" marR="12322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latin typeface="Arial"/>
                          <a:ea typeface="Times New Roman"/>
                          <a:cs typeface="Times New Roman"/>
                        </a:rPr>
                        <a:t>2.5 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3224" marR="123224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latin typeface="Arial"/>
                          <a:ea typeface="Times New Roman"/>
                          <a:cs typeface="Times New Roman"/>
                        </a:rPr>
                        <a:t>0.0 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3224" marR="1232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latin typeface="Arial"/>
                          <a:ea typeface="Times New Roman"/>
                          <a:cs typeface="Times New Roman"/>
                        </a:rPr>
                        <a:t>0.5 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3224" marR="123224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latin typeface="Arial"/>
                          <a:ea typeface="Times New Roman"/>
                          <a:cs typeface="Times New Roman"/>
                        </a:rPr>
                        <a:t>0.2 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3224" marR="123224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0945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latin typeface="Arial"/>
                          <a:ea typeface="Times New Roman"/>
                          <a:cs typeface="Times New Roman"/>
                        </a:rPr>
                        <a:t>All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3224" marR="1232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latin typeface="Arial"/>
                          <a:ea typeface="Times New Roman"/>
                          <a:cs typeface="Times New Roman"/>
                        </a:rPr>
                        <a:t>0.6 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3224" marR="1232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latin typeface="Arial"/>
                          <a:ea typeface="Times New Roman"/>
                          <a:cs typeface="Times New Roman"/>
                        </a:rPr>
                        <a:t>1.1 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3224" marR="123224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latin typeface="Arial"/>
                          <a:ea typeface="Times New Roman"/>
                          <a:cs typeface="Times New Roman"/>
                        </a:rPr>
                        <a:t>1.2 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3224" marR="123224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latin typeface="Arial"/>
                          <a:ea typeface="Times New Roman"/>
                          <a:cs typeface="Times New Roman"/>
                        </a:rPr>
                        <a:t>0.2 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3224" marR="1232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latin typeface="Arial"/>
                          <a:ea typeface="Times New Roman"/>
                          <a:cs typeface="Times New Roman"/>
                        </a:rPr>
                        <a:t>-0.1 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3224" marR="123224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latin typeface="Arial"/>
                          <a:ea typeface="Times New Roman"/>
                          <a:cs typeface="Times New Roman"/>
                        </a:rPr>
                        <a:t>0.0 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3224" marR="123224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0945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latin typeface="Arial"/>
                          <a:ea typeface="Times New Roman"/>
                          <a:cs typeface="Times New Roman"/>
                        </a:rPr>
                        <a:t>Enc Time[%]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3224" marR="1232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latin typeface="Arial"/>
                          <a:ea typeface="Times New Roman"/>
                          <a:cs typeface="Times New Roman"/>
                        </a:rPr>
                        <a:t>93%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3224" marR="1232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latin typeface="Arial"/>
                          <a:ea typeface="Times New Roman"/>
                          <a:cs typeface="Times New Roman"/>
                        </a:rPr>
                        <a:t>85%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3224" marR="1232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08060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latin typeface="Arial"/>
                          <a:ea typeface="Times New Roman"/>
                          <a:cs typeface="Times New Roman"/>
                        </a:rPr>
                        <a:t>Dec Time[%]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3224" marR="1232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latin typeface="Arial"/>
                          <a:ea typeface="Times New Roman"/>
                          <a:cs typeface="Times New Roman"/>
                        </a:rPr>
                        <a:t>98%</a:t>
                      </a:r>
                      <a:endParaRPr lang="en-US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3224" marR="1232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 dirty="0">
                          <a:latin typeface="Arial"/>
                          <a:ea typeface="Times New Roman"/>
                          <a:cs typeface="Times New Roman"/>
                        </a:rPr>
                        <a:t>97%</a:t>
                      </a:r>
                      <a:endParaRPr lang="en-US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23224" marR="1232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Experimental results</a:t>
            </a:r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This contribution demonstrates encoding accelerations obtained from decreasing RDOQ calculations in intra prediction. 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For </a:t>
            </a:r>
            <a:r>
              <a:rPr lang="en-US" dirty="0" smtClean="0"/>
              <a:t>the </a:t>
            </a:r>
            <a:r>
              <a:rPr lang="en-US" dirty="0" err="1" smtClean="0"/>
              <a:t>LoCo</a:t>
            </a:r>
            <a:r>
              <a:rPr lang="en-US" dirty="0" smtClean="0"/>
              <a:t> scenario,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a </a:t>
            </a:r>
            <a:r>
              <a:rPr lang="en-US" dirty="0" smtClean="0"/>
              <a:t>15% decrease in execution time can be obtained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with </a:t>
            </a:r>
            <a:r>
              <a:rPr lang="en-US" dirty="0" smtClean="0"/>
              <a:t>0.2% (Y), -0.1% (U), and 0.0% (V) BD-rate increase.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</a:t>
            </a:r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MMLab_ibbt_3">
  <a:themeElements>
    <a:clrScheme name="MMLab - Ugent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164A7C"/>
      </a:accent1>
      <a:accent2>
        <a:srgbClr val="FDB812"/>
      </a:accent2>
      <a:accent3>
        <a:srgbClr val="7B164A"/>
      </a:accent3>
      <a:accent4>
        <a:srgbClr val="4A7B16"/>
      </a:accent4>
      <a:accent5>
        <a:srgbClr val="4B96DF"/>
      </a:accent5>
      <a:accent6>
        <a:srgbClr val="061625"/>
      </a:accent6>
      <a:hlink>
        <a:srgbClr val="164A7C"/>
      </a:hlink>
      <a:folHlink>
        <a:srgbClr val="FDB812"/>
      </a:folHlink>
    </a:clrScheme>
    <a:fontScheme name="Century G">
      <a:majorFont>
        <a:latin typeface="Century Gothic"/>
        <a:ea typeface=""/>
        <a:cs typeface=""/>
      </a:majorFont>
      <a:minorFont>
        <a:latin typeface="Century Gothic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MMLab_ibbt_3">
  <a:themeElements>
    <a:clrScheme name="MMLab - Ugent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164A7C"/>
      </a:accent1>
      <a:accent2>
        <a:srgbClr val="FDB812"/>
      </a:accent2>
      <a:accent3>
        <a:srgbClr val="7B164A"/>
      </a:accent3>
      <a:accent4>
        <a:srgbClr val="4A7B16"/>
      </a:accent4>
      <a:accent5>
        <a:srgbClr val="4B96DF"/>
      </a:accent5>
      <a:accent6>
        <a:srgbClr val="061625"/>
      </a:accent6>
      <a:hlink>
        <a:srgbClr val="164A7C"/>
      </a:hlink>
      <a:folHlink>
        <a:srgbClr val="FDB812"/>
      </a:folHlink>
    </a:clrScheme>
    <a:fontScheme name="Century G">
      <a:majorFont>
        <a:latin typeface="Century Gothic"/>
        <a:ea typeface=""/>
        <a:cs typeface=""/>
      </a:majorFont>
      <a:minorFont>
        <a:latin typeface="Century Gothic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2_MMLab_ibbt_3">
  <a:themeElements>
    <a:clrScheme name="MMLab - Ugent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164A7C"/>
      </a:accent1>
      <a:accent2>
        <a:srgbClr val="FDB812"/>
      </a:accent2>
      <a:accent3>
        <a:srgbClr val="7B164A"/>
      </a:accent3>
      <a:accent4>
        <a:srgbClr val="4A7B16"/>
      </a:accent4>
      <a:accent5>
        <a:srgbClr val="4B96DF"/>
      </a:accent5>
      <a:accent6>
        <a:srgbClr val="061625"/>
      </a:accent6>
      <a:hlink>
        <a:srgbClr val="164A7C"/>
      </a:hlink>
      <a:folHlink>
        <a:srgbClr val="FDB812"/>
      </a:folHlink>
    </a:clrScheme>
    <a:fontScheme name="Century G">
      <a:majorFont>
        <a:latin typeface="Century Gothic"/>
        <a:ea typeface=""/>
        <a:cs typeface=""/>
      </a:majorFont>
      <a:minorFont>
        <a:latin typeface="Century Gothic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3_MMLab_ibbt_3">
  <a:themeElements>
    <a:clrScheme name="MMLab - Ugent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164A7C"/>
      </a:accent1>
      <a:accent2>
        <a:srgbClr val="FDB812"/>
      </a:accent2>
      <a:accent3>
        <a:srgbClr val="7B164A"/>
      </a:accent3>
      <a:accent4>
        <a:srgbClr val="4A7B16"/>
      </a:accent4>
      <a:accent5>
        <a:srgbClr val="4B96DF"/>
      </a:accent5>
      <a:accent6>
        <a:srgbClr val="061625"/>
      </a:accent6>
      <a:hlink>
        <a:srgbClr val="164A7C"/>
      </a:hlink>
      <a:folHlink>
        <a:srgbClr val="FDB812"/>
      </a:folHlink>
    </a:clrScheme>
    <a:fontScheme name="Century G">
      <a:majorFont>
        <a:latin typeface="Century Gothic"/>
        <a:ea typeface=""/>
        <a:cs typeface=""/>
      </a:majorFont>
      <a:minorFont>
        <a:latin typeface="Century Gothic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MMLab_ibbt_new</Template>
  <TotalTime>1074</TotalTime>
  <Words>396</Words>
  <Application>Microsoft Office PowerPoint</Application>
  <PresentationFormat>On-screen Show (4:3)</PresentationFormat>
  <Paragraphs>118</Paragraphs>
  <Slides>5</Slides>
  <Notes>5</Notes>
  <HiddenSlides>0</HiddenSlides>
  <MMClips>0</MMClips>
  <ScaleCrop>false</ScaleCrop>
  <HeadingPairs>
    <vt:vector size="6" baseType="variant">
      <vt:variant>
        <vt:lpstr>Theme</vt:lpstr>
      </vt:variant>
      <vt:variant>
        <vt:i4>4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MMLab_ibbt_3</vt:lpstr>
      <vt:lpstr>1_MMLab_ibbt_3</vt:lpstr>
      <vt:lpstr>2_MMLab_ibbt_3</vt:lpstr>
      <vt:lpstr>3_MMLab_ibbt_3</vt:lpstr>
      <vt:lpstr>Microsoft Office Visio Drawing</vt:lpstr>
      <vt:lpstr>Slide 1</vt:lpstr>
      <vt:lpstr>HM2.0 Intra encoding process</vt:lpstr>
      <vt:lpstr>HM2.0 Intra encoding process</vt:lpstr>
      <vt:lpstr>Experimental results</vt:lpstr>
      <vt:lpstr>Conclusion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Quantizer mismatch  in distributed video coding</dc:title>
  <dc:creator/>
  <cp:lastModifiedBy>Glenn Van Wallendael</cp:lastModifiedBy>
  <cp:revision>109</cp:revision>
  <dcterms:created xsi:type="dcterms:W3CDTF">2006-08-16T00:00:00Z</dcterms:created>
  <dcterms:modified xsi:type="dcterms:W3CDTF">2011-03-10T14:58:52Z</dcterms:modified>
</cp:coreProperties>
</file>