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64" r:id="rId9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-1344" y="-90"/>
      </p:cViewPr>
      <p:guideLst>
        <p:guide orient="horz" pos="482"/>
        <p:guide pos="1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D72C4-3BD3-4AA3-91BD-1DE756B51E29}" type="datetimeFigureOut">
              <a:rPr lang="en-US" smtClean="0"/>
              <a:pPr/>
              <a:t>17.03.2011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35DDB-2D52-4A82-A4D8-5A84FFEE5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Brandmark_White_Z1_A4_new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4688" y="2643188"/>
            <a:ext cx="28575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8" y="1574800"/>
            <a:ext cx="6696088" cy="2168525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6850" y="4029075"/>
            <a:ext cx="6684976" cy="1752600"/>
          </a:xfrm>
        </p:spPr>
        <p:txBody>
          <a:bodyPr/>
          <a:lstStyle>
            <a:lvl1pPr marL="0" indent="0">
              <a:buFontTx/>
              <a:buNone/>
              <a:defRPr sz="2800" b="1">
                <a:solidFill>
                  <a:schemeClr val="bg1"/>
                </a:solidFill>
                <a:latin typeface="Nokia Large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rgbClr val="44A5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156575" y="6111875"/>
            <a:ext cx="1749425" cy="746125"/>
            <a:chOff x="5138" y="1866"/>
            <a:chExt cx="1102" cy="470"/>
          </a:xfrm>
        </p:grpSpPr>
        <p:pic>
          <p:nvPicPr>
            <p:cNvPr id="4" name="Picture 6" descr="Logotype_White_33mm300dp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15" y="2041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138" y="1866"/>
              <a:ext cx="1102" cy="47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233347" y="6413500"/>
            <a:ext cx="25050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buClr>
                <a:srgbClr val="040477"/>
              </a:buClr>
              <a:defRPr/>
            </a:pPr>
            <a:r>
              <a:rPr lang="en-US" sz="800" dirty="0">
                <a:solidFill>
                  <a:srgbClr val="FFFFFF"/>
                </a:solidFill>
                <a:latin typeface="Nokia Standard Multiscript" pitchFamily="-65" charset="-52"/>
                <a:cs typeface="Nokia Standard Multiscript" pitchFamily="-65" charset="-52"/>
              </a:rPr>
              <a:t>Company Confidential. ©2010 Nokia </a:t>
            </a:r>
            <a:endParaRPr lang="en-US" sz="800" dirty="0">
              <a:solidFill>
                <a:srgbClr val="000000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84725" y="6364288"/>
            <a:ext cx="315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22C96B75-48A4-4BF2-8F84-C997BE2B5886}" type="slidenum">
              <a:rPr lang="en-US" sz="800">
                <a:solidFill>
                  <a:schemeClr val="bg1"/>
                </a:solidFill>
                <a:latin typeface="Nokia Standard Multiscript" pitchFamily="-65" charset="-52"/>
                <a:cs typeface="Nokia Standard Multiscript" pitchFamily="-65" charset="-52"/>
              </a:rPr>
              <a:pPr>
                <a:defRPr/>
              </a:pPr>
              <a:t>‹#›</a:t>
            </a:fld>
            <a:endParaRPr lang="en-US" sz="800">
              <a:solidFill>
                <a:schemeClr val="bg1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8" y="1574800"/>
            <a:ext cx="7099300" cy="2168525"/>
          </a:xfrm>
        </p:spPr>
        <p:txBody>
          <a:bodyPr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 sz="2800">
                <a:latin typeface="Nokia Standard Multiscript" pitchFamily="34" charset="0"/>
                <a:ea typeface="Nokia Standard Multiscript" pitchFamily="34" charset="0"/>
                <a:cs typeface="Nokia Standard Multiscript" pitchFamily="34" charset="0"/>
              </a:defRPr>
            </a:lvl1pPr>
            <a:lvl2pPr>
              <a:defRPr>
                <a:latin typeface="Nokia Standard Multiscript" pitchFamily="34" charset="0"/>
                <a:ea typeface="Nokia Standard Multiscript" pitchFamily="34" charset="0"/>
                <a:cs typeface="Nokia Standard Multiscript" pitchFamily="34" charset="0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156575" y="6111875"/>
            <a:ext cx="1749425" cy="746125"/>
            <a:chOff x="5138" y="1866"/>
            <a:chExt cx="1102" cy="470"/>
          </a:xfrm>
        </p:grpSpPr>
        <p:pic>
          <p:nvPicPr>
            <p:cNvPr id="4" name="Picture 6" descr="Logotype_White_33mm300dpi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15" y="2041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138" y="1866"/>
              <a:ext cx="1102" cy="47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33347" y="6413500"/>
            <a:ext cx="2505075" cy="12382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buClr>
                <a:srgbClr val="040477"/>
              </a:buClr>
              <a:defRPr/>
            </a:pPr>
            <a:r>
              <a:rPr lang="en-US" sz="800" dirty="0">
                <a:solidFill>
                  <a:srgbClr val="FFFFFF"/>
                </a:solidFill>
                <a:latin typeface="Nokia Standard Multiscript" pitchFamily="34" charset="0"/>
                <a:ea typeface="Nokia Standard Multiscript" pitchFamily="34" charset="0"/>
                <a:cs typeface="Nokia Standard Multiscript" pitchFamily="34" charset="0"/>
              </a:rPr>
              <a:t>Company Confidential. ©2010 Nokia. </a:t>
            </a:r>
            <a:endParaRPr lang="en-US" sz="800" dirty="0">
              <a:solidFill>
                <a:srgbClr val="000000"/>
              </a:solidFill>
              <a:latin typeface="Nokia Standard Multiscript" pitchFamily="34" charset="0"/>
              <a:ea typeface="Nokia Standard Multiscript" pitchFamily="34" charset="0"/>
              <a:cs typeface="Nokia Standard Multiscript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84725" y="6364288"/>
            <a:ext cx="315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A492CF7C-74BF-4370-A916-7AB3E8AB9EF9}" type="slidenum">
              <a:rPr lang="en-US" sz="800">
                <a:solidFill>
                  <a:schemeClr val="bg1"/>
                </a:solidFill>
                <a:latin typeface="Nokia Standard Multiscript" pitchFamily="-65" charset="-52"/>
                <a:cs typeface="Nokia Standard Multiscript" pitchFamily="-65" charset="-52"/>
              </a:rPr>
              <a:pPr>
                <a:defRPr/>
              </a:pPr>
              <a:t>‹#›</a:t>
            </a:fld>
            <a:endParaRPr lang="en-US" sz="800">
              <a:solidFill>
                <a:schemeClr val="bg1"/>
              </a:solidFill>
              <a:latin typeface="Nokia Standard Multiscript" pitchFamily="-65" charset="-52"/>
              <a:cs typeface="Nokia Standard Multiscript" pitchFamily="-65" charset="-52"/>
            </a:endParaRPr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5738" y="3626969"/>
            <a:ext cx="7099300" cy="2168525"/>
          </a:xfrm>
        </p:spPr>
        <p:txBody>
          <a:bodyPr/>
          <a:lstStyle>
            <a:lvl1pPr>
              <a:defRPr sz="6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1004" y="-16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004" y="114298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 (Nokia Standard 28pt)</a:t>
            </a:r>
          </a:p>
          <a:p>
            <a:pPr lvl="1"/>
            <a:r>
              <a:rPr lang="en-US" dirty="0" smtClean="0"/>
              <a:t>Click to edit Master text styles (Nokia Standard 24pt)</a:t>
            </a:r>
            <a:r>
              <a:rPr lang="fi-FI" dirty="0" smtClean="0"/>
              <a:t>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Footer (font: Nokia Standard, 8 pt):</a:t>
            </a:r>
          </a:p>
          <a:p>
            <a:pPr lvl="0"/>
            <a:r>
              <a:rPr lang="en-US" dirty="0" smtClean="0"/>
              <a:t>Company Confidential. ©2010 Nokia.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Nokia PowerPoint presentations should always be marked with the appropriate level of confidentiality: Company Confidential (default), Confidential or Secret. More info from Corporate Security web.</a:t>
            </a:r>
          </a:p>
        </p:txBody>
      </p:sp>
      <p:grpSp>
        <p:nvGrpSpPr>
          <p:cNvPr id="7" name="Group 11"/>
          <p:cNvGrpSpPr>
            <a:grpSpLocks/>
          </p:cNvGrpSpPr>
          <p:nvPr/>
        </p:nvGrpSpPr>
        <p:grpSpPr bwMode="auto">
          <a:xfrm>
            <a:off x="8156575" y="6111875"/>
            <a:ext cx="1749425" cy="746125"/>
            <a:chOff x="5138" y="3850"/>
            <a:chExt cx="1102" cy="470"/>
          </a:xfrm>
        </p:grpSpPr>
        <p:pic>
          <p:nvPicPr>
            <p:cNvPr id="8" name="Picture 8" descr="Logotype_RGB_33mm300dpi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14" y="4025"/>
              <a:ext cx="749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5138" y="3850"/>
              <a:ext cx="1102" cy="47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4784725" y="6364288"/>
            <a:ext cx="315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A9F846F5-DA09-4B7F-8245-E72E6C9727BF}" type="slidenum">
              <a:rPr lang="en-US" sz="800">
                <a:solidFill>
                  <a:srgbClr val="0033CC"/>
                </a:solidFill>
                <a:latin typeface="Nokia Standard Multiscript" pitchFamily="-65" charset="-52"/>
                <a:cs typeface="Nokia Standard Multiscript" pitchFamily="-65" charset="-52"/>
              </a:rPr>
              <a:pPr>
                <a:defRPr/>
              </a:pPr>
              <a:t>‹#›</a:t>
            </a:fld>
            <a:endParaRPr lang="en-US" sz="800" dirty="0">
              <a:latin typeface="Nokia Standard Multiscript" pitchFamily="-65" charset="-52"/>
              <a:cs typeface="Nokia Standard Multiscript" pitchFamily="-65" charset="-5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5" r:id="rId4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Nokia Larg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 baseline="0">
          <a:solidFill>
            <a:schemeClr val="tx1"/>
          </a:solidFill>
          <a:latin typeface="Nokia Standard Multiscript" pitchFamily="34" charset="0"/>
          <a:ea typeface="Nokia Standard Multiscript" pitchFamily="34" charset="0"/>
          <a:cs typeface="Nokia Standard Multiscript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 baseline="0">
          <a:solidFill>
            <a:schemeClr val="tx1"/>
          </a:solidFill>
          <a:latin typeface="Nokia Standard Multiscript" pitchFamily="34" charset="0"/>
          <a:ea typeface="Nokia Standard Multiscript" pitchFamily="34" charset="0"/>
          <a:cs typeface="Nokia Standard Multiscript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JCTVC-E241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850" y="4029075"/>
            <a:ext cx="9709150" cy="1752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Low complexity bi-predictive interpolation with 6-tap DCT-IF filter</a:t>
            </a:r>
          </a:p>
          <a:p>
            <a:endParaRPr lang="fi-FI" dirty="0" smtClean="0"/>
          </a:p>
          <a:p>
            <a:r>
              <a:rPr lang="fi-FI" dirty="0" smtClean="0"/>
              <a:t>Kemal Ugur, Jani Lainema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00472" y="404664"/>
            <a:ext cx="9433048" cy="144016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6603" y="419180"/>
            <a:ext cx="919456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600" dirty="0" smtClean="0">
                <a:solidFill>
                  <a:srgbClr val="000000"/>
                </a:solidFill>
              </a:rPr>
              <a:t>At the Daegu meeting, it was decided to use 8-tap DCT-IF for both high efficiency and low complexity</a:t>
            </a:r>
          </a:p>
          <a:p>
            <a:pPr>
              <a:buFont typeface="Arial" pitchFamily="34" charset="0"/>
              <a:buChar char="•"/>
            </a:pPr>
            <a:endParaRPr lang="fi-FI" sz="1600" dirty="0" smtClean="0">
              <a:solidFill>
                <a:srgbClr val="000000"/>
              </a:solidFill>
            </a:endParaRPr>
          </a:p>
          <a:p>
            <a:r>
              <a:rPr lang="fi-FI" sz="1600" dirty="0" smtClean="0">
                <a:solidFill>
                  <a:srgbClr val="000000"/>
                </a:solidFill>
              </a:rPr>
              <a:t>This has some complexity impact compared to previous low complexity configuration:</a:t>
            </a:r>
          </a:p>
          <a:p>
            <a:pPr lvl="1">
              <a:buFont typeface="Arial" pitchFamily="34" charset="0"/>
              <a:buChar char="•"/>
            </a:pPr>
            <a:r>
              <a:rPr lang="fi-FI" sz="1600" dirty="0" smtClean="0">
                <a:solidFill>
                  <a:srgbClr val="000000"/>
                </a:solidFill>
              </a:rPr>
              <a:t> ~ 2x average computational complexity increase </a:t>
            </a:r>
          </a:p>
          <a:p>
            <a:pPr lvl="1">
              <a:buFont typeface="Arial" pitchFamily="34" charset="0"/>
              <a:buChar char="•"/>
            </a:pPr>
            <a:r>
              <a:rPr lang="fi-FI" sz="1600" dirty="0" smtClean="0">
                <a:solidFill>
                  <a:srgbClr val="000000"/>
                </a:solidFill>
              </a:rPr>
              <a:t>  ~30% memory bandwidth increase due to increased tap-length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00472" y="2204864"/>
            <a:ext cx="9433048" cy="216024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2480" y="2261190"/>
            <a:ext cx="949484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600" dirty="0" smtClean="0">
                <a:solidFill>
                  <a:srgbClr val="000000"/>
                </a:solidFill>
              </a:rPr>
              <a:t>This proposal aims to reduce especially the worst-case complexity related to interpolation filters.</a:t>
            </a:r>
          </a:p>
          <a:p>
            <a:pPr lvl="1">
              <a:buFont typeface="Arial" pitchFamily="34" charset="0"/>
              <a:buChar char="•"/>
            </a:pPr>
            <a:r>
              <a:rPr lang="fi-FI" sz="1600" dirty="0" smtClean="0">
                <a:solidFill>
                  <a:srgbClr val="000000"/>
                </a:solidFill>
              </a:rPr>
              <a:t>Motion-comp. worst-case happens when the motion block is bi-predicted</a:t>
            </a:r>
          </a:p>
          <a:p>
            <a:endParaRPr lang="fi-FI" sz="1600" dirty="0" smtClean="0">
              <a:solidFill>
                <a:srgbClr val="000000"/>
              </a:solidFill>
            </a:endParaRPr>
          </a:p>
          <a:p>
            <a:r>
              <a:rPr lang="fi-FI" sz="1600" dirty="0" smtClean="0">
                <a:solidFill>
                  <a:srgbClr val="000000"/>
                </a:solidFill>
              </a:rPr>
              <a:t>It is proposed to use 6-tap DCT-IF filter (instead of 8-tap) for bi-prediction for low-complexity</a:t>
            </a:r>
          </a:p>
          <a:p>
            <a:pPr lvl="1">
              <a:buFont typeface="Arial" pitchFamily="34" charset="0"/>
              <a:buChar char="•"/>
            </a:pPr>
            <a:r>
              <a:rPr lang="fi-FI" sz="1600" dirty="0" smtClean="0">
                <a:solidFill>
                  <a:srgbClr val="000000"/>
                </a:solidFill>
              </a:rPr>
              <a:t> Same DCT-IF coefficients as in JCTVC-D344, but using 6-bit accuracy (same accuracy as 8-tap DCT-IF)</a:t>
            </a:r>
          </a:p>
          <a:p>
            <a:pPr lvl="1">
              <a:buFont typeface="Arial" pitchFamily="34" charset="0"/>
              <a:buChar char="•"/>
            </a:pPr>
            <a:endParaRPr lang="fi-FI" sz="1600" dirty="0" smtClean="0">
              <a:solidFill>
                <a:srgbClr val="000000"/>
              </a:solidFill>
            </a:endParaRPr>
          </a:p>
          <a:p>
            <a:r>
              <a:rPr lang="fi-FI" sz="1600" dirty="0" smtClean="0">
                <a:solidFill>
                  <a:srgbClr val="000000"/>
                </a:solidFill>
              </a:rPr>
              <a:t>Proposal is closely related to Sony’s earlier proposals on using different filters for single/bi prediction</a:t>
            </a:r>
          </a:p>
          <a:p>
            <a:pPr lvl="1">
              <a:buFont typeface="Arial" pitchFamily="34" charset="0"/>
              <a:buChar char="•"/>
            </a:pPr>
            <a:r>
              <a:rPr lang="fi-FI" sz="1600" dirty="0" smtClean="0">
                <a:solidFill>
                  <a:srgbClr val="000000"/>
                </a:solidFill>
              </a:rPr>
              <a:t> JCTVC-C164, JCTVC-D090, JCTVC-E128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00472" y="4725144"/>
            <a:ext cx="9433048" cy="158417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44488" y="4841865"/>
            <a:ext cx="90730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solidFill>
                  <a:srgbClr val="000000"/>
                </a:solidFill>
              </a:rPr>
              <a:t>The worst-case interpolation complexity and memory bandwidth is reduced by ~ 30%</a:t>
            </a:r>
          </a:p>
          <a:p>
            <a:endParaRPr lang="fi-FI" sz="1600" dirty="0" smtClean="0">
              <a:solidFill>
                <a:srgbClr val="000000"/>
              </a:solidFill>
            </a:endParaRPr>
          </a:p>
          <a:p>
            <a:r>
              <a:rPr lang="fi-FI" sz="1600" dirty="0" smtClean="0">
                <a:solidFill>
                  <a:srgbClr val="000000"/>
                </a:solidFill>
              </a:rPr>
              <a:t>For low complexity configuration there is an average 0.5% coding efficiency loss. </a:t>
            </a:r>
            <a:r>
              <a:rPr lang="fi-FI" sz="1600" b="1" dirty="0" smtClean="0">
                <a:solidFill>
                  <a:srgbClr val="000000"/>
                </a:solidFill>
              </a:rPr>
              <a:t>However:</a:t>
            </a:r>
          </a:p>
          <a:p>
            <a:pPr lvl="1">
              <a:buFont typeface="Arial" pitchFamily="34" charset="0"/>
              <a:buChar char="•"/>
            </a:pPr>
            <a:r>
              <a:rPr lang="fi-FI" sz="1600" dirty="0" smtClean="0">
                <a:solidFill>
                  <a:srgbClr val="000000"/>
                </a:solidFill>
              </a:rPr>
              <a:t> When BQSquare is removed, </a:t>
            </a:r>
            <a:r>
              <a:rPr lang="fi-FI" sz="1600" b="1" dirty="0" smtClean="0">
                <a:solidFill>
                  <a:srgbClr val="000000"/>
                </a:solidFill>
              </a:rPr>
              <a:t>the coding efficiency is unchanged</a:t>
            </a:r>
            <a:r>
              <a:rPr lang="fi-FI" sz="1600" dirty="0" smtClean="0">
                <a:solidFill>
                  <a:srgbClr val="000000"/>
                </a:solidFill>
              </a:rPr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fi-FI" sz="1600" dirty="0" smtClean="0">
                <a:solidFill>
                  <a:srgbClr val="000000"/>
                </a:solidFill>
              </a:rPr>
              <a:t> For high-resolution classes (Class A,B,E), </a:t>
            </a:r>
            <a:r>
              <a:rPr lang="fi-FI" sz="1600" b="1" dirty="0" smtClean="0">
                <a:solidFill>
                  <a:srgbClr val="000000"/>
                </a:solidFill>
              </a:rPr>
              <a:t>the coding efficiency is improved by 0.8%</a:t>
            </a:r>
            <a:endParaRPr lang="fi-FI" sz="16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JCTVC-E241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004" y="1142984"/>
            <a:ext cx="9380508" cy="4525963"/>
          </a:xfrm>
        </p:spPr>
        <p:txBody>
          <a:bodyPr>
            <a:normAutofit fontScale="92500" lnSpcReduction="20000"/>
          </a:bodyPr>
          <a:lstStyle/>
          <a:p>
            <a:r>
              <a:rPr lang="fi-FI" dirty="0" smtClean="0">
                <a:solidFill>
                  <a:srgbClr val="000000"/>
                </a:solidFill>
              </a:rPr>
              <a:t>The main idea of the proposal is the same as Sony’s CE3 response JCTVC-E128</a:t>
            </a:r>
          </a:p>
          <a:p>
            <a:pPr lvl="1">
              <a:buFont typeface="Arial" pitchFamily="34" charset="0"/>
              <a:buChar char="•"/>
            </a:pPr>
            <a:r>
              <a:rPr lang="fi-FI" dirty="0" smtClean="0">
                <a:solidFill>
                  <a:srgbClr val="000000"/>
                </a:solidFill>
              </a:rPr>
              <a:t>Use a different interpolation filter for bi/uni prediction</a:t>
            </a:r>
          </a:p>
          <a:p>
            <a:pPr lvl="1">
              <a:buFont typeface="Arial" pitchFamily="34" charset="0"/>
              <a:buChar char="•"/>
            </a:pPr>
            <a:r>
              <a:rPr lang="fi-FI" dirty="0" smtClean="0">
                <a:solidFill>
                  <a:srgbClr val="000000"/>
                </a:solidFill>
              </a:rPr>
              <a:t>Here, the motivation is to reduce the worst-case complexity using a filter with shorter tap-length for bi prediction</a:t>
            </a:r>
          </a:p>
          <a:p>
            <a:endParaRPr lang="fi-FI" dirty="0" smtClean="0">
              <a:solidFill>
                <a:srgbClr val="000000"/>
              </a:solidFill>
            </a:endParaRPr>
          </a:p>
          <a:p>
            <a:r>
              <a:rPr lang="fi-FI" dirty="0" smtClean="0">
                <a:solidFill>
                  <a:srgbClr val="000000"/>
                </a:solidFill>
              </a:rPr>
              <a:t>Filter for uni-prediction: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sz="2100" dirty="0" smtClean="0">
                <a:solidFill>
                  <a:srgbClr val="000000"/>
                </a:solidFill>
              </a:rPr>
              <a:t>Half pixel: 	</a:t>
            </a:r>
            <a:r>
              <a:rPr lang="en-US" sz="2100" dirty="0" smtClean="0">
                <a:solidFill>
                  <a:srgbClr val="000000"/>
                </a:solidFill>
                <a:latin typeface="Courier" pitchFamily="49" charset="0"/>
              </a:rPr>
              <a:t>[-1, 4,-11, 40, 40,-11, 4, -1] </a:t>
            </a:r>
          </a:p>
          <a:p>
            <a:r>
              <a:rPr lang="en-US" sz="2100" dirty="0" smtClean="0">
                <a:solidFill>
                  <a:srgbClr val="000000"/>
                </a:solidFill>
              </a:rPr>
              <a:t>Quarter pixel:	</a:t>
            </a:r>
            <a:r>
              <a:rPr lang="en-US" sz="2100" dirty="0" smtClean="0">
                <a:solidFill>
                  <a:srgbClr val="000000"/>
                </a:solidFill>
                <a:latin typeface="Courier" pitchFamily="49" charset="0"/>
              </a:rPr>
              <a:t>[-1, 4,-10, 57, 19, -7, 3, -1]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Filter for bi-prediction :</a:t>
            </a:r>
          </a:p>
          <a:p>
            <a:r>
              <a:rPr lang="en-US" sz="2100" dirty="0" smtClean="0">
                <a:solidFill>
                  <a:srgbClr val="000000"/>
                </a:solidFill>
              </a:rPr>
              <a:t>Half pixel: 	</a:t>
            </a:r>
            <a:r>
              <a:rPr lang="en-US" sz="2100" dirty="0" smtClean="0">
                <a:solidFill>
                  <a:srgbClr val="000000"/>
                </a:solidFill>
                <a:latin typeface="Courier" pitchFamily="49" charset="0"/>
              </a:rPr>
              <a:t>[1, -8, 39, 39,-8, 1]</a:t>
            </a:r>
            <a:r>
              <a:rPr lang="en-US" sz="2100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sz="2100" dirty="0" smtClean="0">
                <a:solidFill>
                  <a:srgbClr val="000000"/>
                </a:solidFill>
              </a:rPr>
              <a:t>Quarter pixel:	</a:t>
            </a:r>
            <a:r>
              <a:rPr lang="en-US" sz="2100" dirty="0" smtClean="0">
                <a:solidFill>
                  <a:srgbClr val="000000"/>
                </a:solidFill>
                <a:latin typeface="Courier" pitchFamily="49" charset="0"/>
              </a:rPr>
              <a:t>[2, -8, 57, 18,-6, 1]</a:t>
            </a:r>
          </a:p>
          <a:p>
            <a:endParaRPr lang="fi-FI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JCTVC-E241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600" dirty="0" smtClean="0">
                <a:solidFill>
                  <a:srgbClr val="000000"/>
                </a:solidFill>
              </a:rPr>
              <a:t>The proposal aims to reduce the complexity but comes with a gain in coding efficiency for high-resolution sequences</a:t>
            </a:r>
          </a:p>
          <a:p>
            <a:pPr lvl="1" hangingPunct="0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The gain in coding efficiency is attributed to slight variation in filter responses for </a:t>
            </a:r>
            <a:r>
              <a:rPr lang="en-US" sz="2200" dirty="0" err="1" smtClean="0">
                <a:solidFill>
                  <a:srgbClr val="000000"/>
                </a:solidFill>
              </a:rPr>
              <a:t>uni</a:t>
            </a:r>
            <a:r>
              <a:rPr lang="en-US" sz="2200" dirty="0" smtClean="0">
                <a:solidFill>
                  <a:srgbClr val="000000"/>
                </a:solidFill>
              </a:rPr>
              <a:t>- and bi-prediction</a:t>
            </a:r>
            <a:endParaRPr lang="en-US" sz="22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0712" y="2852936"/>
            <a:ext cx="511256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Results - Coding Efficiency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8464" y="980728"/>
          <a:ext cx="5112569" cy="2061587"/>
        </p:xfrm>
        <a:graphic>
          <a:graphicData uri="http://schemas.openxmlformats.org/drawingml/2006/table">
            <a:tbl>
              <a:tblPr/>
              <a:tblGrid>
                <a:gridCol w="960371"/>
                <a:gridCol w="692033"/>
                <a:gridCol w="692033"/>
                <a:gridCol w="692033"/>
                <a:gridCol w="692033"/>
                <a:gridCol w="692033"/>
                <a:gridCol w="692033"/>
              </a:tblGrid>
              <a:tr h="28803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Random access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Random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access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LoCo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5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8464" y="3212976"/>
          <a:ext cx="5184575" cy="2218375"/>
        </p:xfrm>
        <a:graphic>
          <a:graphicData uri="http://schemas.openxmlformats.org/drawingml/2006/table">
            <a:tbl>
              <a:tblPr/>
              <a:tblGrid>
                <a:gridCol w="977951"/>
                <a:gridCol w="701104"/>
                <a:gridCol w="701104"/>
                <a:gridCol w="701104"/>
                <a:gridCol w="701104"/>
                <a:gridCol w="701104"/>
                <a:gridCol w="701104"/>
              </a:tblGrid>
              <a:tr h="17650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Low delay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Low delay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LoCo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8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27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6727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27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27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27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0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457056" y="980728"/>
            <a:ext cx="43204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>
                <a:solidFill>
                  <a:srgbClr val="000000"/>
                </a:solidFill>
              </a:rPr>
              <a:t>Some notes:</a:t>
            </a:r>
          </a:p>
          <a:p>
            <a:pPr hangingPunct="0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Majority of the loss is due to Class-D </a:t>
            </a:r>
            <a:r>
              <a:rPr lang="en-US" dirty="0" err="1" smtClean="0">
                <a:solidFill>
                  <a:srgbClr val="000000"/>
                </a:solidFill>
              </a:rPr>
              <a:t>BQSquare</a:t>
            </a:r>
            <a:r>
              <a:rPr lang="en-US" dirty="0" smtClean="0">
                <a:solidFill>
                  <a:srgbClr val="000000"/>
                </a:solidFill>
              </a:rPr>
              <a:t> sequence (when that sequence is excluded, loss becomes 0 for low-complexity) </a:t>
            </a:r>
          </a:p>
          <a:p>
            <a:pPr hangingPunct="0">
              <a:buFont typeface="Arial" pitchFamily="34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hangingPunct="0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For high resolution sequences (Class A, B, E), there is </a:t>
            </a:r>
            <a:r>
              <a:rPr lang="en-US" b="1" dirty="0" smtClean="0">
                <a:solidFill>
                  <a:srgbClr val="000000"/>
                </a:solidFill>
              </a:rPr>
              <a:t>0.8% improvement on average </a:t>
            </a:r>
            <a:r>
              <a:rPr lang="en-US" dirty="0" smtClean="0">
                <a:solidFill>
                  <a:srgbClr val="000000"/>
                </a:solidFill>
              </a:rPr>
              <a:t>for low complexity.</a:t>
            </a:r>
          </a:p>
          <a:p>
            <a:pPr lvl="1" hangingPunct="0">
              <a:buFont typeface="Arial" pitchFamily="34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Results - Complexity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sz="1800" dirty="0" smtClean="0">
                <a:solidFill>
                  <a:srgbClr val="000000"/>
                </a:solidFill>
              </a:rPr>
              <a:t>The complexity of 6-tap DCT-IF filter is around 70% of 8-tap DCT-IF (using </a:t>
            </a:r>
            <a:r>
              <a:rPr lang="en-US" sz="1800" dirty="0" err="1" smtClean="0">
                <a:solidFill>
                  <a:srgbClr val="000000"/>
                </a:solidFill>
              </a:rPr>
              <a:t>Daegu</a:t>
            </a:r>
            <a:r>
              <a:rPr lang="en-US" sz="1800" dirty="0" smtClean="0">
                <a:solidFill>
                  <a:srgbClr val="000000"/>
                </a:solidFill>
              </a:rPr>
              <a:t> CE3 complexity estimate).</a:t>
            </a:r>
          </a:p>
          <a:p>
            <a:pPr lvl="1" hangingPunct="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This means that the worst-case interpolation complexity is reduced by around 30%. </a:t>
            </a:r>
          </a:p>
          <a:p>
            <a:pPr hangingPunct="0"/>
            <a:endParaRPr lang="en-US" sz="1800" dirty="0" smtClean="0">
              <a:solidFill>
                <a:srgbClr val="000000"/>
              </a:solidFill>
            </a:endParaRPr>
          </a:p>
          <a:p>
            <a:pPr hangingPunct="0"/>
            <a:r>
              <a:rPr lang="en-US" sz="1800" dirty="0" smtClean="0">
                <a:solidFill>
                  <a:srgbClr val="000000"/>
                </a:solidFill>
              </a:rPr>
              <a:t>The </a:t>
            </a:r>
            <a:r>
              <a:rPr lang="en-US" sz="1800" dirty="0" smtClean="0">
                <a:solidFill>
                  <a:srgbClr val="000000"/>
                </a:solidFill>
              </a:rPr>
              <a:t>worst case memory bandwidth is also reduced by around 33%, due to the reduced number of filter taps. </a:t>
            </a:r>
            <a:endParaRPr lang="en-US" sz="1800" dirty="0" smtClean="0">
              <a:solidFill>
                <a:srgbClr val="000000"/>
              </a:solidFill>
            </a:endParaRPr>
          </a:p>
          <a:p>
            <a:pPr hangingPunct="0"/>
            <a:endParaRPr lang="fi-FI" sz="1800" dirty="0" smtClean="0">
              <a:solidFill>
                <a:srgbClr val="000000"/>
              </a:solidFill>
            </a:endParaRPr>
          </a:p>
          <a:p>
            <a:pPr hangingPunct="0"/>
            <a:r>
              <a:rPr lang="fi-FI" sz="1800" dirty="0" smtClean="0">
                <a:solidFill>
                  <a:srgbClr val="000000"/>
                </a:solidFill>
              </a:rPr>
              <a:t>Very similar to JCTVC-E134 idea but uses 6-tap for all the positions.</a:t>
            </a:r>
            <a:endParaRPr lang="en-US" sz="1800" dirty="0" smtClean="0">
              <a:solidFill>
                <a:srgbClr val="000000"/>
              </a:solidFill>
            </a:endParaRPr>
          </a:p>
          <a:p>
            <a:pPr hangingPunct="0"/>
            <a:endParaRPr lang="fi-FI" dirty="0" smtClean="0">
              <a:solidFill>
                <a:srgbClr val="000000"/>
              </a:solidFill>
            </a:endParaRPr>
          </a:p>
          <a:p>
            <a:pPr hangingPunct="0"/>
            <a:endParaRPr lang="fi-FI" dirty="0" smtClean="0">
              <a:solidFill>
                <a:srgbClr val="000000"/>
              </a:solidFill>
            </a:endParaRPr>
          </a:p>
          <a:p>
            <a:pPr hangingPunct="0"/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6536" y="4059138"/>
            <a:ext cx="1974850" cy="19621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48544" y="630002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JCTVC-E134</a:t>
            </a:r>
          </a:p>
        </p:txBody>
      </p:sp>
      <p:sp>
        <p:nvSpPr>
          <p:cNvPr id="7" name="Oval 6"/>
          <p:cNvSpPr/>
          <p:nvPr/>
        </p:nvSpPr>
        <p:spPr>
          <a:xfrm>
            <a:off x="272480" y="4005064"/>
            <a:ext cx="295232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76536" y="4077072"/>
            <a:ext cx="432048" cy="18638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004" y="980728"/>
            <a:ext cx="8915400" cy="5454368"/>
          </a:xfrm>
        </p:spPr>
        <p:txBody>
          <a:bodyPr>
            <a:normAutofit fontScale="62500" lnSpcReduction="20000"/>
          </a:bodyPr>
          <a:lstStyle/>
          <a:p>
            <a:pPr hangingPunct="0"/>
            <a:r>
              <a:rPr lang="fi-FI" dirty="0" smtClean="0">
                <a:solidFill>
                  <a:srgbClr val="000000"/>
                </a:solidFill>
              </a:rPr>
              <a:t>At the last meeting, the 8-tap DCT-IF interpolation filter was adopted, which had a significant complexity increase for low-complexity configuration</a:t>
            </a:r>
          </a:p>
          <a:p>
            <a:pPr hangingPunct="0"/>
            <a:endParaRPr lang="fi-FI" dirty="0" smtClean="0">
              <a:solidFill>
                <a:srgbClr val="000000"/>
              </a:solidFill>
            </a:endParaRPr>
          </a:p>
          <a:p>
            <a:pPr hangingPunct="0"/>
            <a:r>
              <a:rPr lang="en-US" dirty="0" smtClean="0">
                <a:solidFill>
                  <a:srgbClr val="000000"/>
                </a:solidFill>
              </a:rPr>
              <a:t>This proposal aims to reduce the complexity by using fewer taps for bi-prediction in low-complexity configuration. </a:t>
            </a:r>
          </a:p>
          <a:p>
            <a:pPr hangingPunct="0"/>
            <a:endParaRPr lang="en-US" dirty="0" smtClean="0">
              <a:solidFill>
                <a:srgbClr val="000000"/>
              </a:solidFill>
            </a:endParaRPr>
          </a:p>
          <a:p>
            <a:pPr hangingPunct="0"/>
            <a:r>
              <a:rPr lang="en-US" dirty="0" smtClean="0">
                <a:solidFill>
                  <a:srgbClr val="000000"/>
                </a:solidFill>
              </a:rPr>
              <a:t>The benefits of this proposal are as follows:</a:t>
            </a:r>
          </a:p>
          <a:p>
            <a:pPr lvl="1" hangingPunct="0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Both the </a:t>
            </a:r>
            <a:r>
              <a:rPr lang="en-US" dirty="0" smtClean="0">
                <a:solidFill>
                  <a:schemeClr val="accent1"/>
                </a:solidFill>
              </a:rPr>
              <a:t>worst-case interpolation complexity </a:t>
            </a:r>
            <a:r>
              <a:rPr lang="en-US" dirty="0" smtClean="0">
                <a:solidFill>
                  <a:srgbClr val="000000"/>
                </a:solidFill>
              </a:rPr>
              <a:t>and </a:t>
            </a:r>
            <a:r>
              <a:rPr lang="en-US" dirty="0" smtClean="0">
                <a:solidFill>
                  <a:schemeClr val="accent1"/>
                </a:solidFill>
              </a:rPr>
              <a:t>worst-case memory bandwidth is reduced by around 30%. </a:t>
            </a:r>
          </a:p>
          <a:p>
            <a:pPr lvl="1" hangingPunct="0">
              <a:buFont typeface="Arial" pitchFamily="34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lvl="1" hangingPunct="0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This complexity benefit is coming with a small penalty on coding efficiency. (majority of the loss is due to the low resolution </a:t>
            </a:r>
            <a:r>
              <a:rPr lang="en-US" dirty="0" err="1" smtClean="0">
                <a:solidFill>
                  <a:srgbClr val="000000"/>
                </a:solidFill>
              </a:rPr>
              <a:t>BQSquare</a:t>
            </a:r>
            <a:r>
              <a:rPr lang="en-US" dirty="0" smtClean="0">
                <a:solidFill>
                  <a:srgbClr val="000000"/>
                </a:solidFill>
              </a:rPr>
              <a:t> sequence and </a:t>
            </a:r>
            <a:r>
              <a:rPr lang="en-US" dirty="0" smtClean="0">
                <a:solidFill>
                  <a:schemeClr val="accent1"/>
                </a:solidFill>
              </a:rPr>
              <a:t>when that sequence is excluded, the loss becomes 0.</a:t>
            </a:r>
            <a:r>
              <a:rPr lang="en-US" dirty="0" smtClean="0">
                <a:solidFill>
                  <a:srgbClr val="000000"/>
                </a:solidFill>
              </a:rPr>
              <a:t>) </a:t>
            </a:r>
          </a:p>
          <a:p>
            <a:pPr lvl="1" hangingPunct="0">
              <a:buFont typeface="Arial" pitchFamily="34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lvl="1" hangingPunct="0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For high resolution sequences (Class A, B, E) where HEVC is arguably more relevant, </a:t>
            </a:r>
            <a:r>
              <a:rPr lang="en-US" dirty="0" smtClean="0">
                <a:solidFill>
                  <a:schemeClr val="accent1"/>
                </a:solidFill>
              </a:rPr>
              <a:t>there is a 0.8% coding efficiency improvement on average</a:t>
            </a:r>
            <a:r>
              <a:rPr lang="en-US" dirty="0" smtClean="0">
                <a:solidFill>
                  <a:srgbClr val="000000"/>
                </a:solidFill>
              </a:rPr>
              <a:t> for low complexity </a:t>
            </a:r>
            <a:r>
              <a:rPr lang="en-US" dirty="0" err="1" smtClean="0">
                <a:solidFill>
                  <a:srgbClr val="000000"/>
                </a:solidFill>
              </a:rPr>
              <a:t>config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lvl="1" hangingPunct="0">
              <a:buFont typeface="Arial" pitchFamily="34" charset="0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lvl="1" hangingPunct="0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The proposal is utilizing well-known 6-tap separable filter using the DCT-IF coefficients, which is earlier shown to be implementation friendly. </a:t>
            </a:r>
          </a:p>
          <a:p>
            <a:pPr lvl="1" hangingPunct="0">
              <a:buFont typeface="Arial" pitchFamily="34" charset="0"/>
              <a:buChar char="•"/>
            </a:pPr>
            <a:endParaRPr lang="fi-FI" dirty="0" smtClean="0">
              <a:solidFill>
                <a:srgbClr val="000000"/>
              </a:solidFill>
            </a:endParaRPr>
          </a:p>
          <a:p>
            <a:pPr lvl="1" hangingPunct="0">
              <a:buFont typeface="Arial" pitchFamily="34" charset="0"/>
              <a:buChar char="•"/>
            </a:pPr>
            <a:r>
              <a:rPr lang="fi-FI" dirty="0" smtClean="0">
                <a:solidFill>
                  <a:srgbClr val="000000"/>
                </a:solidFill>
              </a:rPr>
              <a:t>We argue that performance on low-resolution sequences should have less priority when:</a:t>
            </a:r>
          </a:p>
          <a:p>
            <a:pPr lvl="2" hangingPunct="0"/>
            <a:r>
              <a:rPr lang="fi-FI" dirty="0" smtClean="0">
                <a:solidFill>
                  <a:srgbClr val="000000"/>
                </a:solidFill>
              </a:rPr>
              <a:t>A proposal aims to reduce the complexity and brings coding efficiency for other classes.</a:t>
            </a:r>
            <a:endParaRPr lang="fi-FI" dirty="0" smtClean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Thank you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Nokia colour palette">
      <a:dk1>
        <a:srgbClr val="0033CC"/>
      </a:dk1>
      <a:lt1>
        <a:srgbClr val="FFFFFF"/>
      </a:lt1>
      <a:dk2>
        <a:srgbClr val="0033CC"/>
      </a:dk2>
      <a:lt2>
        <a:srgbClr val="FFFFFF"/>
      </a:lt2>
      <a:accent1>
        <a:srgbClr val="44A51C"/>
      </a:accent1>
      <a:accent2>
        <a:srgbClr val="AFD4F0"/>
      </a:accent2>
      <a:accent3>
        <a:srgbClr val="040477"/>
      </a:accent3>
      <a:accent4>
        <a:srgbClr val="024C1C"/>
      </a:accent4>
      <a:accent5>
        <a:srgbClr val="E40E62"/>
      </a:accent5>
      <a:accent6>
        <a:srgbClr val="FFE805"/>
      </a:accent6>
      <a:hlink>
        <a:srgbClr val="44A51C"/>
      </a:hlink>
      <a:folHlink>
        <a:srgbClr val="44A51C"/>
      </a:folHlink>
    </a:clrScheme>
    <a:fontScheme name="Nokia fonts">
      <a:majorFont>
        <a:latin typeface="Nokia Large"/>
        <a:ea typeface=""/>
        <a:cs typeface=""/>
      </a:majorFont>
      <a:minorFont>
        <a:latin typeface="Nokia Standard Multiscrip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370</TotalTime>
  <Words>719</Words>
  <Application>Microsoft Office PowerPoint</Application>
  <PresentationFormat>A4 Paper (210x297 mm)</PresentationFormat>
  <Paragraphs>172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Blank</vt:lpstr>
      <vt:lpstr>JCTVC-E241</vt:lpstr>
      <vt:lpstr>Slide 2</vt:lpstr>
      <vt:lpstr>JCTVC-E241</vt:lpstr>
      <vt:lpstr>JCTVC-E241</vt:lpstr>
      <vt:lpstr>Results - Coding Efficiency</vt:lpstr>
      <vt:lpstr>Results - Complexity</vt:lpstr>
      <vt:lpstr>Conclusions</vt:lpstr>
      <vt:lpstr>Thank you</vt:lpstr>
    </vt:vector>
  </TitlesOfParts>
  <Company>NOKIA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JCTVC-E241</dc:title>
  <dc:creator>Ugur Kemal</dc:creator>
  <cp:lastModifiedBy>Ugur Kemal</cp:lastModifiedBy>
  <cp:revision>6</cp:revision>
  <dcterms:created xsi:type="dcterms:W3CDTF">2011-03-16T09:17:32Z</dcterms:created>
  <dcterms:modified xsi:type="dcterms:W3CDTF">2011-03-17T09:06:33Z</dcterms:modified>
</cp:coreProperties>
</file>