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bin" ContentType="application/vnd.openxmlformats-officedocument.oleObject"/>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0" d="100"/>
          <a:sy n="100" d="100"/>
        </p:scale>
        <p:origin x="-1296"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drawings/_rels/vmlDrawing1.v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image" Target="../media/image1.emf"/></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3/14/2011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3/14/2011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3/14/2011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3/14/2011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3/14/2011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3/14/2011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3/14/2011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3/14/2011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 Id="rId4" Type="http://schemas.openxmlformats.org/officeDocument/2006/relationships/oleObject" Target="../embeddings/oleObject2.bin"/></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2130425"/>
            <a:ext cx="7924800" cy="1470025"/>
          </a:xfrm>
        </p:spPr>
        <p:txBody>
          <a:bodyPr>
            <a:normAutofit/>
          </a:bodyPr>
          <a:lstStyle/>
          <a:p>
            <a:r>
              <a:rPr lang="en-US" sz="3200" dirty="0" smtClean="0"/>
              <a:t>JCTVC-E217 </a:t>
            </a:r>
            <a:r>
              <a:rPr lang="en-US" sz="3200" dirty="0" smtClean="0"/>
              <a:t>Improved </a:t>
            </a:r>
            <a:r>
              <a:rPr lang="en-US" sz="3200" dirty="0" err="1" smtClean="0"/>
              <a:t>dQP</a:t>
            </a:r>
            <a:r>
              <a:rPr lang="en-US" sz="3200" dirty="0" smtClean="0"/>
              <a:t> calculation method</a:t>
            </a:r>
            <a:endParaRPr lang="en-US" sz="3200" dirty="0"/>
          </a:p>
        </p:txBody>
      </p:sp>
      <p:sp>
        <p:nvSpPr>
          <p:cNvPr id="3" name="Subtitle 2"/>
          <p:cNvSpPr>
            <a:spLocks noGrp="1"/>
          </p:cNvSpPr>
          <p:nvPr>
            <p:ph type="subTitle" idx="1"/>
          </p:nvPr>
        </p:nvSpPr>
        <p:spPr/>
        <p:txBody>
          <a:bodyPr/>
          <a:lstStyle/>
          <a:p>
            <a:r>
              <a:rPr lang="en-US" dirty="0" smtClean="0"/>
              <a:t>HKUST</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dirty="0" smtClean="0"/>
              <a:t>Problem statement</a:t>
            </a:r>
            <a:endParaRPr lang="en-US" sz="3200" dirty="0"/>
          </a:p>
        </p:txBody>
      </p:sp>
      <p:sp>
        <p:nvSpPr>
          <p:cNvPr id="3" name="Content Placeholder 2"/>
          <p:cNvSpPr>
            <a:spLocks noGrp="1"/>
          </p:cNvSpPr>
          <p:nvPr>
            <p:ph idx="1"/>
          </p:nvPr>
        </p:nvSpPr>
        <p:spPr/>
        <p:txBody>
          <a:bodyPr>
            <a:normAutofit/>
          </a:bodyPr>
          <a:lstStyle/>
          <a:p>
            <a:pPr hangingPunct="0">
              <a:buNone/>
            </a:pPr>
            <a:r>
              <a:rPr lang="en-US" sz="2000" dirty="0" smtClean="0"/>
              <a:t>      In </a:t>
            </a:r>
            <a:r>
              <a:rPr lang="en-US" sz="2000" dirty="0" smtClean="0"/>
              <a:t>current HM, the delta-QP can be specified only at LCU level. In last meeting, experts expressed that it is a bit too coarse for both subjective quality improvement and future rate control design. In last meeting, it is suggested that the </a:t>
            </a:r>
            <a:r>
              <a:rPr lang="en-US" sz="2000" dirty="0" err="1" smtClean="0"/>
              <a:t>dQP</a:t>
            </a:r>
            <a:r>
              <a:rPr lang="en-US" sz="2000" dirty="0" smtClean="0"/>
              <a:t> information could be specified for each CU in [1]. In order to make a better QP prediction, in [2], the QP information of the left CU is used for QP prediction in each LCU. </a:t>
            </a:r>
            <a:endParaRPr lang="en-US" sz="2000" dirty="0" smtClean="0"/>
          </a:p>
          <a:p>
            <a:pPr hangingPunct="0">
              <a:buNone/>
            </a:pPr>
            <a:r>
              <a:rPr lang="en-US" sz="2000" dirty="0" smtClean="0"/>
              <a:t> </a:t>
            </a:r>
            <a:r>
              <a:rPr lang="en-US" sz="2000" dirty="0" smtClean="0"/>
              <a:t> </a:t>
            </a:r>
            <a:endParaRPr lang="en-US" sz="2000" dirty="0" smtClean="0"/>
          </a:p>
          <a:p>
            <a:pPr hangingPunct="0">
              <a:buNone/>
            </a:pPr>
            <a:r>
              <a:rPr lang="en-US" sz="2000" dirty="0" smtClean="0"/>
              <a:t>      We </a:t>
            </a:r>
            <a:r>
              <a:rPr lang="en-US" sz="2000" dirty="0" smtClean="0"/>
              <a:t>consider that extension of the QP prediction method in AVC may be a simple and straightforward solution. So in this proposal, the QP prediction method in AVC is extended to the HM in two different ways, and the comparison is made between the two methods.</a:t>
            </a:r>
          </a:p>
          <a:p>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dirty="0" smtClean="0"/>
              <a:t>Improved </a:t>
            </a:r>
            <a:r>
              <a:rPr lang="en-US" sz="3200" dirty="0" err="1" smtClean="0"/>
              <a:t>dQP</a:t>
            </a:r>
            <a:r>
              <a:rPr lang="en-US" sz="3200" dirty="0" smtClean="0"/>
              <a:t> calculation</a:t>
            </a:r>
            <a:endParaRPr lang="en-US" sz="3200" dirty="0"/>
          </a:p>
        </p:txBody>
      </p:sp>
      <p:sp>
        <p:nvSpPr>
          <p:cNvPr id="3" name="Content Placeholder 2"/>
          <p:cNvSpPr>
            <a:spLocks noGrp="1"/>
          </p:cNvSpPr>
          <p:nvPr>
            <p:ph idx="1"/>
          </p:nvPr>
        </p:nvSpPr>
        <p:spPr>
          <a:xfrm>
            <a:off x="457200" y="1219200"/>
            <a:ext cx="8229600" cy="4906963"/>
          </a:xfrm>
        </p:spPr>
        <p:txBody>
          <a:bodyPr>
            <a:noAutofit/>
          </a:bodyPr>
          <a:lstStyle/>
          <a:p>
            <a:pPr hangingPunct="0">
              <a:buNone/>
            </a:pPr>
            <a:r>
              <a:rPr lang="en-US" sz="2000" dirty="0" smtClean="0"/>
              <a:t>      In </a:t>
            </a:r>
            <a:r>
              <a:rPr lang="en-US" sz="2000" dirty="0" smtClean="0"/>
              <a:t>AVC, the size of basic coding unit, i.e. MB is fixed, and all MBs are processed in the raster scan order. Therefore, the QP prediction method in AVC can be considered as either the previous prediction or the left prediction. </a:t>
            </a:r>
          </a:p>
          <a:p>
            <a:pPr hangingPunct="0">
              <a:buNone/>
            </a:pPr>
            <a:endParaRPr lang="en-US" sz="2000" dirty="0" smtClean="0"/>
          </a:p>
          <a:p>
            <a:pPr hangingPunct="0">
              <a:buNone/>
            </a:pPr>
            <a:r>
              <a:rPr lang="en-US" sz="2000" dirty="0" smtClean="0"/>
              <a:t>      Then</a:t>
            </a:r>
            <a:r>
              <a:rPr lang="en-US" sz="2000" dirty="0" smtClean="0"/>
              <a:t>, there are two ways of extending the QP prediction methods in AVC to </a:t>
            </a:r>
            <a:r>
              <a:rPr lang="en-US" sz="2000" dirty="0" smtClean="0"/>
              <a:t>HM: </a:t>
            </a:r>
            <a:endParaRPr lang="en-US" sz="1800" dirty="0" smtClean="0"/>
          </a:p>
          <a:p>
            <a:pPr lvl="1" hangingPunct="0"/>
            <a:r>
              <a:rPr lang="en-US" sz="1800" dirty="0" smtClean="0"/>
              <a:t>Method1: Use the QP value of the previous CU in the coding order as shown in Fig. 1(a);</a:t>
            </a:r>
          </a:p>
          <a:p>
            <a:pPr lvl="1"/>
            <a:r>
              <a:rPr lang="en-US" sz="1800" dirty="0" smtClean="0"/>
              <a:t>Method2: Use the QP value of the left CU as shown in Fig.1(b). Suppose the position of the upper-left pixel in current CU is (</a:t>
            </a:r>
            <a:r>
              <a:rPr lang="en-US" sz="1800" dirty="0" err="1" smtClean="0"/>
              <a:t>x</a:t>
            </a:r>
            <a:r>
              <a:rPr lang="en-US" sz="1800" baseline="-25000" dirty="0" err="1" smtClean="0"/>
              <a:t>c</a:t>
            </a:r>
            <a:r>
              <a:rPr lang="en-US" sz="1800" dirty="0" smtClean="0"/>
              <a:t>, </a:t>
            </a:r>
            <a:r>
              <a:rPr lang="en-US" sz="1800" dirty="0" err="1" smtClean="0"/>
              <a:t>y</a:t>
            </a:r>
            <a:r>
              <a:rPr lang="en-US" sz="1800" baseline="-25000" dirty="0" err="1" smtClean="0"/>
              <a:t>c</a:t>
            </a:r>
            <a:r>
              <a:rPr lang="en-US" sz="1800" dirty="0" smtClean="0"/>
              <a:t>), then the left CU is the CU that contains the pixel at the position of (x</a:t>
            </a:r>
            <a:r>
              <a:rPr lang="en-US" sz="1800" baseline="-25000" dirty="0" smtClean="0"/>
              <a:t>c</a:t>
            </a:r>
            <a:r>
              <a:rPr lang="en-US" sz="1800" dirty="0" smtClean="0"/>
              <a:t>-1, </a:t>
            </a:r>
            <a:r>
              <a:rPr lang="en-US" sz="1800" dirty="0" err="1" smtClean="0"/>
              <a:t>y</a:t>
            </a:r>
            <a:r>
              <a:rPr lang="en-US" sz="1800" baseline="-25000" dirty="0" err="1" smtClean="0"/>
              <a:t>c</a:t>
            </a:r>
            <a:r>
              <a:rPr lang="en-US" sz="1800" dirty="0" smtClean="0"/>
              <a:t>). With this specification of the left CU, the left prediction can be applied to the current HM where neighboring CUs may have different sizes. Note that the prediction can cross neighbor LCUs</a:t>
            </a:r>
            <a:endParaRPr lang="en-US" sz="18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buNone/>
            </a:pPr>
            <a:endParaRPr lang="en-US" sz="1600" dirty="0" smtClean="0"/>
          </a:p>
          <a:p>
            <a:pPr>
              <a:buNone/>
            </a:pPr>
            <a:endParaRPr lang="en-US" sz="1600" dirty="0" smtClean="0"/>
          </a:p>
          <a:p>
            <a:pPr>
              <a:buNone/>
            </a:pPr>
            <a:endParaRPr lang="en-US" sz="1600" dirty="0" smtClean="0"/>
          </a:p>
          <a:p>
            <a:pPr>
              <a:buNone/>
            </a:pPr>
            <a:endParaRPr lang="en-US" sz="1600" dirty="0" smtClean="0"/>
          </a:p>
          <a:p>
            <a:pPr>
              <a:buNone/>
            </a:pPr>
            <a:endParaRPr lang="en-US" sz="1600" dirty="0" smtClean="0"/>
          </a:p>
          <a:p>
            <a:pPr>
              <a:buNone/>
            </a:pPr>
            <a:endParaRPr lang="en-US" sz="1600" dirty="0" smtClean="0"/>
          </a:p>
          <a:p>
            <a:pPr>
              <a:buNone/>
            </a:pPr>
            <a:endParaRPr lang="en-US" sz="1600" dirty="0" smtClean="0"/>
          </a:p>
          <a:p>
            <a:pPr>
              <a:buNone/>
            </a:pPr>
            <a:r>
              <a:rPr lang="en-US" sz="1600" dirty="0" smtClean="0"/>
              <a:t>                                 </a:t>
            </a:r>
          </a:p>
          <a:p>
            <a:pPr>
              <a:buNone/>
            </a:pPr>
            <a:r>
              <a:rPr lang="en-US" sz="1600" dirty="0" smtClean="0"/>
              <a:t>	</a:t>
            </a:r>
            <a:r>
              <a:rPr lang="en-US" sz="1600" dirty="0" smtClean="0"/>
              <a:t>	          (a) Method 1           			</a:t>
            </a:r>
            <a:r>
              <a:rPr lang="en-US" sz="1600" dirty="0" smtClean="0"/>
              <a:t> </a:t>
            </a:r>
            <a:r>
              <a:rPr lang="en-US" sz="1600" dirty="0" smtClean="0"/>
              <a:t>(b) </a:t>
            </a:r>
            <a:r>
              <a:rPr lang="en-US" sz="1600" dirty="0" smtClean="0"/>
              <a:t>Method </a:t>
            </a:r>
            <a:r>
              <a:rPr lang="en-US" sz="1600" dirty="0" smtClean="0"/>
              <a:t>2</a:t>
            </a:r>
            <a:endParaRPr lang="en-US" sz="1600" dirty="0"/>
          </a:p>
        </p:txBody>
      </p:sp>
      <p:sp>
        <p:nvSpPr>
          <p:cNvPr id="1026" name="Rectangle 2"/>
          <p:cNvSpPr>
            <a:spLocks noChangeArrowheads="1"/>
          </p:cNvSpPr>
          <p:nvPr/>
        </p:nvSpPr>
        <p:spPr bwMode="auto">
          <a:xfrm>
            <a:off x="0" y="0"/>
            <a:ext cx="9144000" cy="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endParaRPr lang="en-US"/>
          </a:p>
        </p:txBody>
      </p:sp>
      <p:graphicFrame>
        <p:nvGraphicFramePr>
          <p:cNvPr id="1025" name="Object 1"/>
          <p:cNvGraphicFramePr>
            <a:graphicFrameLocks noChangeAspect="1"/>
          </p:cNvGraphicFramePr>
          <p:nvPr/>
        </p:nvGraphicFramePr>
        <p:xfrm>
          <a:off x="838200" y="1981200"/>
          <a:ext cx="3411940" cy="1905000"/>
        </p:xfrm>
        <a:graphic>
          <a:graphicData uri="http://schemas.openxmlformats.org/presentationml/2006/ole">
            <p:oleObj spid="_x0000_s1025" name="Visio" r:id="rId3" imgW="4570088" imgH="2554595" progId="Visio.Drawing.11">
              <p:embed/>
            </p:oleObj>
          </a:graphicData>
        </a:graphic>
      </p:graphicFrame>
      <p:sp>
        <p:nvSpPr>
          <p:cNvPr id="1028" name="Rectangle 4"/>
          <p:cNvSpPr>
            <a:spLocks noChangeArrowheads="1"/>
          </p:cNvSpPr>
          <p:nvPr/>
        </p:nvSpPr>
        <p:spPr bwMode="auto">
          <a:xfrm>
            <a:off x="0" y="0"/>
            <a:ext cx="9144000" cy="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graphicFrame>
        <p:nvGraphicFramePr>
          <p:cNvPr id="1027" name="Object 3"/>
          <p:cNvGraphicFramePr>
            <a:graphicFrameLocks noChangeAspect="1"/>
          </p:cNvGraphicFramePr>
          <p:nvPr/>
        </p:nvGraphicFramePr>
        <p:xfrm>
          <a:off x="4724400" y="1981200"/>
          <a:ext cx="3429000" cy="1928813"/>
        </p:xfrm>
        <a:graphic>
          <a:graphicData uri="http://schemas.openxmlformats.org/presentationml/2006/ole">
            <p:oleObj spid="_x0000_s1027" name="Visio" r:id="rId4" imgW="4570088" imgH="2554595" progId="Visio.Drawing.11">
              <p:embed/>
            </p:oleObj>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dirty="0" smtClean="0"/>
              <a:t>Experimental Results</a:t>
            </a:r>
            <a:endParaRPr lang="en-US" sz="3200" dirty="0"/>
          </a:p>
        </p:txBody>
      </p:sp>
      <p:sp>
        <p:nvSpPr>
          <p:cNvPr id="3" name="Content Placeholder 2"/>
          <p:cNvSpPr>
            <a:spLocks noGrp="1"/>
          </p:cNvSpPr>
          <p:nvPr>
            <p:ph idx="1"/>
          </p:nvPr>
        </p:nvSpPr>
        <p:spPr>
          <a:xfrm>
            <a:off x="457200" y="1143000"/>
            <a:ext cx="8229600" cy="4983163"/>
          </a:xfrm>
        </p:spPr>
        <p:txBody>
          <a:bodyPr/>
          <a:lstStyle/>
          <a:p>
            <a:pPr>
              <a:buNone/>
            </a:pPr>
            <a:r>
              <a:rPr lang="en-US" sz="2000" dirty="0" smtClean="0"/>
              <a:t>	To </a:t>
            </a:r>
            <a:r>
              <a:rPr lang="en-US" sz="2000" dirty="0" smtClean="0"/>
              <a:t>evaluate its performance, we compare the numbers of non-zero </a:t>
            </a:r>
            <a:r>
              <a:rPr lang="en-US" sz="2000" dirty="0" err="1" smtClean="0"/>
              <a:t>dQP</a:t>
            </a:r>
            <a:r>
              <a:rPr lang="en-US" sz="2000" dirty="0" smtClean="0"/>
              <a:t> values using these two QP prediction methods. 13 internal test sequences are used experiments, and MB-level subjective quality rate control method is employed. The detailed results are shown in Table 1. Using the QP of left CU as the QP predictor, on average, the number of non-zero </a:t>
            </a:r>
            <a:r>
              <a:rPr lang="en-US" sz="2000" dirty="0" err="1" smtClean="0"/>
              <a:t>dQP</a:t>
            </a:r>
            <a:r>
              <a:rPr lang="en-US" sz="2000" dirty="0" smtClean="0"/>
              <a:t> values is reduced by 42%.</a:t>
            </a:r>
          </a:p>
          <a:p>
            <a:endParaRPr lang="en-US" dirty="0"/>
          </a:p>
        </p:txBody>
      </p:sp>
      <p:graphicFrame>
        <p:nvGraphicFramePr>
          <p:cNvPr id="4" name="Table 3"/>
          <p:cNvGraphicFramePr>
            <a:graphicFrameLocks noGrp="1"/>
          </p:cNvGraphicFramePr>
          <p:nvPr/>
        </p:nvGraphicFramePr>
        <p:xfrm>
          <a:off x="1905000" y="3276600"/>
          <a:ext cx="6080760" cy="2871470"/>
        </p:xfrm>
        <a:graphic>
          <a:graphicData uri="http://schemas.openxmlformats.org/drawingml/2006/table">
            <a:tbl>
              <a:tblPr/>
              <a:tblGrid>
                <a:gridCol w="1461770"/>
                <a:gridCol w="1442085"/>
                <a:gridCol w="1442085"/>
                <a:gridCol w="1734820"/>
              </a:tblGrid>
              <a:tr h="0">
                <a:tc>
                  <a:txBody>
                    <a:bodyPr/>
                    <a:lstStyle/>
                    <a:p>
                      <a:pPr hangingPunct="0">
                        <a:spcBef>
                          <a:spcPts val="680"/>
                        </a:spcBef>
                        <a:spcAft>
                          <a:spcPts val="0"/>
                        </a:spcAft>
                        <a:tabLst>
                          <a:tab pos="228600" algn="l"/>
                          <a:tab pos="457200" algn="l"/>
                          <a:tab pos="685800" algn="l"/>
                          <a:tab pos="914400" algn="l"/>
                        </a:tabLst>
                      </a:pPr>
                      <a:endParaRPr lang="en-US" sz="1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hangingPunct="0">
                        <a:spcBef>
                          <a:spcPts val="680"/>
                        </a:spcBef>
                        <a:spcAft>
                          <a:spcPts val="0"/>
                        </a:spcAft>
                        <a:tabLst>
                          <a:tab pos="228600" algn="l"/>
                          <a:tab pos="457200" algn="l"/>
                          <a:tab pos="685800" algn="l"/>
                          <a:tab pos="914400" algn="l"/>
                        </a:tabLst>
                      </a:pPr>
                      <a:r>
                        <a:rPr lang="en-US" sz="1100">
                          <a:latin typeface="Times New Roman"/>
                          <a:ea typeface="宋体"/>
                        </a:rPr>
                        <a:t>number of non-zero dQP values using Method 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hangingPunct="0">
                        <a:spcBef>
                          <a:spcPts val="680"/>
                        </a:spcBef>
                        <a:spcAft>
                          <a:spcPts val="0"/>
                        </a:spcAft>
                        <a:tabLst>
                          <a:tab pos="228600" algn="l"/>
                          <a:tab pos="457200" algn="l"/>
                          <a:tab pos="685800" algn="l"/>
                          <a:tab pos="914400" algn="l"/>
                        </a:tabLst>
                      </a:pPr>
                      <a:r>
                        <a:rPr lang="en-US" sz="1100">
                          <a:latin typeface="Times New Roman"/>
                          <a:ea typeface="宋体"/>
                        </a:rPr>
                        <a:t>number of non-zero dQP values using Method 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hangingPunct="0">
                        <a:spcBef>
                          <a:spcPts val="680"/>
                        </a:spcBef>
                        <a:spcAft>
                          <a:spcPts val="0"/>
                        </a:spcAft>
                        <a:tabLst>
                          <a:tab pos="228600" algn="l"/>
                          <a:tab pos="457200" algn="l"/>
                          <a:tab pos="685800" algn="l"/>
                          <a:tab pos="914400" algn="l"/>
                        </a:tabLst>
                      </a:pPr>
                      <a:r>
                        <a:rPr lang="en-US" sz="1100">
                          <a:latin typeface="Times New Roman"/>
                          <a:ea typeface="宋体"/>
                        </a:rPr>
                        <a:t>reduction of number of non-zero dQP values</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8923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47884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19985</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58.26%</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129832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65092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49.86%</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39401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14338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63.61%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34268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26202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23.54%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5</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242069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183295</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24.28%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6</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43892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31641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27.91%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7</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37144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24728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33.43%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67174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34018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49.36%</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102506</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61838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39.67%</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10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70733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42090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40.49%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11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67572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39803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41.10%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12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37571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23128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38.44%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Sequence 13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39363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14563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63.00%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7950">
                <a:tc>
                  <a:txBody>
                    <a:bodyPr/>
                    <a:lstStyle/>
                    <a:p>
                      <a:pPr algn="ctr" hangingPunct="0">
                        <a:spcBef>
                          <a:spcPts val="680"/>
                        </a:spcBef>
                        <a:spcAft>
                          <a:spcPts val="0"/>
                        </a:spcAft>
                        <a:tabLst>
                          <a:tab pos="228600" algn="l"/>
                          <a:tab pos="457200" algn="l"/>
                          <a:tab pos="685800" algn="l"/>
                          <a:tab pos="914400" algn="l"/>
                        </a:tabLst>
                      </a:pPr>
                      <a:r>
                        <a:rPr lang="en-US" sz="1100">
                          <a:latin typeface="Times New Roman"/>
                          <a:ea typeface="宋体"/>
                        </a:rPr>
                        <a:t>Average</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endParaRPr lang="en-US" sz="1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endParaRPr lang="en-US" sz="1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spcBef>
                          <a:spcPts val="680"/>
                        </a:spcBef>
                        <a:spcAft>
                          <a:spcPts val="0"/>
                        </a:spcAft>
                        <a:tabLst>
                          <a:tab pos="228600" algn="l"/>
                          <a:tab pos="457200" algn="l"/>
                          <a:tab pos="685800" algn="l"/>
                          <a:tab pos="914400" algn="l"/>
                        </a:tabLst>
                      </a:pPr>
                      <a:r>
                        <a:rPr lang="en-US" sz="1100" dirty="0">
                          <a:latin typeface="Times New Roman"/>
                          <a:ea typeface="宋体"/>
                        </a:rPr>
                        <a:t>42.54%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dirty="0" smtClean="0"/>
              <a:t>Conclusion</a:t>
            </a:r>
            <a:endParaRPr lang="en-US" sz="3200" dirty="0"/>
          </a:p>
        </p:txBody>
      </p:sp>
      <p:sp>
        <p:nvSpPr>
          <p:cNvPr id="3" name="Content Placeholder 2"/>
          <p:cNvSpPr>
            <a:spLocks noGrp="1"/>
          </p:cNvSpPr>
          <p:nvPr>
            <p:ph idx="1"/>
          </p:nvPr>
        </p:nvSpPr>
        <p:spPr/>
        <p:txBody>
          <a:bodyPr>
            <a:normAutofit/>
          </a:bodyPr>
          <a:lstStyle/>
          <a:p>
            <a:pPr>
              <a:buNone/>
            </a:pPr>
            <a:r>
              <a:rPr lang="en-US" dirty="0" smtClean="0"/>
              <a:t>	</a:t>
            </a:r>
            <a:r>
              <a:rPr lang="en-US" sz="2000" dirty="0" smtClean="0"/>
              <a:t>In </a:t>
            </a:r>
            <a:r>
              <a:rPr lang="en-US" sz="2000" dirty="0" smtClean="0"/>
              <a:t>this proposal, the QP prediction method in AVC is extended to HM. However, due to the fixed coding unit size, i.e. </a:t>
            </a:r>
            <a:r>
              <a:rPr lang="en-US" sz="2000" dirty="0" err="1" smtClean="0"/>
              <a:t>macroblock</a:t>
            </a:r>
            <a:r>
              <a:rPr lang="en-US" sz="2000" dirty="0" smtClean="0"/>
              <a:t>, this extension can have two possibilities: prediction with the left CU and prediction with the previous CU in the coding order. Experimental results show that the prediction with the left CU outperforms the prediction with the previous CU in terms of the number of non-zero </a:t>
            </a:r>
            <a:r>
              <a:rPr lang="en-US" sz="2000" dirty="0" err="1" smtClean="0"/>
              <a:t>dQP</a:t>
            </a:r>
            <a:r>
              <a:rPr lang="en-US" sz="2000" dirty="0" smtClean="0"/>
              <a:t> values.</a:t>
            </a:r>
          </a:p>
          <a:p>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dirty="0" smtClean="0"/>
              <a:t>References</a:t>
            </a:r>
            <a:endParaRPr lang="en-US" sz="3200" dirty="0"/>
          </a:p>
        </p:txBody>
      </p:sp>
      <p:sp>
        <p:nvSpPr>
          <p:cNvPr id="3" name="Content Placeholder 2"/>
          <p:cNvSpPr>
            <a:spLocks noGrp="1"/>
          </p:cNvSpPr>
          <p:nvPr>
            <p:ph idx="1"/>
          </p:nvPr>
        </p:nvSpPr>
        <p:spPr/>
        <p:txBody>
          <a:bodyPr/>
          <a:lstStyle/>
          <a:p>
            <a:pPr hangingPunct="0"/>
            <a:r>
              <a:rPr lang="en-US" sz="2000" dirty="0" smtClean="0"/>
              <a:t>[1] JCT-VC, CU adaptive quantization syntax change for better decoder pipelining, JCTVC-D258, 4</a:t>
            </a:r>
            <a:r>
              <a:rPr lang="en-US" sz="2000" baseline="30000" dirty="0" smtClean="0"/>
              <a:t>th</a:t>
            </a:r>
            <a:r>
              <a:rPr lang="en-US" sz="2000" dirty="0" smtClean="0"/>
              <a:t> JCTVC meeting, </a:t>
            </a:r>
            <a:r>
              <a:rPr lang="en-US" sz="2000" dirty="0" err="1" smtClean="0"/>
              <a:t>Daegu</a:t>
            </a:r>
            <a:r>
              <a:rPr lang="en-US" sz="2000" dirty="0" smtClean="0"/>
              <a:t>, Jan. 2011</a:t>
            </a:r>
          </a:p>
          <a:p>
            <a:pPr hangingPunct="0"/>
            <a:r>
              <a:rPr lang="en-US" sz="2000" dirty="0" smtClean="0"/>
              <a:t>[2] JCT-VC, Delta QP signaling at sub-LCU level, JCTVC-D038, 4</a:t>
            </a:r>
            <a:r>
              <a:rPr lang="en-US" sz="2000" baseline="30000" dirty="0" smtClean="0"/>
              <a:t>th</a:t>
            </a:r>
            <a:r>
              <a:rPr lang="en-US" sz="2000" dirty="0" smtClean="0"/>
              <a:t> JCTVC meeting, </a:t>
            </a:r>
            <a:r>
              <a:rPr lang="en-US" sz="2000" dirty="0" err="1" smtClean="0"/>
              <a:t>Daegu</a:t>
            </a:r>
            <a:r>
              <a:rPr lang="en-US" sz="2000" dirty="0" smtClean="0"/>
              <a:t>, Jan. 2011</a:t>
            </a:r>
          </a:p>
          <a:p>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endParaRPr lang="en-US" dirty="0" smtClean="0"/>
          </a:p>
          <a:p>
            <a:endParaRPr lang="en-US" dirty="0" smtClean="0"/>
          </a:p>
          <a:p>
            <a:endParaRPr lang="en-US" dirty="0" smtClean="0"/>
          </a:p>
          <a:p>
            <a:pPr lvl="6">
              <a:buNone/>
            </a:pPr>
            <a:r>
              <a:rPr lang="en-US" sz="3200" smtClean="0"/>
              <a:t> Thank </a:t>
            </a:r>
            <a:r>
              <a:rPr lang="en-US" sz="3200" dirty="0" smtClean="0"/>
              <a:t>you!</a:t>
            </a:r>
            <a:endParaRPr lang="en-US" sz="3200"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TotalTime>
  <Words>487</Words>
  <Application>Microsoft Office PowerPoint</Application>
  <PresentationFormat>On-screen Show (4:3)</PresentationFormat>
  <Paragraphs>89</Paragraphs>
  <Slides>8</Slides>
  <Notes>0</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8</vt:i4>
      </vt:variant>
    </vt:vector>
  </HeadingPairs>
  <TitlesOfParts>
    <vt:vector size="10" baseType="lpstr">
      <vt:lpstr>Office Theme</vt:lpstr>
      <vt:lpstr>Microsoft Visio Drawing</vt:lpstr>
      <vt:lpstr>JCTVC-E217 Improved dQP calculation method</vt:lpstr>
      <vt:lpstr>Problem statement</vt:lpstr>
      <vt:lpstr>Improved dQP calculation</vt:lpstr>
      <vt:lpstr>Slide 4</vt:lpstr>
      <vt:lpstr>Experimental Results</vt:lpstr>
      <vt:lpstr>Conclusion</vt:lpstr>
      <vt:lpstr>References</vt:lpstr>
      <vt:lpstr>Slide 8</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JCTVC-E217 Improved dQP calculation method</dc:title>
  <dc:creator>PangChao</dc:creator>
  <cp:lastModifiedBy>eeuser</cp:lastModifiedBy>
  <cp:revision>7</cp:revision>
  <dcterms:created xsi:type="dcterms:W3CDTF">2006-08-16T00:00:00Z</dcterms:created>
  <dcterms:modified xsi:type="dcterms:W3CDTF">2011-03-14T08:23:09Z</dcterms:modified>
</cp:coreProperties>
</file>

<file path=docProps/thumbnail.jpeg>
</file>