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bin" ContentType="application/vnd.openxmlformats-officedocument.oleObject"/>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7" r:id="rId12"/>
    <p:sldId id="266"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5" d="100"/>
          <a:sy n="105" d="100"/>
        </p:scale>
        <p:origin x="-1794" y="-7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5.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3/13/2011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3/13/2011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3/13/2011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3/13/2011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3/13/2011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3/13/2011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3/13/2011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3/13/2011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3/13/2011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3/13/2011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3/13/2011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3/13/2011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3.vml"/></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4.vml"/></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2.xml"/><Relationship Id="rId1" Type="http://schemas.openxmlformats.org/officeDocument/2006/relationships/vmlDrawing" Target="../drawings/vmlDrawing5.v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71601"/>
            <a:ext cx="7772400" cy="2228850"/>
          </a:xfrm>
        </p:spPr>
        <p:txBody>
          <a:bodyPr>
            <a:normAutofit/>
          </a:bodyPr>
          <a:lstStyle/>
          <a:p>
            <a:r>
              <a:rPr lang="en-US" sz="3200" dirty="0" smtClean="0"/>
              <a:t>JCTVC E217&amp;E436 sub-LCU QP representation and improved </a:t>
            </a:r>
            <a:r>
              <a:rPr lang="en-US" sz="3200" dirty="0" err="1" smtClean="0"/>
              <a:t>dQP</a:t>
            </a:r>
            <a:r>
              <a:rPr lang="en-US" sz="3200" dirty="0" smtClean="0"/>
              <a:t> calculation </a:t>
            </a:r>
            <a:endParaRPr lang="en-US" sz="3200" dirty="0"/>
          </a:p>
        </p:txBody>
      </p:sp>
      <p:sp>
        <p:nvSpPr>
          <p:cNvPr id="3" name="Subtitle 2"/>
          <p:cNvSpPr>
            <a:spLocks noGrp="1"/>
          </p:cNvSpPr>
          <p:nvPr>
            <p:ph type="subTitle" idx="1"/>
          </p:nvPr>
        </p:nvSpPr>
        <p:spPr/>
        <p:txBody>
          <a:bodyPr/>
          <a:lstStyle/>
          <a:p>
            <a:r>
              <a:rPr lang="en-US" dirty="0" smtClean="0"/>
              <a:t>HKUST</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81000"/>
            <a:ext cx="8229600" cy="5745163"/>
          </a:xfrm>
        </p:spPr>
        <p:txBody>
          <a:bodyPr/>
          <a:lstStyle/>
          <a:p>
            <a:pPr>
              <a:buNone/>
            </a:pPr>
            <a:r>
              <a:rPr lang="en-US" dirty="0" smtClean="0"/>
              <a:t>   </a:t>
            </a:r>
            <a:r>
              <a:rPr lang="en-US" sz="2000" dirty="0" smtClean="0"/>
              <a:t>Experimental results</a:t>
            </a:r>
            <a:endParaRPr lang="en-US" sz="2000" dirty="0"/>
          </a:p>
        </p:txBody>
      </p:sp>
      <p:graphicFrame>
        <p:nvGraphicFramePr>
          <p:cNvPr id="4" name="Table 3"/>
          <p:cNvGraphicFramePr>
            <a:graphicFrameLocks noGrp="1"/>
          </p:cNvGraphicFramePr>
          <p:nvPr/>
        </p:nvGraphicFramePr>
        <p:xfrm>
          <a:off x="838200" y="1143000"/>
          <a:ext cx="7239000" cy="3809994"/>
        </p:xfrm>
        <a:graphic>
          <a:graphicData uri="http://schemas.openxmlformats.org/drawingml/2006/table">
            <a:tbl>
              <a:tblPr/>
              <a:tblGrid>
                <a:gridCol w="1740202"/>
                <a:gridCol w="1716768"/>
                <a:gridCol w="1716768"/>
                <a:gridCol w="2065262"/>
              </a:tblGrid>
              <a:tr h="667299">
                <a:tc>
                  <a:txBody>
                    <a:bodyPr/>
                    <a:lstStyle/>
                    <a:p>
                      <a:pPr hangingPunct="0">
                        <a:spcBef>
                          <a:spcPts val="680"/>
                        </a:spcBef>
                        <a:spcAft>
                          <a:spcPts val="0"/>
                        </a:spcAft>
                        <a:tabLst>
                          <a:tab pos="228600" algn="l"/>
                          <a:tab pos="457200" algn="l"/>
                          <a:tab pos="685800" algn="l"/>
                          <a:tab pos="914400" algn="l"/>
                        </a:tabLst>
                      </a:pPr>
                      <a:endParaRPr lang="en-US" sz="11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Bef>
                          <a:spcPts val="680"/>
                        </a:spcBef>
                        <a:spcAft>
                          <a:spcPts val="0"/>
                        </a:spcAft>
                        <a:tabLst>
                          <a:tab pos="228600" algn="l"/>
                          <a:tab pos="457200" algn="l"/>
                          <a:tab pos="685800" algn="l"/>
                          <a:tab pos="914400" algn="l"/>
                        </a:tabLst>
                      </a:pPr>
                      <a:r>
                        <a:rPr lang="en-US" sz="1100">
                          <a:latin typeface="Times New Roman"/>
                          <a:ea typeface="宋体"/>
                          <a:cs typeface="Times New Roman"/>
                        </a:rPr>
                        <a:t>number of non-zero dQP values using the scan order in Fig.(a)</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Bef>
                          <a:spcPts val="680"/>
                        </a:spcBef>
                        <a:spcAft>
                          <a:spcPts val="0"/>
                        </a:spcAft>
                        <a:tabLst>
                          <a:tab pos="228600" algn="l"/>
                          <a:tab pos="457200" algn="l"/>
                          <a:tab pos="685800" algn="l"/>
                          <a:tab pos="914400" algn="l"/>
                        </a:tabLst>
                      </a:pPr>
                      <a:r>
                        <a:rPr lang="en-US" sz="1100">
                          <a:latin typeface="Times New Roman"/>
                          <a:ea typeface="宋体"/>
                          <a:cs typeface="Times New Roman"/>
                        </a:rPr>
                        <a:t>number of non-zero dQP values using the scan order in Fig.(a)</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Bef>
                          <a:spcPts val="680"/>
                        </a:spcBef>
                        <a:spcAft>
                          <a:spcPts val="0"/>
                        </a:spcAft>
                        <a:tabLst>
                          <a:tab pos="228600" algn="l"/>
                          <a:tab pos="457200" algn="l"/>
                          <a:tab pos="685800" algn="l"/>
                          <a:tab pos="914400" algn="l"/>
                        </a:tabLst>
                      </a:pPr>
                      <a:r>
                        <a:rPr lang="en-US" sz="1100">
                          <a:latin typeface="Times New Roman"/>
                          <a:ea typeface="宋体"/>
                          <a:cs typeface="Times New Roman"/>
                        </a:rPr>
                        <a:t>reduction of number of non-zero dQP values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1079">
                <a:tc>
                  <a:txBody>
                    <a:bodyPr/>
                    <a:lstStyle/>
                    <a:p>
                      <a:pPr algn="ctr" hangingPunct="0">
                        <a:spcBef>
                          <a:spcPts val="680"/>
                        </a:spcBef>
                        <a:spcAft>
                          <a:spcPts val="0"/>
                        </a:spcAft>
                        <a:tabLst>
                          <a:tab pos="228600" algn="l"/>
                          <a:tab pos="457200" algn="l"/>
                          <a:tab pos="685800" algn="l"/>
                          <a:tab pos="914400" algn="l"/>
                        </a:tabLst>
                      </a:pPr>
                      <a:r>
                        <a:rPr lang="en-US" sz="1100" dirty="0">
                          <a:latin typeface="Times New Roman"/>
                          <a:ea typeface="宋体"/>
                          <a:cs typeface="Times New Roman"/>
                        </a:rPr>
                        <a:t>Sequence 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lang="en-US" sz="1100" dirty="0">
                          <a:latin typeface="Times New Roman"/>
                          <a:ea typeface="宋体"/>
                          <a:cs typeface="Times New Roman"/>
                        </a:rPr>
                        <a:t>47884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lang="en-US" sz="1100">
                          <a:latin typeface="Times New Roman"/>
                          <a:ea typeface="宋体"/>
                          <a:cs typeface="Times New Roman"/>
                        </a:rPr>
                        <a:t>19985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lang="en-US" sz="1100">
                          <a:latin typeface="Times New Roman"/>
                          <a:ea typeface="宋体"/>
                          <a:cs typeface="Times New Roman"/>
                        </a:rPr>
                        <a:t>58.26%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2432">
                <a:tc>
                  <a:txBody>
                    <a:bodyPr/>
                    <a:lstStyle/>
                    <a:p>
                      <a:pPr algn="ctr" hangingPunct="0">
                        <a:spcBef>
                          <a:spcPts val="680"/>
                        </a:spcBef>
                        <a:spcAft>
                          <a:spcPts val="0"/>
                        </a:spcAft>
                        <a:tabLst>
                          <a:tab pos="228600" algn="l"/>
                          <a:tab pos="457200" algn="l"/>
                          <a:tab pos="685800" algn="l"/>
                          <a:tab pos="914400" algn="l"/>
                        </a:tabLst>
                      </a:pPr>
                      <a:r>
                        <a:rPr lang="en-US" sz="1100">
                          <a:latin typeface="Times New Roman"/>
                          <a:ea typeface="宋体"/>
                          <a:cs typeface="Times New Roman"/>
                        </a:rPr>
                        <a:t>Sequence 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lang="en-US" sz="1100">
                          <a:latin typeface="Times New Roman"/>
                          <a:ea typeface="宋体"/>
                          <a:cs typeface="Times New Roman"/>
                        </a:rPr>
                        <a:t>129832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lang="en-US" sz="1100">
                          <a:latin typeface="Times New Roman"/>
                          <a:ea typeface="宋体"/>
                          <a:cs typeface="Times New Roman"/>
                        </a:rPr>
                        <a:t>65092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lang="en-US" sz="1100">
                          <a:latin typeface="Times New Roman"/>
                          <a:ea typeface="宋体"/>
                          <a:cs typeface="Times New Roman"/>
                        </a:rPr>
                        <a:t>49.86%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2432">
                <a:tc>
                  <a:txBody>
                    <a:bodyPr/>
                    <a:lstStyle/>
                    <a:p>
                      <a:pPr algn="ctr" hangingPunct="0">
                        <a:spcBef>
                          <a:spcPts val="680"/>
                        </a:spcBef>
                        <a:spcAft>
                          <a:spcPts val="0"/>
                        </a:spcAft>
                        <a:tabLst>
                          <a:tab pos="228600" algn="l"/>
                          <a:tab pos="457200" algn="l"/>
                          <a:tab pos="685800" algn="l"/>
                          <a:tab pos="914400" algn="l"/>
                        </a:tabLst>
                      </a:pPr>
                      <a:r>
                        <a:rPr lang="en-US" sz="1100" dirty="0">
                          <a:latin typeface="Times New Roman"/>
                          <a:ea typeface="宋体"/>
                          <a:cs typeface="Times New Roman"/>
                        </a:rPr>
                        <a:t>Sequence 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lang="en-US" sz="1100">
                          <a:latin typeface="Times New Roman"/>
                          <a:ea typeface="宋体"/>
                          <a:cs typeface="Times New Roman"/>
                        </a:rPr>
                        <a:t>39401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lang="en-US" sz="1100">
                          <a:latin typeface="Times New Roman"/>
                          <a:ea typeface="宋体"/>
                          <a:cs typeface="Times New Roman"/>
                        </a:rPr>
                        <a:t>14338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lang="en-US" sz="1100">
                          <a:latin typeface="Times New Roman"/>
                          <a:ea typeface="宋体"/>
                          <a:cs typeface="Times New Roman"/>
                        </a:rPr>
                        <a:t>63.61%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2432">
                <a:tc>
                  <a:txBody>
                    <a:bodyPr/>
                    <a:lstStyle/>
                    <a:p>
                      <a:pPr algn="ctr" hangingPunct="0">
                        <a:spcBef>
                          <a:spcPts val="680"/>
                        </a:spcBef>
                        <a:spcAft>
                          <a:spcPts val="0"/>
                        </a:spcAft>
                        <a:tabLst>
                          <a:tab pos="228600" algn="l"/>
                          <a:tab pos="457200" algn="l"/>
                          <a:tab pos="685800" algn="l"/>
                          <a:tab pos="914400" algn="l"/>
                        </a:tabLst>
                      </a:pPr>
                      <a:r>
                        <a:rPr lang="en-US" sz="1100">
                          <a:latin typeface="Times New Roman"/>
                          <a:ea typeface="宋体"/>
                          <a:cs typeface="Times New Roman"/>
                        </a:rPr>
                        <a:t>Sequence 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lang="en-US" sz="1100">
                          <a:latin typeface="Times New Roman"/>
                          <a:ea typeface="宋体"/>
                          <a:cs typeface="Times New Roman"/>
                        </a:rPr>
                        <a:t>34268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lang="en-US" sz="1100">
                          <a:latin typeface="Times New Roman"/>
                          <a:ea typeface="宋体"/>
                          <a:cs typeface="Times New Roman"/>
                        </a:rPr>
                        <a:t>26202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lang="en-US" sz="1100">
                          <a:latin typeface="Times New Roman"/>
                          <a:ea typeface="宋体"/>
                          <a:cs typeface="Times New Roman"/>
                        </a:rPr>
                        <a:t>23.54%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2432">
                <a:tc>
                  <a:txBody>
                    <a:bodyPr/>
                    <a:lstStyle/>
                    <a:p>
                      <a:pPr algn="ctr" hangingPunct="0">
                        <a:spcBef>
                          <a:spcPts val="680"/>
                        </a:spcBef>
                        <a:spcAft>
                          <a:spcPts val="0"/>
                        </a:spcAft>
                        <a:tabLst>
                          <a:tab pos="228600" algn="l"/>
                          <a:tab pos="457200" algn="l"/>
                          <a:tab pos="685800" algn="l"/>
                          <a:tab pos="914400" algn="l"/>
                        </a:tabLst>
                      </a:pPr>
                      <a:r>
                        <a:rPr lang="en-US" sz="1100" dirty="0">
                          <a:latin typeface="Times New Roman"/>
                          <a:ea typeface="宋体"/>
                          <a:cs typeface="Times New Roman"/>
                        </a:rPr>
                        <a:t>Sequence 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lang="en-US" sz="1100">
                          <a:latin typeface="Times New Roman"/>
                          <a:ea typeface="宋体"/>
                          <a:cs typeface="Times New Roman"/>
                        </a:rPr>
                        <a:t>242069</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lang="en-US" sz="1100">
                          <a:latin typeface="Times New Roman"/>
                          <a:ea typeface="宋体"/>
                          <a:cs typeface="Times New Roman"/>
                        </a:rPr>
                        <a:t>183295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lang="en-US" sz="1100">
                          <a:latin typeface="Times New Roman"/>
                          <a:ea typeface="宋体"/>
                          <a:cs typeface="Times New Roman"/>
                        </a:rPr>
                        <a:t>24.28%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2432">
                <a:tc>
                  <a:txBody>
                    <a:bodyPr/>
                    <a:lstStyle/>
                    <a:p>
                      <a:pPr algn="ctr" hangingPunct="0">
                        <a:spcBef>
                          <a:spcPts val="680"/>
                        </a:spcBef>
                        <a:spcAft>
                          <a:spcPts val="0"/>
                        </a:spcAft>
                        <a:tabLst>
                          <a:tab pos="228600" algn="l"/>
                          <a:tab pos="457200" algn="l"/>
                          <a:tab pos="685800" algn="l"/>
                          <a:tab pos="914400" algn="l"/>
                        </a:tabLst>
                      </a:pPr>
                      <a:r>
                        <a:rPr lang="en-US" sz="1100" dirty="0">
                          <a:latin typeface="Times New Roman"/>
                          <a:ea typeface="宋体"/>
                          <a:cs typeface="Times New Roman"/>
                        </a:rPr>
                        <a:t>Sequence 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lang="en-US" sz="1100">
                          <a:latin typeface="Times New Roman"/>
                          <a:ea typeface="宋体"/>
                          <a:cs typeface="Times New Roman"/>
                        </a:rPr>
                        <a:t>43892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lang="en-US" sz="1100">
                          <a:latin typeface="Times New Roman"/>
                          <a:ea typeface="宋体"/>
                          <a:cs typeface="Times New Roman"/>
                        </a:rPr>
                        <a:t>31641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lang="en-US" sz="1100">
                          <a:latin typeface="Times New Roman"/>
                          <a:ea typeface="宋体"/>
                          <a:cs typeface="Times New Roman"/>
                        </a:rPr>
                        <a:t>27.91%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2432">
                <a:tc>
                  <a:txBody>
                    <a:bodyPr/>
                    <a:lstStyle/>
                    <a:p>
                      <a:pPr algn="ctr" hangingPunct="0">
                        <a:spcBef>
                          <a:spcPts val="680"/>
                        </a:spcBef>
                        <a:spcAft>
                          <a:spcPts val="0"/>
                        </a:spcAft>
                        <a:tabLst>
                          <a:tab pos="228600" algn="l"/>
                          <a:tab pos="457200" algn="l"/>
                          <a:tab pos="685800" algn="l"/>
                          <a:tab pos="914400" algn="l"/>
                        </a:tabLst>
                      </a:pPr>
                      <a:r>
                        <a:rPr lang="en-US" sz="1100" dirty="0">
                          <a:latin typeface="Times New Roman"/>
                          <a:ea typeface="宋体"/>
                          <a:cs typeface="Times New Roman"/>
                        </a:rPr>
                        <a:t>Sequence 7</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lang="en-US" sz="1100">
                          <a:latin typeface="Times New Roman"/>
                          <a:ea typeface="宋体"/>
                          <a:cs typeface="Times New Roman"/>
                        </a:rPr>
                        <a:t>37144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lang="en-US" sz="1100">
                          <a:latin typeface="Times New Roman"/>
                          <a:ea typeface="宋体"/>
                          <a:cs typeface="Times New Roman"/>
                        </a:rPr>
                        <a:t>24728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lang="en-US" sz="1100">
                          <a:latin typeface="Times New Roman"/>
                          <a:ea typeface="宋体"/>
                          <a:cs typeface="Times New Roman"/>
                        </a:rPr>
                        <a:t>33.43%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2432">
                <a:tc>
                  <a:txBody>
                    <a:bodyPr/>
                    <a:lstStyle/>
                    <a:p>
                      <a:pPr algn="ctr" hangingPunct="0">
                        <a:spcBef>
                          <a:spcPts val="680"/>
                        </a:spcBef>
                        <a:spcAft>
                          <a:spcPts val="0"/>
                        </a:spcAft>
                        <a:tabLst>
                          <a:tab pos="228600" algn="l"/>
                          <a:tab pos="457200" algn="l"/>
                          <a:tab pos="685800" algn="l"/>
                          <a:tab pos="914400" algn="l"/>
                        </a:tabLst>
                      </a:pPr>
                      <a:r>
                        <a:rPr lang="en-US" sz="1100" dirty="0">
                          <a:latin typeface="Times New Roman"/>
                          <a:ea typeface="宋体"/>
                          <a:cs typeface="Times New Roman"/>
                        </a:rPr>
                        <a:t>Sequence 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lang="en-US" sz="1100">
                          <a:latin typeface="Times New Roman"/>
                          <a:ea typeface="宋体"/>
                          <a:cs typeface="Times New Roman"/>
                        </a:rPr>
                        <a:t>67174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lang="en-US" sz="1100">
                          <a:latin typeface="Times New Roman"/>
                          <a:ea typeface="宋体"/>
                          <a:cs typeface="Times New Roman"/>
                        </a:rPr>
                        <a:t>34018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lang="en-US" sz="1100">
                          <a:latin typeface="Times New Roman"/>
                          <a:ea typeface="宋体"/>
                          <a:cs typeface="Times New Roman"/>
                        </a:rPr>
                        <a:t>49.36%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2432">
                <a:tc>
                  <a:txBody>
                    <a:bodyPr/>
                    <a:lstStyle/>
                    <a:p>
                      <a:pPr algn="ctr" hangingPunct="0">
                        <a:spcBef>
                          <a:spcPts val="680"/>
                        </a:spcBef>
                        <a:spcAft>
                          <a:spcPts val="0"/>
                        </a:spcAft>
                        <a:tabLst>
                          <a:tab pos="228600" algn="l"/>
                          <a:tab pos="457200" algn="l"/>
                          <a:tab pos="685800" algn="l"/>
                          <a:tab pos="914400" algn="l"/>
                        </a:tabLst>
                      </a:pPr>
                      <a:r>
                        <a:rPr lang="en-US" sz="1100">
                          <a:latin typeface="Times New Roman"/>
                          <a:ea typeface="宋体"/>
                          <a:cs typeface="Times New Roman"/>
                        </a:rPr>
                        <a:t>Sequence 9</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lang="en-US" sz="1100">
                          <a:latin typeface="Times New Roman"/>
                          <a:ea typeface="宋体"/>
                          <a:cs typeface="Times New Roman"/>
                        </a:rPr>
                        <a:t>102506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lang="en-US" sz="1100">
                          <a:latin typeface="Times New Roman"/>
                          <a:ea typeface="宋体"/>
                          <a:cs typeface="Times New Roman"/>
                        </a:rPr>
                        <a:t>61838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lang="en-US" sz="1100">
                          <a:latin typeface="Times New Roman"/>
                          <a:ea typeface="宋体"/>
                          <a:cs typeface="Times New Roman"/>
                        </a:rPr>
                        <a:t>39.67%</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2432">
                <a:tc>
                  <a:txBody>
                    <a:bodyPr/>
                    <a:lstStyle/>
                    <a:p>
                      <a:pPr algn="ctr" hangingPunct="0">
                        <a:spcBef>
                          <a:spcPts val="680"/>
                        </a:spcBef>
                        <a:spcAft>
                          <a:spcPts val="0"/>
                        </a:spcAft>
                        <a:tabLst>
                          <a:tab pos="228600" algn="l"/>
                          <a:tab pos="457200" algn="l"/>
                          <a:tab pos="685800" algn="l"/>
                          <a:tab pos="914400" algn="l"/>
                        </a:tabLst>
                      </a:pPr>
                      <a:r>
                        <a:rPr lang="en-US" sz="1100" dirty="0">
                          <a:latin typeface="Times New Roman"/>
                          <a:ea typeface="宋体"/>
                          <a:cs typeface="Times New Roman"/>
                        </a:rPr>
                        <a:t>Sequence 10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lang="en-US" sz="1100">
                          <a:latin typeface="Times New Roman"/>
                          <a:ea typeface="宋体"/>
                          <a:cs typeface="Times New Roman"/>
                        </a:rPr>
                        <a:t>70733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lang="en-US" sz="1100">
                          <a:latin typeface="Times New Roman"/>
                          <a:ea typeface="宋体"/>
                          <a:cs typeface="Times New Roman"/>
                        </a:rPr>
                        <a:t>42090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lang="en-US" sz="1100">
                          <a:latin typeface="Times New Roman"/>
                          <a:ea typeface="宋体"/>
                          <a:cs typeface="Times New Roman"/>
                        </a:rPr>
                        <a:t>40.49%</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2432">
                <a:tc>
                  <a:txBody>
                    <a:bodyPr/>
                    <a:lstStyle/>
                    <a:p>
                      <a:pPr algn="ctr" hangingPunct="0">
                        <a:spcBef>
                          <a:spcPts val="680"/>
                        </a:spcBef>
                        <a:spcAft>
                          <a:spcPts val="0"/>
                        </a:spcAft>
                        <a:tabLst>
                          <a:tab pos="228600" algn="l"/>
                          <a:tab pos="457200" algn="l"/>
                          <a:tab pos="685800" algn="l"/>
                          <a:tab pos="914400" algn="l"/>
                        </a:tabLst>
                      </a:pPr>
                      <a:r>
                        <a:rPr lang="en-US" sz="1100" dirty="0">
                          <a:latin typeface="Times New Roman"/>
                          <a:ea typeface="宋体"/>
                          <a:cs typeface="Times New Roman"/>
                        </a:rPr>
                        <a:t>Sequence 11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lang="en-US" sz="1100">
                          <a:latin typeface="Times New Roman"/>
                          <a:ea typeface="宋体"/>
                          <a:cs typeface="Times New Roman"/>
                        </a:rPr>
                        <a:t>67572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lang="en-US" sz="1100">
                          <a:latin typeface="Times New Roman"/>
                          <a:ea typeface="宋体"/>
                          <a:cs typeface="Times New Roman"/>
                        </a:rPr>
                        <a:t>39803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lang="en-US" sz="1100">
                          <a:latin typeface="Times New Roman"/>
                          <a:ea typeface="宋体"/>
                          <a:cs typeface="Times New Roman"/>
                        </a:rPr>
                        <a:t>41.10%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2432">
                <a:tc>
                  <a:txBody>
                    <a:bodyPr/>
                    <a:lstStyle/>
                    <a:p>
                      <a:pPr algn="ctr" hangingPunct="0">
                        <a:spcBef>
                          <a:spcPts val="680"/>
                        </a:spcBef>
                        <a:spcAft>
                          <a:spcPts val="0"/>
                        </a:spcAft>
                        <a:tabLst>
                          <a:tab pos="228600" algn="l"/>
                          <a:tab pos="457200" algn="l"/>
                          <a:tab pos="685800" algn="l"/>
                          <a:tab pos="914400" algn="l"/>
                        </a:tabLst>
                      </a:pPr>
                      <a:r>
                        <a:rPr lang="en-US" sz="1100">
                          <a:latin typeface="Times New Roman"/>
                          <a:ea typeface="宋体"/>
                          <a:cs typeface="Times New Roman"/>
                        </a:rPr>
                        <a:t>Sequence 12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lang="en-US" sz="1100">
                          <a:latin typeface="Times New Roman"/>
                          <a:ea typeface="宋体"/>
                          <a:cs typeface="Times New Roman"/>
                        </a:rPr>
                        <a:t>37571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lang="en-US" sz="1100">
                          <a:latin typeface="Times New Roman"/>
                          <a:ea typeface="宋体"/>
                          <a:cs typeface="Times New Roman"/>
                        </a:rPr>
                        <a:t>23128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lang="en-US" sz="1100">
                          <a:latin typeface="Times New Roman"/>
                          <a:ea typeface="宋体"/>
                          <a:cs typeface="Times New Roman"/>
                        </a:rPr>
                        <a:t>38.44%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2432">
                <a:tc>
                  <a:txBody>
                    <a:bodyPr/>
                    <a:lstStyle/>
                    <a:p>
                      <a:pPr algn="ctr" hangingPunct="0">
                        <a:spcBef>
                          <a:spcPts val="680"/>
                        </a:spcBef>
                        <a:spcAft>
                          <a:spcPts val="0"/>
                        </a:spcAft>
                        <a:tabLst>
                          <a:tab pos="228600" algn="l"/>
                          <a:tab pos="457200" algn="l"/>
                          <a:tab pos="685800" algn="l"/>
                          <a:tab pos="914400" algn="l"/>
                        </a:tabLst>
                      </a:pPr>
                      <a:r>
                        <a:rPr lang="en-US" sz="1100">
                          <a:latin typeface="Times New Roman"/>
                          <a:ea typeface="宋体"/>
                          <a:cs typeface="Times New Roman"/>
                        </a:rPr>
                        <a:t>Sequence 13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lang="en-US" sz="1100">
                          <a:latin typeface="Times New Roman"/>
                          <a:ea typeface="宋体"/>
                          <a:cs typeface="Times New Roman"/>
                        </a:rPr>
                        <a:t>39363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lang="en-US" sz="1100">
                          <a:latin typeface="Times New Roman"/>
                          <a:ea typeface="宋体"/>
                          <a:cs typeface="Times New Roman"/>
                        </a:rPr>
                        <a:t>14563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lang="en-US" sz="1100">
                          <a:latin typeface="Times New Roman"/>
                          <a:ea typeface="宋体"/>
                          <a:cs typeface="Times New Roman"/>
                        </a:rPr>
                        <a:t>63.00%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2432">
                <a:tc>
                  <a:txBody>
                    <a:bodyPr/>
                    <a:lstStyle/>
                    <a:p>
                      <a:pPr algn="ctr" hangingPunct="0">
                        <a:spcBef>
                          <a:spcPts val="680"/>
                        </a:spcBef>
                        <a:spcAft>
                          <a:spcPts val="0"/>
                        </a:spcAft>
                        <a:tabLst>
                          <a:tab pos="228600" algn="l"/>
                          <a:tab pos="457200" algn="l"/>
                          <a:tab pos="685800" algn="l"/>
                          <a:tab pos="914400" algn="l"/>
                        </a:tabLst>
                      </a:pPr>
                      <a:r>
                        <a:rPr lang="en-US" sz="1100">
                          <a:latin typeface="Times New Roman"/>
                          <a:ea typeface="宋体"/>
                          <a:cs typeface="Times New Roman"/>
                        </a:rPr>
                        <a:t>Average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endParaRPr lang="en-US" sz="1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endParaRPr lang="en-US" sz="1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lang="en-US" sz="1100" b="1" dirty="0">
                          <a:latin typeface="Times New Roman"/>
                          <a:ea typeface="宋体"/>
                          <a:cs typeface="Times New Roman"/>
                        </a:rPr>
                        <a:t>42.54%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3200" dirty="0" smtClean="0"/>
              <a:t>Conclusion</a:t>
            </a:r>
            <a:endParaRPr lang="en-US" sz="3200" dirty="0"/>
          </a:p>
        </p:txBody>
      </p:sp>
      <p:sp>
        <p:nvSpPr>
          <p:cNvPr id="3" name="Content Placeholder 2"/>
          <p:cNvSpPr>
            <a:spLocks noGrp="1"/>
          </p:cNvSpPr>
          <p:nvPr>
            <p:ph idx="1"/>
          </p:nvPr>
        </p:nvSpPr>
        <p:spPr/>
        <p:txBody>
          <a:bodyPr/>
          <a:lstStyle/>
          <a:p>
            <a:r>
              <a:rPr lang="en-US" sz="2000" dirty="0" smtClean="0"/>
              <a:t>In JCTVC E436, two solutions are proposed to improve the spatial granularity of QP change. To be more elaborate, the syntax element, </a:t>
            </a:r>
            <a:r>
              <a:rPr lang="en-US" sz="2000" dirty="0" err="1" smtClean="0"/>
              <a:t>lcu_qp_depth</a:t>
            </a:r>
            <a:r>
              <a:rPr lang="en-US" sz="2000" dirty="0" smtClean="0"/>
              <a:t>, is introduced to indicate the minimum size at which QP can change.  This syntax element can be signaled at </a:t>
            </a:r>
            <a:r>
              <a:rPr lang="en-US" sz="2000" dirty="0" err="1" smtClean="0"/>
              <a:t>sps</a:t>
            </a:r>
            <a:r>
              <a:rPr lang="en-US" sz="2000" dirty="0" smtClean="0"/>
              <a:t>/</a:t>
            </a:r>
            <a:r>
              <a:rPr lang="en-US" sz="2000" dirty="0" err="1" smtClean="0"/>
              <a:t>pps</a:t>
            </a:r>
            <a:r>
              <a:rPr lang="en-US" sz="2000" dirty="0" smtClean="0"/>
              <a:t>/slice level, or at LCU level. </a:t>
            </a:r>
          </a:p>
          <a:p>
            <a:endParaRPr lang="en-US" sz="2000" dirty="0" smtClean="0"/>
          </a:p>
          <a:p>
            <a:r>
              <a:rPr lang="en-US" sz="2000" dirty="0" smtClean="0"/>
              <a:t>In JCTVC E217, a new </a:t>
            </a:r>
            <a:r>
              <a:rPr lang="en-US" sz="2000" dirty="0" err="1" smtClean="0"/>
              <a:t>dQP</a:t>
            </a:r>
            <a:r>
              <a:rPr lang="en-US" sz="2000" dirty="0" smtClean="0"/>
              <a:t> calculation method at sub-LCU level is proposed. Instead of using the QP value of previous CU in the coding order as the predicted QP value, in this proposal, the predicted QP value is selected equal to the QP value of the left CU.  Experimental results have shown its superiority in terms of the number of the non-zero </a:t>
            </a:r>
            <a:r>
              <a:rPr lang="en-US" sz="2000" dirty="0" err="1" smtClean="0"/>
              <a:t>dQP</a:t>
            </a:r>
            <a:r>
              <a:rPr lang="en-US" sz="2000" dirty="0" smtClean="0"/>
              <a:t> values.</a:t>
            </a:r>
            <a:endParaRPr lang="en-US" sz="20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buNone/>
            </a:pPr>
            <a:endParaRPr lang="en-US" dirty="0" smtClean="0"/>
          </a:p>
          <a:p>
            <a:pPr>
              <a:buNone/>
            </a:pPr>
            <a:endParaRPr lang="en-US" dirty="0" smtClean="0"/>
          </a:p>
          <a:p>
            <a:pPr>
              <a:buNone/>
            </a:pPr>
            <a:endParaRPr lang="en-US" dirty="0" smtClean="0"/>
          </a:p>
          <a:p>
            <a:pPr algn="ctr">
              <a:buNone/>
            </a:pPr>
            <a:r>
              <a:rPr lang="en-US" dirty="0" smtClean="0"/>
              <a:t>Thank you!</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3200" dirty="0" smtClean="0"/>
              <a:t>Background</a:t>
            </a:r>
            <a:endParaRPr lang="en-US" sz="3200" dirty="0"/>
          </a:p>
        </p:txBody>
      </p:sp>
      <p:sp>
        <p:nvSpPr>
          <p:cNvPr id="3" name="Content Placeholder 2"/>
          <p:cNvSpPr>
            <a:spLocks noGrp="1"/>
          </p:cNvSpPr>
          <p:nvPr>
            <p:ph idx="1"/>
          </p:nvPr>
        </p:nvSpPr>
        <p:spPr/>
        <p:txBody>
          <a:bodyPr/>
          <a:lstStyle/>
          <a:p>
            <a:pPr>
              <a:buNone/>
            </a:pPr>
            <a:r>
              <a:rPr lang="en-US" dirty="0" smtClean="0"/>
              <a:t>   </a:t>
            </a:r>
            <a:r>
              <a:rPr lang="en-US" sz="2000" dirty="0" smtClean="0"/>
              <a:t>The concept of Coding Units has been introduced in HEVC, and it contributes a lot to the coding efficiency improvement. In each LCU, all the CUs share the same QP value in current HM. However, since the LCU size is much larger than the MB size in AVC, this QP change might be too coarse for future rate control design.</a:t>
            </a:r>
          </a:p>
          <a:p>
            <a:pPr lvl="1">
              <a:buFont typeface="Wingdings" pitchFamily="2" charset="2"/>
              <a:buChar char="Ø"/>
            </a:pPr>
            <a:endParaRPr lang="en-US" sz="1600" dirty="0" smtClean="0"/>
          </a:p>
          <a:p>
            <a:pPr lvl="1">
              <a:buFont typeface="Wingdings" pitchFamily="2" charset="2"/>
              <a:buChar char="Ø"/>
            </a:pPr>
            <a:r>
              <a:rPr lang="en-US" sz="2000" dirty="0" smtClean="0"/>
              <a:t>Two sub-LCU QP representation methods (JCTVC E436)</a:t>
            </a:r>
          </a:p>
          <a:p>
            <a:pPr lvl="1">
              <a:buFont typeface="Wingdings" pitchFamily="2" charset="2"/>
              <a:buChar char="Ø"/>
            </a:pPr>
            <a:r>
              <a:rPr lang="en-US" sz="2000" dirty="0" smtClean="0"/>
              <a:t>Improved </a:t>
            </a:r>
            <a:r>
              <a:rPr lang="en-US" sz="2000" dirty="0" err="1" smtClean="0"/>
              <a:t>dQP</a:t>
            </a:r>
            <a:r>
              <a:rPr lang="en-US" sz="2000" dirty="0" smtClean="0"/>
              <a:t> calculation method (JCTVC E217)</a:t>
            </a:r>
            <a:endParaRPr lang="en-US" sz="20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3200" dirty="0" smtClean="0"/>
              <a:t>sub-LCU QP representation (JCTVC E436)</a:t>
            </a:r>
            <a:endParaRPr lang="en-US" sz="3200" dirty="0"/>
          </a:p>
        </p:txBody>
      </p:sp>
      <p:sp>
        <p:nvSpPr>
          <p:cNvPr id="3" name="Content Placeholder 2"/>
          <p:cNvSpPr>
            <a:spLocks noGrp="1"/>
          </p:cNvSpPr>
          <p:nvPr>
            <p:ph idx="1"/>
          </p:nvPr>
        </p:nvSpPr>
        <p:spPr/>
        <p:txBody>
          <a:bodyPr>
            <a:normAutofit/>
          </a:bodyPr>
          <a:lstStyle/>
          <a:p>
            <a:pPr>
              <a:buNone/>
            </a:pPr>
            <a:r>
              <a:rPr lang="en-US" sz="2200" b="1" dirty="0" smtClean="0"/>
              <a:t>     The first method:</a:t>
            </a:r>
          </a:p>
          <a:p>
            <a:pPr>
              <a:buNone/>
            </a:pPr>
            <a:r>
              <a:rPr lang="en-US" sz="2000" dirty="0" smtClean="0"/>
              <a:t> </a:t>
            </a:r>
          </a:p>
          <a:p>
            <a:pPr>
              <a:buNone/>
            </a:pPr>
            <a:r>
              <a:rPr lang="en-US" sz="2000" dirty="0" smtClean="0"/>
              <a:t>      A new syntax element </a:t>
            </a:r>
            <a:r>
              <a:rPr lang="en-US" sz="2000" dirty="0" err="1" smtClean="0"/>
              <a:t>lcu_qp_depth</a:t>
            </a:r>
            <a:r>
              <a:rPr lang="en-US" sz="2000" dirty="0" smtClean="0"/>
              <a:t> is introduced at SPS/PPS/Slice-level.</a:t>
            </a:r>
          </a:p>
          <a:p>
            <a:pPr hangingPunct="0">
              <a:buNone/>
            </a:pPr>
            <a:r>
              <a:rPr lang="en-US" sz="2000" dirty="0" smtClean="0"/>
              <a:t>      Let </a:t>
            </a:r>
            <a:r>
              <a:rPr lang="en-US" sz="2000" dirty="0" err="1" smtClean="0"/>
              <a:t>max_coding_unit_size</a:t>
            </a:r>
            <a:r>
              <a:rPr lang="en-US" sz="2000" dirty="0" smtClean="0"/>
              <a:t> be </a:t>
            </a:r>
            <a:r>
              <a:rPr lang="en-US" sz="2000" dirty="0" smtClean="0"/>
              <a:t>the LCU size. Given the value of </a:t>
            </a:r>
            <a:r>
              <a:rPr lang="en-US" sz="2000" dirty="0" err="1" smtClean="0"/>
              <a:t>lcu_qp_depth</a:t>
            </a:r>
            <a:r>
              <a:rPr lang="en-US" sz="2000" dirty="0" smtClean="0"/>
              <a:t>, each LCU can be divided into (2^lcu_qp_depth)^2 non-overlapped blocks. Let </a:t>
            </a:r>
            <a:r>
              <a:rPr lang="en-US" sz="2000" dirty="0" err="1" smtClean="0"/>
              <a:t>QPBlk_size</a:t>
            </a:r>
            <a:r>
              <a:rPr lang="en-US" sz="2000" dirty="0" smtClean="0"/>
              <a:t> denote </a:t>
            </a:r>
            <a:r>
              <a:rPr lang="en-US" sz="2000" dirty="0" smtClean="0"/>
              <a:t>the size of each block, then </a:t>
            </a:r>
          </a:p>
          <a:p>
            <a:pPr hangingPunct="0">
              <a:buNone/>
            </a:pPr>
            <a:r>
              <a:rPr lang="en-US" sz="2000" dirty="0" smtClean="0"/>
              <a:t>      </a:t>
            </a:r>
          </a:p>
          <a:p>
            <a:pPr hangingPunct="0">
              <a:buNone/>
            </a:pPr>
            <a:r>
              <a:rPr lang="en-US" sz="2000" dirty="0" smtClean="0"/>
              <a:t>      </a:t>
            </a:r>
            <a:r>
              <a:rPr lang="en-US" sz="2000" dirty="0" err="1" smtClean="0"/>
              <a:t>QPBlk_size</a:t>
            </a:r>
            <a:r>
              <a:rPr lang="en-US" sz="2000" dirty="0" smtClean="0"/>
              <a:t> = </a:t>
            </a:r>
            <a:r>
              <a:rPr lang="en-US" sz="2000" dirty="0" err="1" smtClean="0"/>
              <a:t>max_coding_unit_size</a:t>
            </a:r>
            <a:r>
              <a:rPr lang="en-US" sz="2000" dirty="0" smtClean="0"/>
              <a:t>&gt;&gt; </a:t>
            </a:r>
            <a:r>
              <a:rPr lang="en-US" sz="2000" dirty="0" err="1" smtClean="0"/>
              <a:t>lcu_qp_depth</a:t>
            </a:r>
            <a:r>
              <a:rPr lang="en-US" sz="2000" dirty="0" smtClean="0"/>
              <a:t> </a:t>
            </a:r>
          </a:p>
          <a:p>
            <a:pPr hangingPunct="0"/>
            <a:endParaRPr lang="en-US" sz="2000" dirty="0" smtClean="0"/>
          </a:p>
          <a:p>
            <a:pPr hangingPunct="0">
              <a:buNone/>
            </a:pPr>
            <a:r>
              <a:rPr lang="en-US" sz="2000" dirty="0" smtClean="0"/>
              <a:t>     All the CUs within one block use the same quantization parameter. Hence, one </a:t>
            </a:r>
            <a:r>
              <a:rPr lang="en-US" sz="2000" dirty="0" err="1" smtClean="0"/>
              <a:t>dQP</a:t>
            </a:r>
            <a:r>
              <a:rPr lang="en-US" sz="2000" dirty="0" smtClean="0"/>
              <a:t> parameter is needed for each block to indicate the quantization parameter used. To avoid decoding delay, the </a:t>
            </a:r>
            <a:r>
              <a:rPr lang="en-US" sz="2000" dirty="0" err="1" smtClean="0"/>
              <a:t>dQP</a:t>
            </a:r>
            <a:r>
              <a:rPr lang="en-US" sz="2000" dirty="0" smtClean="0"/>
              <a:t> is sent after </a:t>
            </a:r>
            <a:r>
              <a:rPr lang="en-US" sz="2000" dirty="0" err="1" smtClean="0"/>
              <a:t>cbf</a:t>
            </a:r>
            <a:r>
              <a:rPr lang="en-US" sz="2000" dirty="0" smtClean="0"/>
              <a:t> information in the first non-skip CU included in each block.</a:t>
            </a:r>
          </a:p>
          <a:p>
            <a:pPr>
              <a:buNone/>
            </a:pPr>
            <a:endParaRPr lang="en-US" sz="2000" dirty="0" smtClean="0"/>
          </a:p>
          <a:p>
            <a:pPr>
              <a:buNone/>
            </a:pPr>
            <a:endParaRPr lang="en-US" sz="20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57200" y="1600200"/>
            <a:ext cx="8229600" cy="4876800"/>
          </a:xfrm>
        </p:spPr>
        <p:txBody>
          <a:bodyPr>
            <a:normAutofit fontScale="47500" lnSpcReduction="20000"/>
          </a:bodyPr>
          <a:lstStyle/>
          <a:p>
            <a:pPr>
              <a:buNone/>
            </a:pPr>
            <a:r>
              <a:rPr lang="en-US" dirty="0" smtClean="0"/>
              <a:t>    </a:t>
            </a:r>
            <a:r>
              <a:rPr lang="en-US" sz="4600" b="1" dirty="0" smtClean="0"/>
              <a:t>The second method:</a:t>
            </a:r>
          </a:p>
          <a:p>
            <a:pPr hangingPunct="0">
              <a:buNone/>
            </a:pPr>
            <a:r>
              <a:rPr lang="en-US" sz="2200" b="1" dirty="0" smtClean="0"/>
              <a:t>      </a:t>
            </a:r>
            <a:endParaRPr lang="en-US" sz="3600" b="1" dirty="0" smtClean="0"/>
          </a:p>
          <a:p>
            <a:pPr hangingPunct="0">
              <a:buNone/>
            </a:pPr>
            <a:r>
              <a:rPr lang="en-US" sz="3600" b="1" dirty="0" smtClean="0"/>
              <a:t>      </a:t>
            </a:r>
            <a:r>
              <a:rPr lang="en-US" sz="4200" dirty="0" smtClean="0"/>
              <a:t>Different from the first method where all the LCUs have the same spatial granularity of QP change, in this approach, the </a:t>
            </a:r>
            <a:r>
              <a:rPr lang="en-US" sz="4200" dirty="0" err="1" smtClean="0"/>
              <a:t>lcu_qp_depth</a:t>
            </a:r>
            <a:r>
              <a:rPr lang="en-US" sz="4200" dirty="0" smtClean="0"/>
              <a:t> is introduced at LCU level. For each LCU, </a:t>
            </a:r>
            <a:r>
              <a:rPr lang="en-US" sz="4200" dirty="0" err="1" smtClean="0"/>
              <a:t>lcu_qp_depth</a:t>
            </a:r>
            <a:r>
              <a:rPr lang="en-US" sz="4200" dirty="0" smtClean="0"/>
              <a:t> is sent in the first non-skip CU. </a:t>
            </a:r>
          </a:p>
          <a:p>
            <a:pPr hangingPunct="0">
              <a:buNone/>
            </a:pPr>
            <a:r>
              <a:rPr lang="en-US" sz="4200" dirty="0" smtClean="0"/>
              <a:t> </a:t>
            </a:r>
          </a:p>
          <a:p>
            <a:pPr hangingPunct="0">
              <a:buNone/>
            </a:pPr>
            <a:r>
              <a:rPr lang="en-US" sz="4200" dirty="0" smtClean="0"/>
              <a:t>      Let </a:t>
            </a:r>
            <a:r>
              <a:rPr lang="en-US" sz="4200" dirty="0" err="1" smtClean="0"/>
              <a:t>max_coding_unit_size</a:t>
            </a:r>
            <a:r>
              <a:rPr lang="en-US" sz="4200" dirty="0" smtClean="0"/>
              <a:t> be the LCU size. Given the value of </a:t>
            </a:r>
            <a:r>
              <a:rPr lang="en-US" sz="4200" dirty="0" err="1" smtClean="0"/>
              <a:t>lcu_qp_depth</a:t>
            </a:r>
            <a:r>
              <a:rPr lang="en-US" sz="4200" dirty="0" smtClean="0"/>
              <a:t>, each LCU can be divided into (2^lcu_qp_depth)^2 non-overlapped blocks. Let </a:t>
            </a:r>
            <a:r>
              <a:rPr lang="en-US" sz="4200" dirty="0" err="1" smtClean="0"/>
              <a:t>QPBlk_size</a:t>
            </a:r>
            <a:r>
              <a:rPr lang="en-US" sz="4200" dirty="0" smtClean="0"/>
              <a:t> denote the size of each block, then </a:t>
            </a:r>
          </a:p>
          <a:p>
            <a:pPr hangingPunct="0">
              <a:buNone/>
            </a:pPr>
            <a:r>
              <a:rPr lang="en-US" sz="4200" dirty="0" smtClean="0"/>
              <a:t>       </a:t>
            </a:r>
          </a:p>
          <a:p>
            <a:pPr hangingPunct="0">
              <a:buNone/>
            </a:pPr>
            <a:r>
              <a:rPr lang="en-US" sz="4200" dirty="0" smtClean="0"/>
              <a:t>       </a:t>
            </a:r>
            <a:r>
              <a:rPr lang="en-US" sz="4200" dirty="0" err="1" smtClean="0"/>
              <a:t>QPBlk_size</a:t>
            </a:r>
            <a:r>
              <a:rPr lang="en-US" sz="4200" dirty="0" smtClean="0"/>
              <a:t> = </a:t>
            </a:r>
            <a:r>
              <a:rPr lang="en-US" sz="4200" dirty="0" err="1" smtClean="0"/>
              <a:t>max_coding_unit_size</a:t>
            </a:r>
            <a:r>
              <a:rPr lang="en-US" sz="4200" dirty="0" smtClean="0"/>
              <a:t> &gt;&gt; </a:t>
            </a:r>
            <a:r>
              <a:rPr lang="en-US" sz="4200" dirty="0" err="1" smtClean="0"/>
              <a:t>lcu_qp_depth</a:t>
            </a:r>
            <a:endParaRPr lang="en-US" sz="4200" dirty="0" smtClean="0"/>
          </a:p>
          <a:p>
            <a:pPr hangingPunct="0">
              <a:buNone/>
            </a:pPr>
            <a:endParaRPr lang="en-US" sz="4200" dirty="0" smtClean="0"/>
          </a:p>
          <a:p>
            <a:pPr hangingPunct="0">
              <a:buNone/>
            </a:pPr>
            <a:r>
              <a:rPr lang="en-US" sz="4200" dirty="0" smtClean="0"/>
              <a:t>       All the CUs within one block use the same quantization parameter. Hence, </a:t>
            </a:r>
            <a:r>
              <a:rPr lang="en-US" sz="4200" dirty="0" err="1" smtClean="0"/>
              <a:t>dQP</a:t>
            </a:r>
            <a:r>
              <a:rPr lang="en-US" sz="4200" dirty="0" smtClean="0"/>
              <a:t> is needed for each block to indicate the quantization parameter used. To avoid decoding delay, the </a:t>
            </a:r>
            <a:r>
              <a:rPr lang="en-US" sz="4200" dirty="0" err="1" smtClean="0"/>
              <a:t>dQP</a:t>
            </a:r>
            <a:r>
              <a:rPr lang="en-US" sz="4200" dirty="0" smtClean="0"/>
              <a:t> is sent after </a:t>
            </a:r>
            <a:r>
              <a:rPr lang="en-US" sz="4200" dirty="0" err="1" smtClean="0"/>
              <a:t>cbf</a:t>
            </a:r>
            <a:r>
              <a:rPr lang="en-US" sz="4200" dirty="0" smtClean="0"/>
              <a:t> information in the first non-skip CU included in each block.</a:t>
            </a:r>
          </a:p>
          <a:p>
            <a:pPr>
              <a:buNone/>
            </a:pPr>
            <a:endParaRPr lang="en-US" sz="2000" dirty="0" smtClean="0"/>
          </a:p>
          <a:p>
            <a:pPr>
              <a:buNone/>
            </a:pPr>
            <a:endParaRPr lang="en-US" sz="2400" b="1" dirty="0" smtClean="0"/>
          </a:p>
          <a:p>
            <a:pPr>
              <a:buNone/>
            </a:pPr>
            <a:r>
              <a:rPr lang="en-US" sz="2400" b="1" dirty="0" smtClean="0"/>
              <a:t>     </a:t>
            </a:r>
            <a:endParaRPr lang="en-US" sz="2200" b="1"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457200" y="1295400"/>
            <a:ext cx="8229600" cy="4830763"/>
          </a:xfrm>
        </p:spPr>
        <p:txBody>
          <a:bodyPr/>
          <a:lstStyle/>
          <a:p>
            <a:pPr>
              <a:buNone/>
            </a:pPr>
            <a:r>
              <a:rPr lang="en-US" dirty="0" smtClean="0"/>
              <a:t>     </a:t>
            </a:r>
            <a:r>
              <a:rPr lang="en-US" sz="2000" dirty="0" smtClean="0"/>
              <a:t>For example, one LCU structure is as follows</a:t>
            </a:r>
            <a:endParaRPr lang="en-US" sz="2000" dirty="0"/>
          </a:p>
        </p:txBody>
      </p:sp>
      <p:sp>
        <p:nvSpPr>
          <p:cNvPr id="10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025" name="Object 1"/>
          <p:cNvGraphicFramePr>
            <a:graphicFrameLocks noChangeAspect="1"/>
          </p:cNvGraphicFramePr>
          <p:nvPr/>
        </p:nvGraphicFramePr>
        <p:xfrm>
          <a:off x="2895600" y="2057400"/>
          <a:ext cx="3352800" cy="4534263"/>
        </p:xfrm>
        <a:graphic>
          <a:graphicData uri="http://schemas.openxmlformats.org/presentationml/2006/ole">
            <p:oleObj spid="_x0000_s1025" name="Visio" r:id="rId3" imgW="5902287" imgH="7954697" progId="Visio.Drawing.11">
              <p:embed/>
            </p:oleObj>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buNone/>
            </a:pPr>
            <a:r>
              <a:rPr lang="en-US" dirty="0" smtClean="0"/>
              <a:t>    </a:t>
            </a:r>
            <a:r>
              <a:rPr lang="en-US" sz="2000" dirty="0" smtClean="0"/>
              <a:t>The </a:t>
            </a:r>
            <a:r>
              <a:rPr lang="en-US" sz="2000" dirty="0" err="1" smtClean="0"/>
              <a:t>bitstream</a:t>
            </a:r>
            <a:r>
              <a:rPr lang="en-US" sz="2000" dirty="0" smtClean="0"/>
              <a:t> compositions of this LCU using the first approach:</a:t>
            </a:r>
            <a:endParaRPr lang="en-US" sz="2000" dirty="0"/>
          </a:p>
        </p:txBody>
      </p:sp>
      <p:sp>
        <p:nvSpPr>
          <p:cNvPr id="1843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8433" name="Object 1"/>
          <p:cNvGraphicFramePr>
            <a:graphicFrameLocks noChangeAspect="1"/>
          </p:cNvGraphicFramePr>
          <p:nvPr/>
        </p:nvGraphicFramePr>
        <p:xfrm>
          <a:off x="533400" y="2667000"/>
          <a:ext cx="8167723" cy="2057400"/>
        </p:xfrm>
        <a:graphic>
          <a:graphicData uri="http://schemas.openxmlformats.org/presentationml/2006/ole">
            <p:oleObj spid="_x0000_s18433" name="Visio" r:id="rId3" imgW="6649525" imgH="1672530" progId="Visio.Drawing.11">
              <p:embed/>
            </p:oleObj>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buNone/>
            </a:pPr>
            <a:r>
              <a:rPr lang="en-US" dirty="0" smtClean="0"/>
              <a:t>    </a:t>
            </a:r>
            <a:r>
              <a:rPr lang="en-US" sz="2000" dirty="0" smtClean="0"/>
              <a:t>The </a:t>
            </a:r>
            <a:r>
              <a:rPr lang="en-US" sz="2000" dirty="0" err="1" smtClean="0"/>
              <a:t>bitstream</a:t>
            </a:r>
            <a:r>
              <a:rPr lang="en-US" sz="2000" dirty="0" smtClean="0"/>
              <a:t> compositions of this LCU using the second approach:</a:t>
            </a:r>
            <a:endParaRPr lang="en-US" sz="2000" dirty="0"/>
          </a:p>
        </p:txBody>
      </p:sp>
      <p:sp>
        <p:nvSpPr>
          <p:cNvPr id="1843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946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9459" name="Object 3"/>
          <p:cNvGraphicFramePr>
            <a:graphicFrameLocks noChangeAspect="1"/>
          </p:cNvGraphicFramePr>
          <p:nvPr/>
        </p:nvGraphicFramePr>
        <p:xfrm>
          <a:off x="304800" y="2667000"/>
          <a:ext cx="8534400" cy="2149764"/>
        </p:xfrm>
        <a:graphic>
          <a:graphicData uri="http://schemas.openxmlformats.org/presentationml/2006/ole">
            <p:oleObj spid="_x0000_s19459" name="Visio" r:id="rId3" imgW="6658871" imgH="1674227" progId="Visio.Drawing.11">
              <p:embed/>
            </p:oleObj>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3200" dirty="0" smtClean="0"/>
              <a:t>Improved </a:t>
            </a:r>
            <a:r>
              <a:rPr lang="en-US" sz="3200" dirty="0" err="1" smtClean="0"/>
              <a:t>dQP</a:t>
            </a:r>
            <a:r>
              <a:rPr lang="en-US" sz="3200" dirty="0" smtClean="0"/>
              <a:t> calculation method (JCTVC 217)</a:t>
            </a:r>
            <a:endParaRPr lang="en-US" sz="3200" dirty="0"/>
          </a:p>
        </p:txBody>
      </p:sp>
      <p:sp>
        <p:nvSpPr>
          <p:cNvPr id="2048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20481" name="Object 1"/>
          <p:cNvGraphicFramePr>
            <a:graphicFrameLocks noChangeAspect="1"/>
          </p:cNvGraphicFramePr>
          <p:nvPr/>
        </p:nvGraphicFramePr>
        <p:xfrm>
          <a:off x="2209800" y="2209800"/>
          <a:ext cx="4495800" cy="2510155"/>
        </p:xfrm>
        <a:graphic>
          <a:graphicData uri="http://schemas.openxmlformats.org/presentationml/2006/ole">
            <p:oleObj spid="_x0000_s20481" name="Visio" r:id="rId3" imgW="4570088" imgH="2554595" progId="Visio.Drawing.11">
              <p:embed/>
            </p:oleObj>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sp>
        <p:nvSpPr>
          <p:cNvPr id="2150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21505" name="Object 1"/>
          <p:cNvGraphicFramePr>
            <a:graphicFrameLocks noChangeAspect="1"/>
          </p:cNvGraphicFramePr>
          <p:nvPr/>
        </p:nvGraphicFramePr>
        <p:xfrm>
          <a:off x="2057400" y="2057400"/>
          <a:ext cx="5029200" cy="2828925"/>
        </p:xfrm>
        <a:graphic>
          <a:graphicData uri="http://schemas.openxmlformats.org/presentationml/2006/ole">
            <p:oleObj spid="_x0000_s21505" name="Visio" r:id="rId3" imgW="4570088" imgH="2554595" progId="Visio.Drawing.11">
              <p:embed/>
            </p:oleObj>
          </a:graphicData>
        </a:graphic>
      </p:graphicFrame>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348</TotalTime>
  <Words>654</Words>
  <Application>Microsoft Office PowerPoint</Application>
  <PresentationFormat>On-screen Show (4:3)</PresentationFormat>
  <Paragraphs>98</Paragraphs>
  <Slides>12</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12</vt:i4>
      </vt:variant>
    </vt:vector>
  </HeadingPairs>
  <TitlesOfParts>
    <vt:vector size="14" baseType="lpstr">
      <vt:lpstr>Office Theme</vt:lpstr>
      <vt:lpstr>Visio</vt:lpstr>
      <vt:lpstr>JCTVC E217&amp;E436 sub-LCU QP representation and improved dQP calculation </vt:lpstr>
      <vt:lpstr>Background</vt:lpstr>
      <vt:lpstr>sub-LCU QP representation (JCTVC E436)</vt:lpstr>
      <vt:lpstr>Slide 4</vt:lpstr>
      <vt:lpstr>Slide 5</vt:lpstr>
      <vt:lpstr>Slide 6</vt:lpstr>
      <vt:lpstr>Slide 7</vt:lpstr>
      <vt:lpstr>Improved dQP calculation method (JCTVC 217)</vt:lpstr>
      <vt:lpstr>Slide 9</vt:lpstr>
      <vt:lpstr>Slide 10</vt:lpstr>
      <vt:lpstr>Conclusion</vt:lpstr>
      <vt:lpstr>Slide 12</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PangChao</dc:creator>
  <cp:lastModifiedBy>eeuser</cp:lastModifiedBy>
  <cp:revision>40</cp:revision>
  <dcterms:created xsi:type="dcterms:W3CDTF">2006-08-16T00:00:00Z</dcterms:created>
  <dcterms:modified xsi:type="dcterms:W3CDTF">2011-03-13T05:09:24Z</dcterms:modified>
</cp:coreProperties>
</file>