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76" r:id="rId2"/>
    <p:sldId id="501" r:id="rId3"/>
    <p:sldId id="486" r:id="rId4"/>
    <p:sldId id="497" r:id="rId5"/>
    <p:sldId id="499" r:id="rId6"/>
    <p:sldId id="495" r:id="rId7"/>
    <p:sldId id="467" r:id="rId8"/>
  </p:sldIdLst>
  <p:sldSz cx="9144000" cy="6858000" type="screen4x3"/>
  <p:notesSz cx="6807200" cy="9939338"/>
  <p:defaultTextStyle>
    <a:defPPr>
      <a:defRPr lang="ko-KR"/>
    </a:defPPr>
    <a:lvl1pPr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99FF33"/>
    <a:srgbClr val="0000CC"/>
    <a:srgbClr val="990033"/>
    <a:srgbClr val="66FFCC"/>
    <a:srgbClr val="CC3300"/>
    <a:srgbClr val="5F5F5F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86" autoAdjust="0"/>
    <p:restoredTop sz="89766" autoAdjust="0"/>
  </p:normalViewPr>
  <p:slideViewPr>
    <p:cSldViewPr snapToObjects="1">
      <p:cViewPr>
        <p:scale>
          <a:sx n="90" d="100"/>
          <a:sy n="90" d="100"/>
        </p:scale>
        <p:origin x="-1584" y="-72"/>
      </p:cViewPr>
      <p:guideLst>
        <p:guide orient="horz" pos="572"/>
        <p:guide pos="2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5" d="100"/>
          <a:sy n="75" d="100"/>
        </p:scale>
        <p:origin x="-2232" y="-108"/>
      </p:cViewPr>
      <p:guideLst>
        <p:guide orient="horz" pos="3130"/>
        <p:guide pos="214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split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64x64</c:v>
                </c:pt>
                <c:pt idx="1">
                  <c:v>32x32</c:v>
                </c:pt>
                <c:pt idx="2">
                  <c:v>16x16</c:v>
                </c:pt>
                <c:pt idx="3">
                  <c:v>8x8</c:v>
                </c:pt>
              </c:strCache>
            </c:strRef>
          </c:cat>
          <c:val>
            <c:numRef>
              <c:f>Sheet1!$B$2:$B$5</c:f>
              <c:numCache>
                <c:formatCode>0.0_ </c:formatCode>
                <c:ptCount val="4"/>
                <c:pt idx="0">
                  <c:v>55.219681036101456</c:v>
                </c:pt>
                <c:pt idx="1">
                  <c:v>46.806710803143986</c:v>
                </c:pt>
                <c:pt idx="2">
                  <c:v>26.559567013728756</c:v>
                </c:pt>
                <c:pt idx="3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skip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64x64</c:v>
                </c:pt>
                <c:pt idx="1">
                  <c:v>32x32</c:v>
                </c:pt>
                <c:pt idx="2">
                  <c:v>16x16</c:v>
                </c:pt>
                <c:pt idx="3">
                  <c:v>8x8</c:v>
                </c:pt>
              </c:strCache>
            </c:strRef>
          </c:cat>
          <c:val>
            <c:numRef>
              <c:f>Sheet1!$C$2:$C$5</c:f>
              <c:numCache>
                <c:formatCode>0.0_ </c:formatCode>
                <c:ptCount val="4"/>
                <c:pt idx="0">
                  <c:v>25.261838471907879</c:v>
                </c:pt>
                <c:pt idx="1">
                  <c:v>19.157091444482361</c:v>
                </c:pt>
                <c:pt idx="2">
                  <c:v>21.780741340480894</c:v>
                </c:pt>
                <c:pt idx="3">
                  <c:v>21.538287734594633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MRG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64x64</c:v>
                </c:pt>
                <c:pt idx="1">
                  <c:v>32x32</c:v>
                </c:pt>
                <c:pt idx="2">
                  <c:v>16x16</c:v>
                </c:pt>
                <c:pt idx="3">
                  <c:v>8x8</c:v>
                </c:pt>
              </c:strCache>
            </c:strRef>
          </c:cat>
          <c:val>
            <c:numRef>
              <c:f>Sheet1!$D$2:$D$5</c:f>
              <c:numCache>
                <c:formatCode>0.0_ </c:formatCode>
                <c:ptCount val="4"/>
                <c:pt idx="0">
                  <c:v>8.3892042534775548</c:v>
                </c:pt>
                <c:pt idx="1">
                  <c:v>12.351850308869519</c:v>
                </c:pt>
                <c:pt idx="2">
                  <c:v>19.337417347621177</c:v>
                </c:pt>
                <c:pt idx="3">
                  <c:v>30.458487794077318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INTER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64x64</c:v>
                </c:pt>
                <c:pt idx="1">
                  <c:v>32x32</c:v>
                </c:pt>
                <c:pt idx="2">
                  <c:v>16x16</c:v>
                </c:pt>
                <c:pt idx="3">
                  <c:v>8x8</c:v>
                </c:pt>
              </c:strCache>
            </c:strRef>
          </c:cat>
          <c:val>
            <c:numRef>
              <c:f>Sheet1!$E$2:$E$5</c:f>
              <c:numCache>
                <c:formatCode>0.0_ </c:formatCode>
                <c:ptCount val="4"/>
                <c:pt idx="0">
                  <c:v>10.825561767289152</c:v>
                </c:pt>
                <c:pt idx="1">
                  <c:v>19.305754626885125</c:v>
                </c:pt>
                <c:pt idx="2">
                  <c:v>25.098982537618603</c:v>
                </c:pt>
                <c:pt idx="3">
                  <c:v>28.725425016652267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INTRA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64x64</c:v>
                </c:pt>
                <c:pt idx="1">
                  <c:v>32x32</c:v>
                </c:pt>
                <c:pt idx="2">
                  <c:v>16x16</c:v>
                </c:pt>
                <c:pt idx="3">
                  <c:v>8x8</c:v>
                </c:pt>
              </c:strCache>
            </c:strRef>
          </c:cat>
          <c:val>
            <c:numRef>
              <c:f>Sheet1!$F$2:$F$5</c:f>
              <c:numCache>
                <c:formatCode>0.0_ </c:formatCode>
                <c:ptCount val="4"/>
                <c:pt idx="0">
                  <c:v>0.30371447122396877</c:v>
                </c:pt>
                <c:pt idx="1">
                  <c:v>2.3785928166189989</c:v>
                </c:pt>
                <c:pt idx="2">
                  <c:v>7.2232917605505538</c:v>
                </c:pt>
                <c:pt idx="3">
                  <c:v>17.009992595618275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NxN INTER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64x64</c:v>
                </c:pt>
                <c:pt idx="1">
                  <c:v>32x32</c:v>
                </c:pt>
                <c:pt idx="2">
                  <c:v>16x16</c:v>
                </c:pt>
                <c:pt idx="3">
                  <c:v>8x8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_ ">
                  <c:v>2.2678068590575187</c:v>
                </c:pt>
              </c:numCache>
            </c:numRef>
          </c:val>
        </c:ser>
        <c:axId val="60207488"/>
        <c:axId val="60209024"/>
      </c:barChart>
      <c:catAx>
        <c:axId val="60207488"/>
        <c:scaling>
          <c:orientation val="minMax"/>
        </c:scaling>
        <c:axPos val="b"/>
        <c:tickLblPos val="nextTo"/>
        <c:crossAx val="60209024"/>
        <c:crosses val="autoZero"/>
        <c:auto val="1"/>
        <c:lblAlgn val="ctr"/>
        <c:lblOffset val="100"/>
      </c:catAx>
      <c:valAx>
        <c:axId val="60209024"/>
        <c:scaling>
          <c:orientation val="minMax"/>
        </c:scaling>
        <c:axPos val="l"/>
        <c:majorGridlines/>
        <c:numFmt formatCode="0_ " sourceLinked="0"/>
        <c:tickLblPos val="nextTo"/>
        <c:crossAx val="60207488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b"/>
      <c:layout/>
    </c:legend>
    <c:plotVisOnly val="1"/>
  </c:chart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ko-KR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7DEEAF1-C454-4C66-93B7-1268B3B7670A}" type="datetimeFigureOut">
              <a:rPr lang="ko-KR" altLang="en-US"/>
              <a:pPr>
                <a:defRPr/>
              </a:pPr>
              <a:t>2011-03-16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487BC2D-1569-46A5-A0DC-CC8420A3521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2A6BA1E-FC5B-4236-9F69-17F5D1515679}" type="datetimeFigureOut">
              <a:rPr lang="ko-KR" altLang="en-US"/>
              <a:pPr>
                <a:defRPr/>
              </a:pPr>
              <a:t>2011-03-16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10AB97-0FEF-4720-9AB0-532B43006E6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2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ko-KR" baseline="0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3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4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5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6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2AC6B-3A44-42B4-B02E-062F8010B97D}" type="slidenum">
              <a:rPr lang="ko-KR" altLang="en-US" smtClean="0"/>
              <a:pPr/>
              <a:t>7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B92E7-D0A6-4203-93F1-6543F90DBAD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38756-F3AB-4525-8B3E-050A1839093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3"/>
          <p:cNvSpPr>
            <a:spLocks noChangeArrowheads="1"/>
          </p:cNvSpPr>
          <p:nvPr userDrawn="1"/>
        </p:nvSpPr>
        <p:spPr bwMode="auto">
          <a:xfrm>
            <a:off x="285750" y="785813"/>
            <a:ext cx="8572500" cy="5340350"/>
          </a:xfrm>
          <a:prstGeom prst="roundRect">
            <a:avLst>
              <a:gd name="adj" fmla="val 16667"/>
            </a:avLst>
          </a:prstGeom>
          <a:solidFill>
            <a:schemeClr val="bg1">
              <a:alpha val="58823"/>
            </a:schemeClr>
          </a:solidFill>
          <a:ln w="9525">
            <a:noFill/>
            <a:round/>
            <a:headEnd/>
            <a:tailEnd/>
          </a:ln>
        </p:spPr>
        <p:txBody>
          <a:bodyPr wrap="none" lIns="234000" rIns="234000"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altLang="ko-KR" sz="1600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8558"/>
            <a:ext cx="8572560" cy="500042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1071546"/>
            <a:ext cx="8001056" cy="5054616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78643-27C0-4B29-9AC8-E9D07753D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F8244-C048-4A2A-B0FD-42045B2C1D4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AF535-C17A-4629-95B8-A7DFA893F8D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3B4B8-D3DE-4B59-8627-6C4EAE373A2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00E3E-4C48-49D3-96C5-B1D1688DD5E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A2AD1-3709-4193-9024-A75984BA293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BACB0-9613-4C61-8DE2-9313EBF5792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6FD2A-2D6C-4A2E-BB7C-EACE15BC37E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GE_03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52156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 userDrawn="1"/>
        </p:nvSpPr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66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71438"/>
            <a:ext cx="8572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785813"/>
            <a:ext cx="85725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527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465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89F70FD9-DA59-4EE0-B823-FBB1895A153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1" name="Line 3"/>
          <p:cNvSpPr>
            <a:spLocks noChangeShapeType="1"/>
          </p:cNvSpPr>
          <p:nvPr userDrawn="1"/>
        </p:nvSpPr>
        <p:spPr bwMode="auto">
          <a:xfrm>
            <a:off x="6350" y="609600"/>
            <a:ext cx="9137650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graphicFrame>
        <p:nvGraphicFramePr>
          <p:cNvPr id="12" name="Group 5"/>
          <p:cNvGraphicFramePr>
            <a:graphicFrameLocks noGrp="1"/>
          </p:cNvGraphicFramePr>
          <p:nvPr/>
        </p:nvGraphicFramePr>
        <p:xfrm>
          <a:off x="0" y="522288"/>
          <a:ext cx="9137650" cy="116840"/>
        </p:xfrm>
        <a:graphic>
          <a:graphicData uri="http://schemas.openxmlformats.org/drawingml/2006/table">
            <a:tbl>
              <a:tblPr/>
              <a:tblGrid>
                <a:gridCol w="6653213"/>
                <a:gridCol w="1944687"/>
                <a:gridCol w="539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0033"/>
                        </a:gs>
                        <a:gs pos="100000">
                          <a:srgbClr val="990033">
                            <a:gamma/>
                            <a:tint val="60392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33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9933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CC"/>
                        </a:gs>
                        <a:gs pos="100000">
                          <a:srgbClr val="3333CC">
                            <a:gamma/>
                            <a:tint val="63529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685800" y="2319025"/>
            <a:ext cx="7772400" cy="1470025"/>
          </a:xfrm>
        </p:spPr>
        <p:txBody>
          <a:bodyPr/>
          <a:lstStyle/>
          <a:p>
            <a:pPr algn="ctr"/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Modified joint coding on</a:t>
            </a:r>
            <a:b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Prediction mode signaling</a:t>
            </a:r>
            <a:endParaRPr lang="ko-KR" altLang="en-US" sz="32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171" name="부제목 2"/>
          <p:cNvSpPr>
            <a:spLocks noGrp="1"/>
          </p:cNvSpPr>
          <p:nvPr>
            <p:ph type="subTitle" idx="1"/>
          </p:nvPr>
        </p:nvSpPr>
        <p:spPr>
          <a:xfrm>
            <a:off x="1371600" y="4891710"/>
            <a:ext cx="6400800" cy="1057640"/>
          </a:xfrm>
        </p:spPr>
        <p:txBody>
          <a:bodyPr anchor="ctr"/>
          <a:lstStyle/>
          <a:p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Jaehyun Lim</a:t>
            </a:r>
          </a:p>
          <a:p>
            <a:r>
              <a:rPr lang="en-US" altLang="ko-KR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LG Electronics</a:t>
            </a: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251400" y="1126439"/>
            <a:ext cx="1828706" cy="57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JCTVC-E160</a:t>
            </a:r>
            <a:endParaRPr lang="en-US" altLang="ko-KR" sz="24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Introduction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5301260"/>
            <a:ext cx="8286750" cy="1224169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Prediction mode signaling in HM 2.0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ea typeface="Tahoma" pitchFamily="34" charset="0"/>
              </a:rPr>
              <a:t>Joint coding of prediction mode &amp; partition size</a:t>
            </a:r>
          </a:p>
          <a:p>
            <a:pPr lvl="1">
              <a:buFontTx/>
              <a:buChar char="-"/>
            </a:pPr>
            <a:r>
              <a:rPr lang="en-US" altLang="ko-KR" sz="1600" dirty="0" smtClean="0"/>
              <a:t>Adaptive mapping between symbol and codeword index </a:t>
            </a:r>
            <a:r>
              <a:rPr lang="en-US" altLang="ko-KR" sz="1600" dirty="0" smtClean="0">
                <a:ea typeface="Tahoma" pitchFamily="34" charset="0"/>
              </a:rPr>
              <a:t> (CU based)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475570" y="1339985"/>
          <a:ext cx="6192860" cy="3385195"/>
        </p:xfrm>
        <a:graphic>
          <a:graphicData uri="http://schemas.openxmlformats.org/drawingml/2006/table">
            <a:tbl>
              <a:tblPr/>
              <a:tblGrid>
                <a:gridCol w="1548215"/>
                <a:gridCol w="1548215"/>
                <a:gridCol w="1548215"/>
                <a:gridCol w="1548215"/>
              </a:tblGrid>
              <a:tr h="307745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prediction</a:t>
                      </a:r>
                      <a:b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</a:b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mode</a:t>
                      </a:r>
                      <a:endParaRPr lang="ko-KR" sz="16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partitioning</a:t>
                      </a:r>
                      <a:b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</a:b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type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symbol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077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CU size &gt; min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CU size = min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74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SPLIT</a:t>
                      </a:r>
                      <a:endParaRPr lang="ko-KR" sz="16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74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SKIP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74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CU MRG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745">
                <a:tc row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INTER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2Nx2N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7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2NxN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4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4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7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Nx2N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5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5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7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NxN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6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745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INTRA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2Nx2N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6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077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NxN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</a:t>
                      </a:r>
                      <a:endParaRPr lang="ko-KR" sz="16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49110" y="98066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Symbols for representing prediction mode and partitioning type in HM 2.0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Introduction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4509150"/>
            <a:ext cx="8286750" cy="2193093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Motivation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ea typeface="Tahoma" pitchFamily="34" charset="0"/>
              </a:rPr>
              <a:t>The effect of the mapping table adaptation is occurred in the trade off of positive case and negative case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ea typeface="Tahoma" pitchFamily="34" charset="0"/>
              </a:rPr>
              <a:t>By the statistical analysis, the range of prediction mode signaling is limited to commonly selected modes (e.g. SPLIT, SKIP, MRG, …)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ea typeface="Tahoma" pitchFamily="34" charset="0"/>
              </a:rPr>
              <a:t>Through the limitation of joint coding range to prediction mode, the negative case can be reduced</a:t>
            </a: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430" y="764630"/>
            <a:ext cx="8214668" cy="36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Proposed method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1547580" y="1340712"/>
          <a:ext cx="5968856" cy="3600498"/>
        </p:xfrm>
        <a:graphic>
          <a:graphicData uri="http://schemas.openxmlformats.org/drawingml/2006/table">
            <a:tbl>
              <a:tblPr/>
              <a:tblGrid>
                <a:gridCol w="1492214"/>
                <a:gridCol w="1492214"/>
                <a:gridCol w="1492214"/>
                <a:gridCol w="1492214"/>
              </a:tblGrid>
              <a:tr h="303772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prediction</a:t>
                      </a:r>
                      <a:b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</a:b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mode</a:t>
                      </a:r>
                      <a:endParaRPr lang="ko-KR" sz="16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partitioning</a:t>
                      </a:r>
                      <a:b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</a:b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type</a:t>
                      </a:r>
                      <a:endParaRPr lang="ko-KR" sz="16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symbol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627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CU size &gt; min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CU size = min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SPLIT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6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SKIP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6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7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CU MRG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6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72">
                <a:tc row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INTER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2Nx2N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6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2NxN</a:t>
                      </a:r>
                      <a:endParaRPr lang="ko-KR" sz="16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037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Nx2N</a:t>
                      </a:r>
                      <a:endParaRPr lang="ko-KR" sz="16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037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NxN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</a:t>
                      </a:r>
                      <a:endParaRPr lang="ko-KR" sz="16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4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72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INTRA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2Nx2N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4</a:t>
                      </a:r>
                      <a:endParaRPr lang="ko-KR" sz="16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6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NxN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</a:t>
                      </a:r>
                      <a:endParaRPr lang="ko-KR" sz="16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105521" marR="1055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내용 개체 틀 2"/>
          <p:cNvSpPr txBox="1">
            <a:spLocks/>
          </p:cNvSpPr>
          <p:nvPr/>
        </p:nvSpPr>
        <p:spPr bwMode="auto">
          <a:xfrm>
            <a:off x="571500" y="5301260"/>
            <a:ext cx="8286750" cy="1224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ko-KR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Modification of</a:t>
            </a:r>
            <a:r>
              <a:rPr kumimoji="1" lang="en-US" altLang="ko-KR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 joint coding range</a:t>
            </a:r>
            <a:endParaRPr kumimoji="1" lang="en-US" altLang="ko-KR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Limited to prediction mode only</a:t>
            </a:r>
          </a:p>
          <a:p>
            <a:pPr marL="742950" lvl="1" indent="-285750" eaLnBrk="0" hangingPunct="0">
              <a:lnSpc>
                <a:spcPct val="100000"/>
              </a:lnSpc>
              <a:spcBef>
                <a:spcPct val="20000"/>
              </a:spcBef>
              <a:buFontTx/>
              <a:buChar char="-"/>
            </a:pPr>
            <a:r>
              <a:rPr lang="en-US" altLang="ko-KR" sz="1600" b="0" kern="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After decision of INTER or INTRA mode, partition indicator is signaled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16" name="내용 개체 틀 2"/>
          <p:cNvSpPr txBox="1">
            <a:spLocks/>
          </p:cNvSpPr>
          <p:nvPr/>
        </p:nvSpPr>
        <p:spPr bwMode="auto">
          <a:xfrm>
            <a:off x="395420" y="980660"/>
            <a:ext cx="846283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Symbols for representing prediction mode and partitioning type in the proposed method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Proposed method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571500" y="5301260"/>
            <a:ext cx="8286750" cy="1224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ko-KR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Initial mapping table rearrangement</a:t>
            </a:r>
          </a:p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Reflecting the distribution of each prediction modes</a:t>
            </a:r>
          </a:p>
          <a:p>
            <a:pPr marL="742950" lvl="1" indent="-285750" eaLnBrk="0" hangingPunct="0">
              <a:lnSpc>
                <a:spcPct val="100000"/>
              </a:lnSpc>
              <a:spcBef>
                <a:spcPct val="20000"/>
              </a:spcBef>
              <a:buFontTx/>
              <a:buChar char="-"/>
            </a:pPr>
            <a:r>
              <a:rPr lang="en-US" altLang="ko-KR" sz="1600" b="0" kern="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Independent rearrangement by depth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graphicFrame>
        <p:nvGraphicFramePr>
          <p:cNvPr id="10" name="차트 9"/>
          <p:cNvGraphicFramePr/>
          <p:nvPr/>
        </p:nvGraphicFramePr>
        <p:xfrm>
          <a:off x="491433" y="1124680"/>
          <a:ext cx="8185137" cy="396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98066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BD rate(%) reduction of the proposed method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내용 개체 틀 2"/>
          <p:cNvSpPr>
            <a:spLocks noGrp="1"/>
          </p:cNvSpPr>
          <p:nvPr>
            <p:ph idx="1"/>
          </p:nvPr>
        </p:nvSpPr>
        <p:spPr>
          <a:xfrm>
            <a:off x="571500" y="4869200"/>
            <a:ext cx="8001000" cy="1800250"/>
          </a:xfrm>
        </p:spPr>
        <p:txBody>
          <a:bodyPr/>
          <a:lstStyle/>
          <a:p>
            <a:r>
              <a:rPr lang="en-US" altLang="ko-KR" sz="1800" dirty="0" smtClean="0"/>
              <a:t>BD-rate reduction &amp; complexity</a:t>
            </a:r>
            <a:endParaRPr lang="en-US" altLang="ko-KR" sz="1800" dirty="0" smtClean="0">
              <a:latin typeface="Arial" charset="0"/>
              <a:cs typeface="Arial" charset="0"/>
            </a:endParaRPr>
          </a:p>
          <a:p>
            <a:pPr lvl="1"/>
            <a:r>
              <a:rPr lang="en-US" altLang="ko-KR" sz="1600" dirty="0" smtClean="0">
                <a:latin typeface="Arial" charset="0"/>
                <a:cs typeface="Arial" charset="0"/>
              </a:rPr>
              <a:t>Avg. gain for RA </a:t>
            </a:r>
            <a:r>
              <a:rPr lang="en-US" altLang="ko-KR" sz="1600" dirty="0" err="1" smtClean="0">
                <a:latin typeface="Arial" charset="0"/>
                <a:cs typeface="Arial" charset="0"/>
              </a:rPr>
              <a:t>LoCo</a:t>
            </a:r>
            <a:r>
              <a:rPr lang="en-US" altLang="ko-KR" sz="1600" dirty="0" smtClean="0">
                <a:latin typeface="Arial" charset="0"/>
                <a:cs typeface="Arial" charset="0"/>
              </a:rPr>
              <a:t>: 0.1%</a:t>
            </a:r>
          </a:p>
          <a:p>
            <a:pPr lvl="1"/>
            <a:r>
              <a:rPr lang="en-US" altLang="ko-KR" sz="1600" dirty="0" smtClean="0">
                <a:latin typeface="Arial" charset="0"/>
                <a:cs typeface="Arial" charset="0"/>
              </a:rPr>
              <a:t>Avg. gain for LD </a:t>
            </a:r>
            <a:r>
              <a:rPr lang="en-US" altLang="ko-KR" sz="1600" dirty="0" err="1" smtClean="0">
                <a:latin typeface="Arial" charset="0"/>
                <a:cs typeface="Arial" charset="0"/>
              </a:rPr>
              <a:t>LoCo</a:t>
            </a:r>
            <a:r>
              <a:rPr lang="en-US" altLang="ko-KR" sz="1600" dirty="0" smtClean="0">
                <a:latin typeface="Arial" charset="0"/>
                <a:cs typeface="Arial" charset="0"/>
              </a:rPr>
              <a:t>: 0.1%</a:t>
            </a:r>
          </a:p>
          <a:p>
            <a:pPr lvl="1"/>
            <a:r>
              <a:rPr lang="en-US" altLang="ko-KR" sz="1600" dirty="0" smtClean="0">
                <a:latin typeface="Arial" charset="0"/>
                <a:cs typeface="Arial" charset="0"/>
              </a:rPr>
              <a:t>No change in encoder/decoder complexity</a:t>
            </a: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571499" y="1340711"/>
          <a:ext cx="8001001" cy="3168438"/>
        </p:xfrm>
        <a:graphic>
          <a:graphicData uri="http://schemas.openxmlformats.org/drawingml/2006/table">
            <a:tbl>
              <a:tblPr/>
              <a:tblGrid>
                <a:gridCol w="1509883"/>
                <a:gridCol w="1096840"/>
                <a:gridCol w="1096840"/>
                <a:gridCol w="1084981"/>
                <a:gridCol w="1075101"/>
                <a:gridCol w="1075101"/>
                <a:gridCol w="1062255"/>
              </a:tblGrid>
              <a:tr h="327366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 dirty="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　</a:t>
                      </a:r>
                      <a:endParaRPr lang="ko-KR" sz="16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Random access LoCo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Low delay LoCo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736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Y BD-rate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U BD-rate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V BD-rate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Y BD-rate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U BD-rate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V BD-rate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82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Class A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0.0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-0.1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-0.1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　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　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　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0982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Class B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0.0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0.0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0.0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-0.1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dirty="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0.0 </a:t>
                      </a:r>
                      <a:endParaRPr lang="ko-KR" sz="16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0.0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982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Class C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-0.1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-0.1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-0.1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-0.2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-0.2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-0.6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982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Class D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-0.2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-0.2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-0.2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-0.2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-0.5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-0.3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982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Class E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　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　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　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0.2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0.0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-0.2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6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All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-0.1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-0.1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-0.1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-0.1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-0.2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-0.3 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82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Enc Time[%]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100%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100%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736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Dec Time[%]</a:t>
                      </a:r>
                      <a:endParaRPr lang="ko-KR" sz="16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dirty="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100%</a:t>
                      </a:r>
                      <a:endParaRPr lang="ko-KR" sz="16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dirty="0">
                          <a:latin typeface="Arial" pitchFamily="34" charset="0"/>
                          <a:ea typeface="굴림"/>
                          <a:cs typeface="Arial" pitchFamily="34" charset="0"/>
                        </a:rPr>
                        <a:t>100%</a:t>
                      </a:r>
                      <a:endParaRPr lang="ko-KR" sz="16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3867"/>
          </a:xfrm>
        </p:spPr>
        <p:txBody>
          <a:bodyPr/>
          <a:lstStyle/>
          <a:p>
            <a:r>
              <a:rPr lang="en-US" altLang="ko-KR" sz="1800" dirty="0" smtClean="0">
                <a:latin typeface="Arial" charset="0"/>
                <a:cs typeface="Arial" charset="0"/>
              </a:rPr>
              <a:t>Modified Joint coding of prediction mode signaling is proposed.</a:t>
            </a: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The proposed scheme shows bit-rate reduction without any computational </a:t>
            </a:r>
            <a:r>
              <a:rPr lang="en-US" altLang="ko-KR" sz="1800" smtClean="0">
                <a:latin typeface="Arial" charset="0"/>
                <a:cs typeface="Arial" charset="0"/>
              </a:rPr>
              <a:t>change.</a:t>
            </a:r>
            <a:endParaRPr lang="en-US" altLang="ko-KR" sz="1800" dirty="0" smtClean="0">
              <a:latin typeface="Arial" charset="0"/>
              <a:cs typeface="Arial" charset="0"/>
            </a:endParaRPr>
          </a:p>
        </p:txBody>
      </p:sp>
      <p:sp>
        <p:nvSpPr>
          <p:cNvPr id="21507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Conclusion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571500" y="5013220"/>
            <a:ext cx="8286750" cy="16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33329</TotalTime>
  <Words>402</Words>
  <Application>Microsoft Office PowerPoint</Application>
  <PresentationFormat>화면 슬라이드 쇼(4:3)</PresentationFormat>
  <Paragraphs>166</Paragraphs>
  <Slides>7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Modified joint coding on Prediction mode signaling</vt:lpstr>
      <vt:lpstr>Introduction</vt:lpstr>
      <vt:lpstr>Introduction</vt:lpstr>
      <vt:lpstr>Proposed method</vt:lpstr>
      <vt:lpstr>Proposed method</vt:lpstr>
      <vt:lpstr>Experimental Results</vt:lpstr>
      <vt:lpstr>Conclusion</vt:lpstr>
    </vt:vector>
  </TitlesOfParts>
  <Company>LGH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JCTVC-DXXX</dc:title>
  <dc:subject>Enhanced prediction mode signaling</dc:subject>
  <dc:creator>Jaehyun Lim</dc:creator>
  <cp:keywords>prediction mode</cp:keywords>
  <cp:lastModifiedBy>Jaehyun Lim</cp:lastModifiedBy>
  <cp:revision>1015</cp:revision>
  <dcterms:created xsi:type="dcterms:W3CDTF">2006-01-27T00:33:27Z</dcterms:created>
  <dcterms:modified xsi:type="dcterms:W3CDTF">2011-03-16T08:41:44Z</dcterms:modified>
</cp:coreProperties>
</file>