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0"/>
  </p:notesMasterIdLst>
  <p:sldIdLst>
    <p:sldId id="256" r:id="rId2"/>
    <p:sldId id="266" r:id="rId3"/>
    <p:sldId id="259" r:id="rId4"/>
    <p:sldId id="265" r:id="rId5"/>
    <p:sldId id="261" r:id="rId6"/>
    <p:sldId id="263" r:id="rId7"/>
    <p:sldId id="264" r:id="rId8"/>
    <p:sldId id="267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814" autoAdjust="0"/>
    <p:restoredTop sz="86425" autoAdjust="0"/>
  </p:normalViewPr>
  <p:slideViewPr>
    <p:cSldViewPr>
      <p:cViewPr varScale="1">
        <p:scale>
          <a:sx n="75" d="100"/>
          <a:sy n="75" d="100"/>
        </p:scale>
        <p:origin x="-5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7E2F5-14A3-4185-9F58-EE67A4E1E1DB}" type="datetimeFigureOut">
              <a:rPr kumimoji="1" lang="ja-JP" altLang="en-US" smtClean="0"/>
              <a:pPr/>
              <a:t>2011/3/20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DD3A1-0EE7-496B-A53D-8777EEB9683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DD3A1-0EE7-496B-A53D-8777EEB9683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5" name="正方形/長方形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5" name="正方形/長方形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ja-JP" altLang="en-US" noProof="0" dirty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 sz="1200"/>
            </a:lvl1pPr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fld id="{E678A10F-F3C0-45B3-9F46-BC999C3742ED}" type="datetimeFigureOut">
              <a:rPr kumimoji="1" lang="ja-JP" altLang="en-US" smtClean="0"/>
              <a:pPr/>
              <a:t>2011/3/20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fld id="{37C9050C-3A8D-41F9-9591-BA86D7FF9D6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1" fontAlgn="base" hangingPunct="1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1" fontAlgn="base" hangingPunct="1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1" fontAlgn="base" hangingPunct="1">
        <a:spcBef>
          <a:spcPct val="20000"/>
        </a:spcBef>
        <a:spcAft>
          <a:spcPct val="0"/>
        </a:spcAft>
        <a:buClr>
          <a:srgbClr val="4EA5D8"/>
        </a:buClr>
        <a:buFont typeface="Arial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rgbClr val="4EA5D8"/>
        </a:buClr>
        <a:buFont typeface="Arial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1" fontAlgn="base" hangingPunct="1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892480" cy="1224136"/>
          </a:xfrm>
        </p:spPr>
        <p:txBody>
          <a:bodyPr/>
          <a:lstStyle/>
          <a:p>
            <a:pPr algn="l"/>
            <a:r>
              <a:rPr lang="en-US" altLang="ja-JP" sz="2800" dirty="0" smtClean="0"/>
              <a:t>Simplification of transform coefficients coding in LCEC (JCTVC-E156)</a:t>
            </a:r>
            <a:endParaRPr kumimoji="1" lang="ja-JP" altLang="en-US" sz="2800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smtClean="0"/>
              <a:t>Yukinobu Yasugi</a:t>
            </a:r>
          </a:p>
          <a:p>
            <a:r>
              <a:rPr lang="en-US" altLang="ja-JP" smtClean="0"/>
              <a:t>Tomoyuki Yamamoto</a:t>
            </a:r>
          </a:p>
          <a:p>
            <a:endParaRPr kumimoji="1" lang="en-US" altLang="ja-JP" smtClean="0"/>
          </a:p>
          <a:p>
            <a:r>
              <a:rPr kumimoji="1" lang="en-US" altLang="ja-JP" smtClean="0"/>
              <a:t>SHARP Corporation</a:t>
            </a:r>
            <a:endParaRPr kumimoji="1"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4576592" cy="285750"/>
          </a:xfrm>
        </p:spPr>
        <p:txBody>
          <a:bodyPr/>
          <a:lstStyle/>
          <a:p>
            <a:pPr>
              <a:buNone/>
            </a:pPr>
            <a:r>
              <a:rPr kumimoji="1" lang="en-US" altLang="ja-JP" smtClean="0"/>
              <a:t>JCT-VC 5th meeting, Geneva, CH, 16-25 March, 2011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smtClean="0"/>
              <a:t>Simplification of transform </a:t>
            </a:r>
            <a:r>
              <a:rPr lang="en-US" altLang="ja-JP" sz="2000" dirty="0" err="1" smtClean="0"/>
              <a:t>coeff</a:t>
            </a:r>
            <a:r>
              <a:rPr lang="en-US" altLang="ja-JP" sz="2000" dirty="0" smtClean="0"/>
              <a:t> coding in CAVLC</a:t>
            </a:r>
          </a:p>
          <a:p>
            <a:endParaRPr kumimoji="1" lang="en-US" altLang="ja-JP" sz="2000" dirty="0" smtClean="0"/>
          </a:p>
          <a:p>
            <a:r>
              <a:rPr lang="en-US" altLang="ja-JP" sz="2000" dirty="0" smtClean="0"/>
              <a:t>Change: </a:t>
            </a:r>
          </a:p>
          <a:p>
            <a:pPr lvl="1"/>
            <a:r>
              <a:rPr lang="en-US" altLang="ja-JP" sz="1600" dirty="0" smtClean="0"/>
              <a:t>bypass run mode when </a:t>
            </a:r>
            <a:r>
              <a:rPr lang="en-US" altLang="ja-JP" sz="1600" dirty="0" err="1" smtClean="0"/>
              <a:t>last_coeff_level</a:t>
            </a:r>
            <a:r>
              <a:rPr lang="en-US" altLang="ja-JP" sz="1600" dirty="0" smtClean="0"/>
              <a:t>&gt;1 in intra TU</a:t>
            </a:r>
          </a:p>
          <a:p>
            <a:endParaRPr kumimoji="1" lang="en-US" altLang="ja-JP" sz="2000" dirty="0" smtClean="0"/>
          </a:p>
          <a:p>
            <a:r>
              <a:rPr lang="en-US" altLang="ja-JP" sz="2000" dirty="0" smtClean="0"/>
              <a:t>Simplification:</a:t>
            </a:r>
          </a:p>
          <a:p>
            <a:pPr lvl="1"/>
            <a:r>
              <a:rPr kumimoji="1" lang="en-US" altLang="ja-JP" sz="1600" dirty="0" smtClean="0"/>
              <a:t>reduce some process in </a:t>
            </a:r>
            <a:r>
              <a:rPr kumimoji="1" lang="en-US" altLang="ja-JP" sz="1600" dirty="0" err="1" smtClean="0"/>
              <a:t>codeNum</a:t>
            </a:r>
            <a:r>
              <a:rPr kumimoji="1" lang="en-US" altLang="ja-JP" sz="1600" dirty="0" smtClean="0"/>
              <a:t> derivation in run mode</a:t>
            </a:r>
          </a:p>
          <a:p>
            <a:pPr lvl="1"/>
            <a:r>
              <a:rPr lang="en-US" altLang="ja-JP" sz="1600" dirty="0" smtClean="0"/>
              <a:t>reduce size of table used to derive </a:t>
            </a:r>
            <a:r>
              <a:rPr lang="en-US" altLang="ja-JP" sz="1600" dirty="0" err="1" smtClean="0"/>
              <a:t>codeNum</a:t>
            </a:r>
            <a:r>
              <a:rPr lang="en-US" altLang="ja-JP" sz="1600" dirty="0" smtClean="0"/>
              <a:t> by 20%</a:t>
            </a:r>
          </a:p>
          <a:p>
            <a:pPr lvl="1"/>
            <a:endParaRPr kumimoji="1" lang="en-US" altLang="ja-JP" sz="1600" dirty="0" smtClean="0"/>
          </a:p>
          <a:p>
            <a:r>
              <a:rPr lang="en-US" altLang="ja-JP" sz="2000" dirty="0" smtClean="0"/>
              <a:t>Coding efficiency impact:</a:t>
            </a:r>
          </a:p>
          <a:p>
            <a:pPr lvl="1"/>
            <a:r>
              <a:rPr lang="en-US" altLang="ja-JP" sz="1600" dirty="0" smtClean="0"/>
              <a:t>Negligible --- </a:t>
            </a:r>
            <a:r>
              <a:rPr lang="en-US" altLang="ja-JP" sz="1600" dirty="0" smtClean="0"/>
              <a:t>0.0% </a:t>
            </a:r>
            <a:r>
              <a:rPr lang="en-US" altLang="ja-JP" sz="1600" dirty="0" smtClean="0"/>
              <a:t>on </a:t>
            </a:r>
            <a:r>
              <a:rPr lang="en-US" altLang="ja-JP" sz="1600" dirty="0" smtClean="0"/>
              <a:t>average</a:t>
            </a:r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r>
              <a:rPr lang="en-US" altLang="ja-JP" sz="2000" dirty="0" smtClean="0"/>
              <a:t>Cross check</a:t>
            </a:r>
          </a:p>
          <a:p>
            <a:pPr lvl="1"/>
            <a:r>
              <a:rPr lang="en-US" altLang="ja-JP" sz="1600" dirty="0" smtClean="0"/>
              <a:t>E169 by Sony</a:t>
            </a:r>
            <a:endParaRPr lang="ja-JP" altLang="en-US" sz="1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Coefficient coding in HM-2.0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6203032" cy="5883547"/>
          </a:xfrm>
        </p:spPr>
        <p:txBody>
          <a:bodyPr/>
          <a:lstStyle/>
          <a:p>
            <a:r>
              <a:rPr kumimoji="1" lang="en-US" altLang="ja-JP" smtClean="0"/>
              <a:t>Three steps of coefficient coding</a:t>
            </a:r>
            <a:r>
              <a:rPr kumimoji="1" lang="en-US" altLang="ja-JP" dirty="0" smtClean="0"/>
              <a:t>:</a:t>
            </a:r>
          </a:p>
          <a:p>
            <a:pPr lvl="1"/>
            <a:endParaRPr kumimoji="1" lang="en-US" altLang="ja-JP" smtClean="0"/>
          </a:p>
          <a:p>
            <a:pPr marL="817562" lvl="1" indent="-457200">
              <a:buFont typeface="+mj-lt"/>
              <a:buAutoNum type="arabicPeriod"/>
            </a:pPr>
            <a:r>
              <a:rPr kumimoji="1" lang="en-US" altLang="ja-JP" smtClean="0"/>
              <a:t>Last </a:t>
            </a:r>
            <a:r>
              <a:rPr kumimoji="1" lang="en-US" altLang="ja-JP" dirty="0" smtClean="0"/>
              <a:t>non-zero coefficient</a:t>
            </a:r>
          </a:p>
          <a:p>
            <a:pPr lvl="1"/>
            <a:endParaRPr lang="en-US" altLang="ja-JP" smtClean="0"/>
          </a:p>
          <a:p>
            <a:pPr marL="817562" lvl="1" indent="-457200">
              <a:buFont typeface="+mj-lt"/>
              <a:buAutoNum type="arabicPeriod"/>
            </a:pPr>
            <a:r>
              <a:rPr lang="en-US" altLang="ja-JP" smtClean="0"/>
              <a:t>Run </a:t>
            </a:r>
            <a:r>
              <a:rPr lang="en-US" altLang="ja-JP" dirty="0" smtClean="0"/>
              <a:t>mode loop</a:t>
            </a:r>
          </a:p>
          <a:p>
            <a:pPr marL="965200" lvl="2" indent="-342900"/>
            <a:r>
              <a:rPr lang="en-US" altLang="ja-JP" smtClean="0"/>
              <a:t>code {run-level} pairs</a:t>
            </a:r>
          </a:p>
          <a:p>
            <a:pPr marL="965200" lvl="2" indent="-342900"/>
            <a:r>
              <a:rPr lang="en-US" altLang="ja-JP" smtClean="0"/>
              <a:t>conditions to exit loop</a:t>
            </a:r>
          </a:p>
          <a:p>
            <a:pPr marL="965200" lvl="2" indent="-342900"/>
            <a:endParaRPr lang="en-US" altLang="ja-JP" smtClean="0"/>
          </a:p>
          <a:p>
            <a:pPr marL="965200" lvl="2" indent="-342900"/>
            <a:endParaRPr lang="en-US" altLang="ja-JP" smtClean="0"/>
          </a:p>
          <a:p>
            <a:pPr marL="965200" lvl="2" indent="-342900"/>
            <a:endParaRPr lang="en-US" altLang="ja-JP" smtClean="0"/>
          </a:p>
          <a:p>
            <a:pPr marL="965200" lvl="2" indent="-342900"/>
            <a:endParaRPr lang="en-US" altLang="ja-JP" smtClean="0"/>
          </a:p>
          <a:p>
            <a:pPr marL="965200" lvl="2" indent="-342900"/>
            <a:endParaRPr lang="en-US" altLang="ja-JP" smtClean="0"/>
          </a:p>
          <a:p>
            <a:pPr marL="965200" lvl="2" indent="-342900"/>
            <a:endParaRPr lang="en-US" altLang="ja-JP" smtClean="0"/>
          </a:p>
          <a:p>
            <a:pPr marL="965200" lvl="2" indent="-342900"/>
            <a:r>
              <a:rPr lang="en-US" altLang="ja-JP" smtClean="0"/>
              <a:t>executed once at least to exit</a:t>
            </a:r>
          </a:p>
          <a:p>
            <a:pPr marL="965200" lvl="2" indent="-342900">
              <a:buFont typeface="+mj-lt"/>
              <a:buAutoNum type="arabicPeriod"/>
            </a:pPr>
            <a:endParaRPr lang="en-US" altLang="ja-JP" smtClean="0"/>
          </a:p>
          <a:p>
            <a:pPr marL="817562" lvl="1" indent="-457200">
              <a:buFont typeface="+mj-lt"/>
              <a:buAutoNum type="arabicPeriod"/>
            </a:pPr>
            <a:r>
              <a:rPr lang="en-US" altLang="ja-JP" smtClean="0"/>
              <a:t>Level </a:t>
            </a:r>
            <a:r>
              <a:rPr lang="en-US" altLang="ja-JP" dirty="0" smtClean="0"/>
              <a:t>mode loop</a:t>
            </a:r>
          </a:p>
          <a:p>
            <a:pPr marL="965200" lvl="2" indent="-342900"/>
            <a:r>
              <a:rPr lang="en-US" altLang="ja-JP" smtClean="0"/>
              <a:t>code coeffs one-by-one</a:t>
            </a:r>
            <a:endParaRPr lang="en-US" altLang="ja-JP" dirty="0" smtClean="0"/>
          </a:p>
        </p:txBody>
      </p:sp>
      <p:grpSp>
        <p:nvGrpSpPr>
          <p:cNvPr id="29" name="グループ化 28"/>
          <p:cNvGrpSpPr/>
          <p:nvPr/>
        </p:nvGrpSpPr>
        <p:grpSpPr>
          <a:xfrm>
            <a:off x="6732240" y="1700808"/>
            <a:ext cx="1728192" cy="3168352"/>
            <a:chOff x="6012160" y="1628800"/>
            <a:chExt cx="2160240" cy="3960440"/>
          </a:xfrm>
        </p:grpSpPr>
        <p:sp>
          <p:nvSpPr>
            <p:cNvPr id="19" name="フローチャート : 端子 18"/>
            <p:cNvSpPr/>
            <p:nvPr/>
          </p:nvSpPr>
          <p:spPr>
            <a:xfrm>
              <a:off x="6876256" y="4005064"/>
              <a:ext cx="216024" cy="216024"/>
            </a:xfrm>
            <a:prstGeom prst="flowChartTerminator">
              <a:avLst/>
            </a:prstGeom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フローチャート : 端子 19"/>
            <p:cNvSpPr/>
            <p:nvPr/>
          </p:nvSpPr>
          <p:spPr>
            <a:xfrm>
              <a:off x="6228184" y="1628800"/>
              <a:ext cx="1728192" cy="360040"/>
            </a:xfrm>
            <a:prstGeom prst="flowChartTerminator">
              <a:avLst/>
            </a:prstGeom>
            <a:solidFill>
              <a:schemeClr val="bg1"/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t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parse/code</a:t>
              </a:r>
              <a:r>
                <a:rPr lang="ja-JP" altLang="en-US" sz="110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Coeff</a:t>
              </a:r>
              <a:endParaRPr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フローチャート : 定義済み処理 20"/>
            <p:cNvSpPr/>
            <p:nvPr/>
          </p:nvSpPr>
          <p:spPr>
            <a:xfrm>
              <a:off x="6012160" y="3429000"/>
              <a:ext cx="2160240" cy="360040"/>
            </a:xfrm>
            <a:prstGeom prst="flowChartPredefinedProcess">
              <a:avLst/>
            </a:prstGeom>
            <a:solidFill>
              <a:schemeClr val="accent1"/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Run-mode loop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フローチャート : 定義済み処理 21"/>
            <p:cNvSpPr/>
            <p:nvPr/>
          </p:nvSpPr>
          <p:spPr>
            <a:xfrm>
              <a:off x="6012160" y="4509120"/>
              <a:ext cx="2160240" cy="360040"/>
            </a:xfrm>
            <a:prstGeom prst="flowChartPredefinedProcess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Level-mode loop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直線矢印コネクタ 22"/>
            <p:cNvCxnSpPr>
              <a:stCxn id="21" idx="2"/>
              <a:endCxn id="22" idx="0"/>
            </p:cNvCxnSpPr>
            <p:nvPr/>
          </p:nvCxnSpPr>
          <p:spPr>
            <a:xfrm rot="5400000">
              <a:off x="6732240" y="4149080"/>
              <a:ext cx="72008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フローチャート : 定義済み処理 23"/>
            <p:cNvSpPr/>
            <p:nvPr/>
          </p:nvSpPr>
          <p:spPr>
            <a:xfrm>
              <a:off x="6012160" y="2348880"/>
              <a:ext cx="2160240" cy="360040"/>
            </a:xfrm>
            <a:prstGeom prst="flowChartPredefinedProcess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Last non-zero coeff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直線矢印コネクタ 24"/>
            <p:cNvCxnSpPr>
              <a:stCxn id="22" idx="2"/>
              <a:endCxn id="28" idx="0"/>
            </p:cNvCxnSpPr>
            <p:nvPr/>
          </p:nvCxnSpPr>
          <p:spPr>
            <a:xfrm rot="5400000">
              <a:off x="6912260" y="5049180"/>
              <a:ext cx="36004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>
              <a:stCxn id="20" idx="2"/>
              <a:endCxn id="24" idx="0"/>
            </p:cNvCxnSpPr>
            <p:nvPr/>
          </p:nvCxnSpPr>
          <p:spPr>
            <a:xfrm rot="5400000">
              <a:off x="6912260" y="2168860"/>
              <a:ext cx="36004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カギ線コネクタ 20"/>
            <p:cNvCxnSpPr>
              <a:stCxn id="24" idx="2"/>
              <a:endCxn id="21" idx="0"/>
            </p:cNvCxnSpPr>
            <p:nvPr/>
          </p:nvCxnSpPr>
          <p:spPr>
            <a:xfrm rot="5400000">
              <a:off x="6732240" y="3068960"/>
              <a:ext cx="72008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フローチャート : 端子 27"/>
            <p:cNvSpPr/>
            <p:nvPr/>
          </p:nvSpPr>
          <p:spPr>
            <a:xfrm>
              <a:off x="6228184" y="5229200"/>
              <a:ext cx="1728192" cy="360040"/>
            </a:xfrm>
            <a:prstGeom prst="flowChartTerminator">
              <a:avLst/>
            </a:prstGeom>
            <a:solidFill>
              <a:schemeClr val="bg1"/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t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Done</a:t>
              </a:r>
              <a:endParaRPr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0" name="表 29"/>
          <p:cNvGraphicFramePr>
            <a:graphicFrameLocks noGrp="1"/>
          </p:cNvGraphicFramePr>
          <p:nvPr/>
        </p:nvGraphicFramePr>
        <p:xfrm>
          <a:off x="1403648" y="3429000"/>
          <a:ext cx="4896544" cy="168065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374468"/>
                <a:gridCol w="3522076"/>
              </a:tblGrid>
              <a:tr h="300898"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Block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condition</a:t>
                      </a:r>
                      <a:endParaRPr kumimoji="1" lang="ja-JP" altLang="en-US" sz="1400"/>
                    </a:p>
                  </a:txBody>
                  <a:tcPr/>
                </a:tc>
              </a:tr>
              <a:tr h="300898"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4x4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Level&gt;1</a:t>
                      </a:r>
                      <a:endParaRPr kumimoji="1" lang="ja-JP" altLang="en-US" sz="1400"/>
                    </a:p>
                  </a:txBody>
                  <a:tcPr/>
                </a:tc>
              </a:tr>
              <a:tr h="501496"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8x8+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Level&gt;1 &amp;&amp;</a:t>
                      </a:r>
                    </a:p>
                    <a:p>
                      <a:r>
                        <a:rPr kumimoji="1" lang="en-US" altLang="ja-JP" sz="1400" baseline="0" smtClean="0"/>
                        <a:t>   (pos&gt;th || sum_of_big_coeff&gt;2)</a:t>
                      </a:r>
                      <a:endParaRPr kumimoji="1" lang="ja-JP" altLang="en-US" sz="1400"/>
                    </a:p>
                  </a:txBody>
                  <a:tcPr/>
                </a:tc>
              </a:tr>
              <a:tr h="552892"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8x8+</a:t>
                      </a:r>
                      <a:br>
                        <a:rPr kumimoji="1" lang="en-US" altLang="ja-JP" sz="1400" smtClean="0"/>
                      </a:br>
                      <a:r>
                        <a:rPr kumimoji="1" lang="en-US" altLang="ja-JP" sz="1400" smtClean="0"/>
                        <a:t>intra luma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Level &gt;1</a:t>
                      </a:r>
                      <a:br>
                        <a:rPr kumimoji="1" lang="en-US" altLang="ja-JP" sz="1400" smtClean="0"/>
                      </a:br>
                      <a:r>
                        <a:rPr kumimoji="1" lang="en-US" altLang="ja-JP" sz="1400" smtClean="0"/>
                        <a:t> (because</a:t>
                      </a:r>
                      <a:r>
                        <a:rPr kumimoji="1" lang="en-US" altLang="ja-JP" sz="1400" baseline="0" smtClean="0"/>
                        <a:t> </a:t>
                      </a:r>
                      <a:r>
                        <a:rPr kumimoji="1" lang="en-US" altLang="ja-JP" sz="1400" smtClean="0"/>
                        <a:t>th=0)</a:t>
                      </a:r>
                      <a:endParaRPr kumimoji="1" lang="ja-JP" altLang="en-US" sz="14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4716016" y="3285778"/>
            <a:ext cx="2016224" cy="35924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283968" y="3284984"/>
            <a:ext cx="432048" cy="3608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Coefficient coding in HM-2.0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435280" cy="770979"/>
          </a:xfrm>
        </p:spPr>
        <p:txBody>
          <a:bodyPr/>
          <a:lstStyle/>
          <a:p>
            <a:r>
              <a:rPr lang="en-US" altLang="ja-JP" smtClean="0"/>
              <a:t>R</a:t>
            </a:r>
            <a:r>
              <a:rPr kumimoji="1" lang="en-US" altLang="ja-JP" smtClean="0"/>
              <a:t>un-mode is sometimes executed unnecessarily.</a:t>
            </a:r>
            <a:endParaRPr kumimoji="1" lang="en-US" altLang="ja-JP" dirty="0" smtClean="0"/>
          </a:p>
          <a:p>
            <a:pPr lvl="2"/>
            <a:endParaRPr lang="en-US" altLang="ja-JP" dirty="0" smtClean="0"/>
          </a:p>
        </p:txBody>
      </p:sp>
      <p:sp>
        <p:nvSpPr>
          <p:cNvPr id="21" name="正方形/長方形 20"/>
          <p:cNvSpPr/>
          <p:nvPr/>
        </p:nvSpPr>
        <p:spPr>
          <a:xfrm>
            <a:off x="2771800" y="3284984"/>
            <a:ext cx="3960440" cy="36083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0 0 0 0 0 2 0 2 2 1 2 1 1 4 3 5</a:t>
            </a:r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55576" y="155679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smtClean="0"/>
              <a:t>4x4 coeffs</a:t>
            </a:r>
            <a:endParaRPr kumimoji="1" lang="ja-JP" altLang="en-US" sz="140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87824" y="1700808"/>
            <a:ext cx="3741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 last non-zero coeff  (level&gt;1)</a:t>
            </a:r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 rot="5400000">
            <a:off x="3589241" y="2673313"/>
            <a:ext cx="122493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276255" y="2276872"/>
            <a:ext cx="3238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second last non-zero coeff</a:t>
            </a:r>
            <a:endParaRPr kumimoji="1" lang="ja-JP" altLang="en-US"/>
          </a:p>
        </p:txBody>
      </p:sp>
      <p:cxnSp>
        <p:nvCxnSpPr>
          <p:cNvPr id="31" name="直線矢印コネクタ 30"/>
          <p:cNvCxnSpPr/>
          <p:nvPr/>
        </p:nvCxnSpPr>
        <p:spPr>
          <a:xfrm rot="5400000">
            <a:off x="4308527" y="2961345"/>
            <a:ext cx="6488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rot="5400000">
            <a:off x="6336196" y="3176972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5996981" y="2772430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DC coeff</a:t>
            </a:r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563888" y="4088105"/>
            <a:ext cx="1365045" cy="276999"/>
          </a:xfrm>
          <a:prstGeom prst="rect">
            <a:avLst/>
          </a:prstGeom>
          <a:noFill/>
        </p:spPr>
        <p:txBody>
          <a:bodyPr wrap="none" lIns="72000" tIns="0" bIns="0" rtlCol="0">
            <a:spAutoFit/>
          </a:bodyPr>
          <a:lstStyle/>
          <a:p>
            <a:r>
              <a:rPr lang="en-US" altLang="ja-JP" smtClean="0"/>
              <a:t>Run-mode</a:t>
            </a:r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79064" y="4088105"/>
            <a:ext cx="1537152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altLang="ja-JP" smtClean="0"/>
              <a:t>Level-mode</a:t>
            </a:r>
            <a:endParaRPr kumimoji="1" lang="ja-JP" altLang="en-US"/>
          </a:p>
        </p:txBody>
      </p:sp>
      <p:cxnSp>
        <p:nvCxnSpPr>
          <p:cNvPr id="43" name="直線コネクタ 42"/>
          <p:cNvCxnSpPr>
            <a:stCxn id="41" idx="0"/>
            <a:endCxn id="57" idx="1"/>
          </p:cNvCxnSpPr>
          <p:nvPr/>
        </p:nvCxnSpPr>
        <p:spPr>
          <a:xfrm rot="16200000" flipV="1">
            <a:off x="5586352" y="3926817"/>
            <a:ext cx="299065" cy="23512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stCxn id="40" idx="0"/>
            <a:endCxn id="58" idx="1"/>
          </p:cNvCxnSpPr>
          <p:nvPr/>
        </p:nvCxnSpPr>
        <p:spPr>
          <a:xfrm rot="5400000" flipH="1" flipV="1">
            <a:off x="4223670" y="3811784"/>
            <a:ext cx="299063" cy="253581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/>
          <p:cNvSpPr/>
          <p:nvPr/>
        </p:nvSpPr>
        <p:spPr>
          <a:xfrm>
            <a:off x="783452" y="1844824"/>
            <a:ext cx="1043608" cy="115212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5 3 2 1</a:t>
            </a:r>
          </a:p>
          <a:p>
            <a:pPr algn="ctr"/>
            <a:r>
              <a:rPr kumimoji="1" lang="en-US" altLang="ja-JP" smtClean="0"/>
              <a:t>4 1 2 0</a:t>
            </a:r>
          </a:p>
          <a:p>
            <a:pPr algn="ctr"/>
            <a:r>
              <a:rPr lang="en-US" altLang="ja-JP" smtClean="0"/>
              <a:t>1 0 0 0</a:t>
            </a:r>
          </a:p>
          <a:p>
            <a:pPr algn="ctr"/>
            <a:r>
              <a:rPr lang="en-US" altLang="ja-JP" smtClean="0"/>
              <a:t>2</a:t>
            </a:r>
            <a:r>
              <a:rPr kumimoji="1" lang="en-US" altLang="ja-JP" smtClean="0"/>
              <a:t> 0 0 0</a:t>
            </a:r>
            <a:endParaRPr kumimoji="1" lang="ja-JP" altLang="en-US"/>
          </a:p>
        </p:txBody>
      </p:sp>
      <p:sp>
        <p:nvSpPr>
          <p:cNvPr id="42" name="円弧 41"/>
          <p:cNvSpPr/>
          <p:nvPr/>
        </p:nvSpPr>
        <p:spPr>
          <a:xfrm>
            <a:off x="539552" y="2564904"/>
            <a:ext cx="2232248" cy="1584176"/>
          </a:xfrm>
          <a:prstGeom prst="arc">
            <a:avLst>
              <a:gd name="adj1" fmla="val 17190510"/>
              <a:gd name="adj2" fmla="val 2113716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4283968" y="4869160"/>
            <a:ext cx="2448272" cy="3600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2771800" y="4868366"/>
            <a:ext cx="3960440" cy="36083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0 0 0 0 0 2 0 2 2 1 2 1 2 4 3 5</a:t>
            </a:r>
            <a:endParaRPr kumimoji="1" lang="ja-JP" altLang="en-US"/>
          </a:p>
        </p:txBody>
      </p:sp>
      <p:cxnSp>
        <p:nvCxnSpPr>
          <p:cNvPr id="53" name="直線コネクタ 52"/>
          <p:cNvCxnSpPr>
            <a:stCxn id="41" idx="2"/>
            <a:endCxn id="62" idx="1"/>
          </p:cNvCxnSpPr>
          <p:nvPr/>
        </p:nvCxnSpPr>
        <p:spPr>
          <a:xfrm rot="5400000">
            <a:off x="5447852" y="4425356"/>
            <a:ext cx="360040" cy="239536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1631469" y="5661248"/>
            <a:ext cx="7189003" cy="30777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altLang="ja-JP" sz="2000" u="sng" smtClean="0"/>
              <a:t>In such a case, Level-mode will be enough and simple.</a:t>
            </a:r>
            <a:endParaRPr kumimoji="1" lang="ja-JP" altLang="en-US" sz="2000" u="sng"/>
          </a:p>
        </p:txBody>
      </p:sp>
      <p:sp>
        <p:nvSpPr>
          <p:cNvPr id="57" name="左中かっこ 56"/>
          <p:cNvSpPr/>
          <p:nvPr/>
        </p:nvSpPr>
        <p:spPr>
          <a:xfrm rot="16200000">
            <a:off x="5652120" y="2708920"/>
            <a:ext cx="144016" cy="2016224"/>
          </a:xfrm>
          <a:prstGeom prst="leftBrace">
            <a:avLst>
              <a:gd name="adj1" fmla="val 33025"/>
              <a:gd name="adj2" fmla="val 50000"/>
            </a:avLst>
          </a:prstGeom>
          <a:ln w="28575">
            <a:solidFill>
              <a:schemeClr val="accent4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8" name="左中かっこ 57"/>
          <p:cNvSpPr/>
          <p:nvPr/>
        </p:nvSpPr>
        <p:spPr>
          <a:xfrm rot="16200000">
            <a:off x="4427983" y="3501009"/>
            <a:ext cx="144017" cy="432048"/>
          </a:xfrm>
          <a:prstGeom prst="leftBrace">
            <a:avLst>
              <a:gd name="adj1" fmla="val 33025"/>
              <a:gd name="adj2" fmla="val 50000"/>
            </a:avLst>
          </a:prstGeom>
          <a:ln w="28575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2" name="左中かっこ 61"/>
          <p:cNvSpPr/>
          <p:nvPr/>
        </p:nvSpPr>
        <p:spPr>
          <a:xfrm rot="5400000">
            <a:off x="5436096" y="3573016"/>
            <a:ext cx="144016" cy="2448272"/>
          </a:xfrm>
          <a:prstGeom prst="leftBrace">
            <a:avLst>
              <a:gd name="adj1" fmla="val 33025"/>
              <a:gd name="adj2" fmla="val 50000"/>
            </a:avLst>
          </a:prstGeom>
          <a:ln w="28575">
            <a:solidFill>
              <a:schemeClr val="accent4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619672" y="3284984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HM-2.0:</a:t>
            </a:r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934711" y="485986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ideal:</a:t>
            </a:r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161399" y="2339588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47675" algn="l"/>
              </a:tabLst>
            </a:pPr>
            <a:r>
              <a:rPr kumimoji="1" lang="en-US" altLang="ja-JP" smtClean="0"/>
              <a:t>scan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Simplification of Run-mode</a:t>
            </a:r>
            <a:r>
              <a:rPr kumimoji="1" lang="en-US" altLang="ja-JP" baseline="0" dirty="0" smtClean="0"/>
              <a:t> coding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4690864" cy="5614987"/>
          </a:xfrm>
        </p:spPr>
        <p:txBody>
          <a:bodyPr/>
          <a:lstStyle/>
          <a:p>
            <a:r>
              <a:rPr kumimoji="1" lang="en-US" altLang="ja-JP" smtClean="0"/>
              <a:t>Bypassing run-mode</a:t>
            </a:r>
          </a:p>
          <a:p>
            <a:pPr lvl="1"/>
            <a:r>
              <a:rPr lang="en-US" altLang="ja-JP" smtClean="0"/>
              <a:t>to avoid entering unnecessary run-mode</a:t>
            </a:r>
          </a:p>
          <a:p>
            <a:pPr lvl="1"/>
            <a:endParaRPr lang="en-US" altLang="ja-JP" smtClean="0"/>
          </a:p>
          <a:p>
            <a:pPr lvl="1"/>
            <a:r>
              <a:rPr lang="en-US" altLang="ja-JP" smtClean="0"/>
              <a:t>bypassing is selected depending on the last coeff’s level </a:t>
            </a:r>
            <a:br>
              <a:rPr lang="en-US" altLang="ja-JP" smtClean="0"/>
            </a:br>
            <a:r>
              <a:rPr lang="en-US" altLang="ja-JP" sz="1800" smtClean="0"/>
              <a:t>(i.e. bypass if last_level&gt;1)</a:t>
            </a:r>
          </a:p>
          <a:p>
            <a:pPr lvl="1"/>
            <a:endParaRPr lang="en-US" altLang="ja-JP" smtClean="0"/>
          </a:p>
          <a:p>
            <a:pPr lvl="1"/>
            <a:r>
              <a:rPr lang="en-US" altLang="ja-JP" smtClean="0"/>
              <a:t>apply only to Luma-Intra blocks</a:t>
            </a:r>
          </a:p>
          <a:p>
            <a:pPr lvl="2"/>
            <a:r>
              <a:rPr lang="en-US" altLang="ja-JP" smtClean="0"/>
              <a:t>relatively high levels</a:t>
            </a:r>
          </a:p>
          <a:p>
            <a:pPr lvl="2"/>
            <a:endParaRPr lang="en-US" altLang="ja-JP" smtClean="0"/>
          </a:p>
          <a:p>
            <a:pPr lvl="1"/>
            <a:r>
              <a:rPr lang="en-US" altLang="ja-JP" smtClean="0"/>
              <a:t>reduce some codes and tables regarding last_level&gt;1 case inside run-mode loop</a:t>
            </a:r>
          </a:p>
        </p:txBody>
      </p:sp>
      <p:grpSp>
        <p:nvGrpSpPr>
          <p:cNvPr id="38" name="グループ化 37"/>
          <p:cNvGrpSpPr/>
          <p:nvPr/>
        </p:nvGrpSpPr>
        <p:grpSpPr>
          <a:xfrm>
            <a:off x="5436096" y="1700808"/>
            <a:ext cx="3456384" cy="4032448"/>
            <a:chOff x="4572000" y="1268760"/>
            <a:chExt cx="4320480" cy="5040560"/>
          </a:xfrm>
        </p:grpSpPr>
        <p:sp>
          <p:nvSpPr>
            <p:cNvPr id="20" name="フローチャート : 端子 19"/>
            <p:cNvSpPr/>
            <p:nvPr/>
          </p:nvSpPr>
          <p:spPr>
            <a:xfrm>
              <a:off x="5436096" y="4725144"/>
              <a:ext cx="216024" cy="216024"/>
            </a:xfrm>
            <a:prstGeom prst="flowChartTerminator">
              <a:avLst/>
            </a:prstGeom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フローチャート : 端子 20"/>
            <p:cNvSpPr/>
            <p:nvPr/>
          </p:nvSpPr>
          <p:spPr>
            <a:xfrm>
              <a:off x="4788024" y="1268760"/>
              <a:ext cx="1728192" cy="360040"/>
            </a:xfrm>
            <a:prstGeom prst="flowChartTerminator">
              <a:avLst/>
            </a:prstGeom>
            <a:solidFill>
              <a:schemeClr val="bg1"/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t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parse/code</a:t>
              </a:r>
              <a:r>
                <a:rPr lang="ja-JP" altLang="en-US" sz="110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Coeff</a:t>
              </a:r>
              <a:endParaRPr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フローチャート : 定義済み処理 21"/>
            <p:cNvSpPr/>
            <p:nvPr/>
          </p:nvSpPr>
          <p:spPr>
            <a:xfrm>
              <a:off x="4572000" y="4149080"/>
              <a:ext cx="2160240" cy="360040"/>
            </a:xfrm>
            <a:prstGeom prst="flowChartPredefinedProcess">
              <a:avLst/>
            </a:prstGeom>
            <a:solidFill>
              <a:schemeClr val="accent1"/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Run-mode loop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フローチャート : 定義済み処理 22"/>
            <p:cNvSpPr/>
            <p:nvPr/>
          </p:nvSpPr>
          <p:spPr>
            <a:xfrm>
              <a:off x="4572000" y="5229200"/>
              <a:ext cx="2160240" cy="360040"/>
            </a:xfrm>
            <a:prstGeom prst="flowChartPredefinedProcess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Level-mode loop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直線矢印コネクタ 23"/>
            <p:cNvCxnSpPr>
              <a:stCxn id="22" idx="2"/>
              <a:endCxn id="23" idx="0"/>
            </p:cNvCxnSpPr>
            <p:nvPr/>
          </p:nvCxnSpPr>
          <p:spPr>
            <a:xfrm rot="5400000">
              <a:off x="5292080" y="4869160"/>
              <a:ext cx="72008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フローチャート : 定義済み処理 24"/>
            <p:cNvSpPr/>
            <p:nvPr/>
          </p:nvSpPr>
          <p:spPr>
            <a:xfrm>
              <a:off x="4572000" y="1988840"/>
              <a:ext cx="2160240" cy="360040"/>
            </a:xfrm>
            <a:prstGeom prst="flowChartPredefinedProcess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Last non-zero coeff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直線矢印コネクタ 25"/>
            <p:cNvCxnSpPr>
              <a:stCxn id="25" idx="2"/>
            </p:cNvCxnSpPr>
            <p:nvPr/>
          </p:nvCxnSpPr>
          <p:spPr>
            <a:xfrm rot="5400000">
              <a:off x="5471306" y="2528900"/>
              <a:ext cx="360834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カギ線コネクタ 14"/>
            <p:cNvCxnSpPr>
              <a:endCxn id="33" idx="0"/>
            </p:cNvCxnSpPr>
            <p:nvPr/>
          </p:nvCxnSpPr>
          <p:spPr>
            <a:xfrm>
              <a:off x="6732240" y="3068960"/>
              <a:ext cx="1080120" cy="360040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カギ線コネクタ 20"/>
            <p:cNvCxnSpPr>
              <a:stCxn id="33" idx="2"/>
              <a:endCxn id="20" idx="3"/>
            </p:cNvCxnSpPr>
            <p:nvPr/>
          </p:nvCxnSpPr>
          <p:spPr>
            <a:xfrm rot="5400000">
              <a:off x="6210182" y="3230978"/>
              <a:ext cx="1044116" cy="2160240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>
              <a:stCxn id="23" idx="2"/>
              <a:endCxn id="35" idx="0"/>
            </p:cNvCxnSpPr>
            <p:nvPr/>
          </p:nvCxnSpPr>
          <p:spPr>
            <a:xfrm rot="5400000">
              <a:off x="5472100" y="5769260"/>
              <a:ext cx="36004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>
              <a:stCxn id="21" idx="2"/>
              <a:endCxn id="25" idx="0"/>
            </p:cNvCxnSpPr>
            <p:nvPr/>
          </p:nvCxnSpPr>
          <p:spPr>
            <a:xfrm rot="5400000">
              <a:off x="5472100" y="1808820"/>
              <a:ext cx="36004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フローチャート : 判断 30"/>
            <p:cNvSpPr/>
            <p:nvPr/>
          </p:nvSpPr>
          <p:spPr>
            <a:xfrm>
              <a:off x="4572000" y="2708920"/>
              <a:ext cx="2160240" cy="720080"/>
            </a:xfrm>
            <a:prstGeom prst="flowChartDecision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72000" rIns="0" bIns="72000" rtlCol="0" anchor="ctr"/>
            <a:lstStyle/>
            <a:p>
              <a:pPr algn="ctr"/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572000" y="2683520"/>
              <a:ext cx="2160240" cy="720080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72000" rIns="0" bIns="72000"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level&gt;1 &amp;&amp;</a:t>
              </a:r>
              <a:b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ja-JP" altLang="en-US" sz="110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Luma Intra</a:t>
              </a:r>
              <a:r>
                <a:rPr lang="ja-JP" altLang="en-US" sz="110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Block?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フローチャート : 定義済み処理 32"/>
            <p:cNvSpPr/>
            <p:nvPr/>
          </p:nvSpPr>
          <p:spPr>
            <a:xfrm>
              <a:off x="6732240" y="3429000"/>
              <a:ext cx="2160240" cy="360040"/>
            </a:xfrm>
            <a:prstGeom prst="flowChartPredefined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Run-mode Bypassing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カギ線コネクタ 20"/>
            <p:cNvCxnSpPr>
              <a:stCxn id="31" idx="2"/>
              <a:endCxn id="22" idx="0"/>
            </p:cNvCxnSpPr>
            <p:nvPr/>
          </p:nvCxnSpPr>
          <p:spPr>
            <a:xfrm rot="5400000">
              <a:off x="5292080" y="3789040"/>
              <a:ext cx="720080" cy="158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フローチャート : 端子 34"/>
            <p:cNvSpPr/>
            <p:nvPr/>
          </p:nvSpPr>
          <p:spPr>
            <a:xfrm>
              <a:off x="4788024" y="5949280"/>
              <a:ext cx="1728192" cy="360040"/>
            </a:xfrm>
            <a:prstGeom prst="flowChartTerminator">
              <a:avLst/>
            </a:prstGeom>
            <a:solidFill>
              <a:schemeClr val="bg1"/>
            </a:soli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t"/>
            <a:lstStyle/>
            <a:p>
              <a:pPr algn="ctr"/>
              <a:r>
                <a:rPr lang="en-US" altLang="ja-JP" sz="1100" smtClean="0">
                  <a:latin typeface="Times New Roman" pitchFamily="18" charset="0"/>
                  <a:cs typeface="Times New Roman" pitchFamily="18" charset="0"/>
                </a:rPr>
                <a:t>Done</a:t>
              </a:r>
              <a:endParaRPr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660232" y="2780927"/>
              <a:ext cx="702078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smtClean="0">
                  <a:latin typeface="Times New Roman" pitchFamily="18" charset="0"/>
                  <a:cs typeface="Times New Roman" pitchFamily="18" charset="0"/>
                </a:rPr>
                <a:t>Yes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652120" y="3429000"/>
              <a:ext cx="4555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smtClean="0">
                  <a:latin typeface="Times New Roman" pitchFamily="18" charset="0"/>
                  <a:cs typeface="Times New Roman" pitchFamily="18" charset="0"/>
                </a:rPr>
                <a:t>No</a:t>
              </a:r>
              <a:endParaRPr kumimoji="1" lang="ja-JP" altLang="en-US" sz="11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Simplification</a:t>
            </a:r>
            <a:r>
              <a:rPr kumimoji="1" lang="en-US" altLang="ja-JP" baseline="0" dirty="0" smtClean="0"/>
              <a:t> of Run-mode coding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864096"/>
          </a:xfrm>
        </p:spPr>
        <p:txBody>
          <a:bodyPr/>
          <a:lstStyle/>
          <a:p>
            <a:pPr lvl="1"/>
            <a:r>
              <a:rPr kumimoji="1" lang="en-US" altLang="ja-JP" smtClean="0"/>
              <a:t>example: reduction of codeNum mapping function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51520" y="1412776"/>
            <a:ext cx="4464496" cy="5040560"/>
          </a:xfrm>
          <a:prstGeom prst="roundRect">
            <a:avLst>
              <a:gd name="adj" fmla="val 2134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__inline UInt xRunLevelInd(Int lev, Int run, Int maxrun, UInt lrg1Pos)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{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UInt cn;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if ( lrg1Pos &gt; 0 )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if ( lev == 0 )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{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if ( run &lt; lrg1Pos 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  cn = run;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else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  cn = (run &lt;&lt; 1) - lrg1Pos + 1;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}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else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{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if ( run &gt; (maxrun - (Int)lrg1Pos + 1) 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  cn = maxrun + run + 2 ;  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else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  cn = lrg1Pos + (run &lt;&lt; 1);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}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else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cn = (run &lt;&lt; 1);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if ( lev == 0 &amp;&amp; run &lt;= maxrun )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cn++;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ja-JP" altLang="ja-JP" sz="1200" b="1" kern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return(cn);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}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algn="ctr">
              <a:lnSpc>
                <a:spcPts val="1200"/>
              </a:lnSpc>
            </a:pPr>
            <a:endParaRPr kumimoji="1" lang="ja-JP" altLang="en-US" sz="1200" b="1" ker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4788024" y="1412776"/>
            <a:ext cx="4248472" cy="5040560"/>
          </a:xfrm>
          <a:prstGeom prst="roundRect">
            <a:avLst>
              <a:gd name="adj" fmla="val 2134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__inline UInt xRunLevelInd(Int lev, Int run, Int maxrun, UInt lrg1Pos)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{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UInt cn;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if ( lev == 0 )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{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if ( run &lt; lrg1Pos 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cn = run;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else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cn = (run &lt;&lt; 1) - lrg1Pos + 1;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}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else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{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if ( run &gt; (maxrun - (Int)lrg1Pos + 1) )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cn = maxrun + run + 2 ;  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else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    cn = lrg1Pos + (run &lt;&lt; 1);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}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  return(cn);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}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hangingPunct="0">
              <a:lnSpc>
                <a:spcPts val="1200"/>
              </a:lnSpc>
            </a:pPr>
            <a:r>
              <a:rPr lang="en-US" altLang="ja-JP" sz="1200" b="1" kern="0" smtClean="0">
                <a:latin typeface="Courier New" pitchFamily="49" charset="0"/>
                <a:cs typeface="Courier New" pitchFamily="49" charset="0"/>
              </a:rPr>
              <a:t> </a:t>
            </a:r>
            <a:endParaRPr lang="ja-JP" altLang="ja-JP" sz="1200" b="1" kern="0" smtClean="0">
              <a:latin typeface="Courier New" pitchFamily="49" charset="0"/>
              <a:cs typeface="Courier New" pitchFamily="49" charset="0"/>
            </a:endParaRPr>
          </a:p>
          <a:p>
            <a:pPr algn="ctr">
              <a:lnSpc>
                <a:spcPts val="1200"/>
              </a:lnSpc>
            </a:pPr>
            <a:endParaRPr kumimoji="1" lang="ja-JP" altLang="en-US" sz="1200" b="1" ker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91896" y="6444044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(a) Original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12160" y="6444044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(b) Simplified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1203027"/>
          </a:xfrm>
        </p:spPr>
        <p:txBody>
          <a:bodyPr/>
          <a:lstStyle/>
          <a:p>
            <a:r>
              <a:rPr lang="en-US" altLang="ja-JP" sz="2000" smtClean="0"/>
              <a:t>Reference: HM2.0(rev.572)</a:t>
            </a:r>
          </a:p>
          <a:p>
            <a:r>
              <a:rPr lang="en-US" altLang="ja-JP" sz="2000" smtClean="0"/>
              <a:t>Evaluated: Reference + proposed modification</a:t>
            </a:r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endParaRPr lang="en-US" altLang="ja-JP" sz="2000" smtClean="0"/>
          </a:p>
          <a:p>
            <a:r>
              <a:rPr lang="en-US" altLang="ja-JP" sz="2000" u="sng" smtClean="0"/>
              <a:t>No significant impact on BD-rates and complexity.</a:t>
            </a:r>
            <a:endParaRPr kumimoji="1" lang="ja-JP" altLang="en-US" sz="2000" u="sng"/>
          </a:p>
        </p:txBody>
      </p:sp>
      <p:graphicFrame>
        <p:nvGraphicFramePr>
          <p:cNvPr id="10" name="コンテンツ プレースホルダ 4"/>
          <p:cNvGraphicFramePr>
            <a:graphicFrameLocks/>
          </p:cNvGraphicFramePr>
          <p:nvPr/>
        </p:nvGraphicFramePr>
        <p:xfrm>
          <a:off x="112008" y="1988840"/>
          <a:ext cx="8892480" cy="2779266"/>
        </p:xfrm>
        <a:graphic>
          <a:graphicData uri="http://schemas.openxmlformats.org/drawingml/2006/table">
            <a:tbl>
              <a:tblPr/>
              <a:tblGrid>
                <a:gridCol w="889248"/>
                <a:gridCol w="889248"/>
                <a:gridCol w="889248"/>
                <a:gridCol w="889248"/>
                <a:gridCol w="889248"/>
                <a:gridCol w="889248"/>
                <a:gridCol w="889248"/>
                <a:gridCol w="889248"/>
                <a:gridCol w="889248"/>
                <a:gridCol w="889248"/>
              </a:tblGrid>
              <a:tr h="167059">
                <a:tc rowSpan="2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1600" b="0" kern="100"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Intra LoCo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Random access LoCo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Low delay LoCo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1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Y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U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V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Y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U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V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Y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U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V </a:t>
                      </a: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/>
                      </a:r>
                      <a:b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6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BD-rate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59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Class A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1600" b="0" kern="100"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1600" b="0" kern="100"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1600" b="0" kern="100"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7059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0.2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059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Class C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-0.2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-0.2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059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Class D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059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Class E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1600" b="0" kern="100"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1600" b="0" kern="100"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1600" b="0" kern="100"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-0.6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0.3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59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All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0.0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-0.1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0.1 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353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400" b="0" kern="100">
                          <a:latin typeface="Arial"/>
                          <a:ea typeface="ＭＳ Ｐゴシック"/>
                          <a:cs typeface="Times New Roman"/>
                        </a:rPr>
                        <a:t>Enc </a:t>
                      </a:r>
                      <a:r>
                        <a:rPr lang="en-US" sz="14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Time</a:t>
                      </a:r>
                      <a:endParaRPr lang="ja-JP" sz="18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100%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100%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100%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2353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400" b="0" kern="100">
                          <a:latin typeface="Arial"/>
                          <a:ea typeface="ＭＳ Ｐゴシック"/>
                          <a:cs typeface="Times New Roman"/>
                        </a:rPr>
                        <a:t>Dec </a:t>
                      </a:r>
                      <a:r>
                        <a:rPr lang="en-US" sz="1400" b="0" kern="100" smtClean="0">
                          <a:latin typeface="Arial"/>
                          <a:ea typeface="ＭＳ Ｐゴシック"/>
                          <a:cs typeface="Times New Roman"/>
                        </a:rPr>
                        <a:t>Time</a:t>
                      </a:r>
                      <a:endParaRPr lang="ja-JP" sz="18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100%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99%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latin typeface="Arial"/>
                          <a:ea typeface="ＭＳ Ｐゴシック"/>
                          <a:cs typeface="Times New Roman"/>
                        </a:rPr>
                        <a:t>101%</a:t>
                      </a:r>
                      <a:endParaRPr lang="ja-JP" sz="2000" b="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smtClean="0"/>
              <a:t>Simplification of transform </a:t>
            </a:r>
            <a:r>
              <a:rPr lang="en-US" altLang="ja-JP" sz="2000" dirty="0" err="1" smtClean="0"/>
              <a:t>coeff</a:t>
            </a:r>
            <a:r>
              <a:rPr lang="en-US" altLang="ja-JP" sz="2000" dirty="0" smtClean="0"/>
              <a:t> coding in CAVLC</a:t>
            </a:r>
          </a:p>
          <a:p>
            <a:endParaRPr kumimoji="1" lang="en-US" altLang="ja-JP" sz="2000" dirty="0" smtClean="0"/>
          </a:p>
          <a:p>
            <a:r>
              <a:rPr lang="en-US" altLang="ja-JP" sz="2000" dirty="0" smtClean="0"/>
              <a:t>Change: </a:t>
            </a:r>
          </a:p>
          <a:p>
            <a:pPr lvl="1"/>
            <a:r>
              <a:rPr lang="en-US" altLang="ja-JP" sz="1600" dirty="0" smtClean="0"/>
              <a:t>bypass run mode if </a:t>
            </a:r>
            <a:r>
              <a:rPr lang="en-US" altLang="ja-JP" sz="1600" dirty="0" err="1" smtClean="0"/>
              <a:t>last_coeff</a:t>
            </a:r>
            <a:r>
              <a:rPr lang="en-US" altLang="ja-JP" sz="1600" dirty="0" smtClean="0"/>
              <a:t>&gt;1 in intra TU</a:t>
            </a:r>
          </a:p>
          <a:p>
            <a:endParaRPr kumimoji="1" lang="en-US" altLang="ja-JP" sz="2000" dirty="0" smtClean="0"/>
          </a:p>
          <a:p>
            <a:r>
              <a:rPr lang="en-US" altLang="ja-JP" sz="2000" dirty="0" smtClean="0"/>
              <a:t>Simplification:</a:t>
            </a:r>
          </a:p>
          <a:p>
            <a:pPr lvl="1"/>
            <a:r>
              <a:rPr kumimoji="1" lang="en-US" altLang="ja-JP" sz="1600" dirty="0" smtClean="0"/>
              <a:t>reduce some process in </a:t>
            </a:r>
            <a:r>
              <a:rPr kumimoji="1" lang="en-US" altLang="ja-JP" sz="1600" dirty="0" err="1" smtClean="0"/>
              <a:t>codeNum</a:t>
            </a:r>
            <a:r>
              <a:rPr kumimoji="1" lang="en-US" altLang="ja-JP" sz="1600" dirty="0" smtClean="0"/>
              <a:t> derivation in run mode</a:t>
            </a:r>
          </a:p>
          <a:p>
            <a:pPr lvl="1"/>
            <a:r>
              <a:rPr lang="en-US" altLang="ja-JP" sz="1600" dirty="0" smtClean="0"/>
              <a:t>reduce size of table used to derive </a:t>
            </a:r>
            <a:r>
              <a:rPr lang="en-US" altLang="ja-JP" sz="1600" dirty="0" err="1" smtClean="0"/>
              <a:t>codeNum</a:t>
            </a:r>
            <a:r>
              <a:rPr lang="en-US" altLang="ja-JP" sz="1600" dirty="0" smtClean="0"/>
              <a:t> by 20%</a:t>
            </a:r>
          </a:p>
          <a:p>
            <a:pPr lvl="1"/>
            <a:endParaRPr kumimoji="1" lang="en-US" altLang="ja-JP" sz="1600" dirty="0" smtClean="0"/>
          </a:p>
          <a:p>
            <a:r>
              <a:rPr lang="en-US" altLang="ja-JP" sz="2000" dirty="0" smtClean="0"/>
              <a:t>Coding efficiency impact:</a:t>
            </a:r>
          </a:p>
          <a:p>
            <a:pPr lvl="1"/>
            <a:r>
              <a:rPr lang="en-US" altLang="ja-JP" sz="1600" dirty="0" smtClean="0"/>
              <a:t>Negligible </a:t>
            </a:r>
            <a:r>
              <a:rPr lang="en-US" altLang="ja-JP" sz="1600" smtClean="0"/>
              <a:t>--- </a:t>
            </a:r>
            <a:r>
              <a:rPr lang="en-US" altLang="ja-JP" sz="1600" smtClean="0"/>
              <a:t>0.0% </a:t>
            </a:r>
            <a:r>
              <a:rPr lang="en-US" altLang="ja-JP" sz="1600" dirty="0" smtClean="0"/>
              <a:t>on average</a:t>
            </a:r>
          </a:p>
          <a:p>
            <a:pPr lvl="1"/>
            <a:endParaRPr lang="en-US" altLang="ja-JP" sz="1600" dirty="0" smtClean="0"/>
          </a:p>
          <a:p>
            <a:r>
              <a:rPr lang="en-US" altLang="ja-JP" sz="2000" dirty="0" smtClean="0"/>
              <a:t>Cross check</a:t>
            </a:r>
          </a:p>
          <a:p>
            <a:pPr lvl="1"/>
            <a:r>
              <a:rPr lang="en-US" altLang="ja-JP" sz="1600" dirty="0" smtClean="0"/>
              <a:t>E169 by Sony</a:t>
            </a:r>
          </a:p>
          <a:p>
            <a:pPr lvl="1"/>
            <a:endParaRPr lang="en-US" altLang="ja-JP" sz="1600" dirty="0" smtClean="0"/>
          </a:p>
          <a:p>
            <a:pPr>
              <a:buNone/>
            </a:pPr>
            <a:r>
              <a:rPr lang="en-US" altLang="ja-JP" sz="2000" u="sng" dirty="0" smtClean="0"/>
              <a:t>Recommend to adopt Run-mode bypassing into HM</a:t>
            </a:r>
          </a:p>
          <a:p>
            <a:pPr lvl="1"/>
            <a:endParaRPr lang="ja-JP" altLang="en-US" sz="16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1">
      <a:majorFont>
        <a:latin typeface="Verdana"/>
        <a:ea typeface="HGｺﾞｼｯｸM"/>
        <a:cs typeface=""/>
      </a:majorFont>
      <a:minorFont>
        <a:latin typeface="Verdana"/>
        <a:ea typeface="HGｺﾞｼｯｸ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1792</TotalTime>
  <Words>526</Words>
  <Application>Microsoft Office PowerPoint</Application>
  <PresentationFormat>画面に合わせる (4:3)</PresentationFormat>
  <Paragraphs>273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符号化グループ</vt:lpstr>
      <vt:lpstr>Simplification of transform coefficients coding in LCEC (JCTVC-E156)</vt:lpstr>
      <vt:lpstr>Summary</vt:lpstr>
      <vt:lpstr>Coefficient coding in HM-2.0</vt:lpstr>
      <vt:lpstr>Coefficient coding in HM-2.0</vt:lpstr>
      <vt:lpstr>Simplification of Run-mode coding (1)</vt:lpstr>
      <vt:lpstr>Simplification of Run-mode coding (2)</vt:lpstr>
      <vt:lpstr>Experimental results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 of transform coefficients coding in LCEC (JCTVC-Exxx)</dc:title>
  <dc:creator>yasugi</dc:creator>
  <cp:lastModifiedBy>S127342</cp:lastModifiedBy>
  <cp:revision>43</cp:revision>
  <dcterms:created xsi:type="dcterms:W3CDTF">2011-03-07T11:39:48Z</dcterms:created>
  <dcterms:modified xsi:type="dcterms:W3CDTF">2011-03-20T07:23:12Z</dcterms:modified>
</cp:coreProperties>
</file>