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sldIdLst>
    <p:sldId id="277" r:id="rId2"/>
    <p:sldId id="391" r:id="rId3"/>
    <p:sldId id="392" r:id="rId4"/>
    <p:sldId id="393" r:id="rId5"/>
    <p:sldId id="387" r:id="rId6"/>
    <p:sldId id="388" r:id="rId7"/>
    <p:sldId id="394" r:id="rId8"/>
    <p:sldId id="395" r:id="rId9"/>
    <p:sldId id="384" r:id="rId10"/>
    <p:sldId id="38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clrMru>
    <a:srgbClr val="BC514F"/>
    <a:srgbClr val="97CDDC"/>
    <a:srgbClr val="F2974A"/>
    <a:srgbClr val="5481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89686" autoAdjust="0"/>
  </p:normalViewPr>
  <p:slideViewPr>
    <p:cSldViewPr snapToObjects="1">
      <p:cViewPr varScale="1">
        <p:scale>
          <a:sx n="79" d="100"/>
          <a:sy n="7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FAAB7-7D48-2642-9AB6-749CCFF692D7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72933-64DF-414F-9082-410A22682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72933-64DF-414F-9082-410A226829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133600"/>
            <a:ext cx="5562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123" name="Picture 12" descr="npo0000c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886200"/>
            <a:ext cx="4114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5125" name="Picture 2" descr="npo0000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npo0000c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099" name="Picture 3" descr="npo0000d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58800"/>
            <a:ext cx="5978525" cy="630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232BC7D-8EB7-5544-8AD4-86F7A851CE5F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C930D2-F276-1A46-8F2C-5982267FBB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776" y="1295400"/>
            <a:ext cx="6408712" cy="2781672"/>
          </a:xfrm>
        </p:spPr>
        <p:txBody>
          <a:bodyPr>
            <a:normAutofit/>
          </a:bodyPr>
          <a:lstStyle/>
          <a:p>
            <a:r>
              <a:rPr lang="en-US" dirty="0" smtClean="0"/>
              <a:t>JCTVC-E098 </a:t>
            </a:r>
            <a:br>
              <a:rPr lang="en-US" dirty="0" smtClean="0"/>
            </a:br>
            <a:r>
              <a:rPr lang="fr-FR" dirty="0" smtClean="0"/>
              <a:t>CE7: Mode </a:t>
            </a:r>
            <a:r>
              <a:rPr lang="fr-FR" dirty="0" err="1" smtClean="0"/>
              <a:t>Dependent</a:t>
            </a:r>
            <a:r>
              <a:rPr lang="fr-FR" dirty="0" smtClean="0"/>
              <a:t> Intra </a:t>
            </a:r>
            <a:r>
              <a:rPr lang="fr-FR" dirty="0" err="1" smtClean="0"/>
              <a:t>Residual</a:t>
            </a:r>
            <a:r>
              <a:rPr lang="fr-FR" dirty="0" smtClean="0"/>
              <a:t> </a:t>
            </a:r>
            <a:r>
              <a:rPr lang="fr-FR" dirty="0" err="1" smtClean="0"/>
              <a:t>Coding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55776" y="4509120"/>
            <a:ext cx="6588224" cy="1752600"/>
          </a:xfrm>
        </p:spPr>
        <p:txBody>
          <a:bodyPr/>
          <a:lstStyle/>
          <a:p>
            <a:pPr lvl="0">
              <a:defRPr/>
            </a:pPr>
            <a:r>
              <a:rPr lang="en-US" sz="2000" dirty="0" err="1" smtClean="0"/>
              <a:t>Rajan</a:t>
            </a:r>
            <a:r>
              <a:rPr lang="en-US" sz="2000" dirty="0" smtClean="0"/>
              <a:t> Joshi, </a:t>
            </a:r>
            <a:r>
              <a:rPr lang="en-US" sz="2000" dirty="0" err="1" smtClean="0"/>
              <a:t>Peisong</a:t>
            </a:r>
            <a:r>
              <a:rPr lang="en-US" sz="2000" dirty="0" smtClean="0"/>
              <a:t> Chen, Marta </a:t>
            </a:r>
            <a:r>
              <a:rPr lang="en-US" sz="2000" dirty="0" err="1" smtClean="0"/>
              <a:t>Karczewicz</a:t>
            </a:r>
            <a:r>
              <a:rPr lang="en-US" sz="2000" dirty="0" smtClean="0"/>
              <a:t> (Qualcomm)</a:t>
            </a:r>
          </a:p>
          <a:p>
            <a:pPr lvl="0">
              <a:defRPr/>
            </a:pPr>
            <a:r>
              <a:rPr lang="en-US" sz="2000" dirty="0" err="1" smtClean="0"/>
              <a:t>Akiyuki</a:t>
            </a:r>
            <a:r>
              <a:rPr lang="en-US" sz="2000" dirty="0" smtClean="0"/>
              <a:t> </a:t>
            </a:r>
            <a:r>
              <a:rPr lang="en-US" sz="2000" dirty="0" err="1" smtClean="0"/>
              <a:t>Tanizawa</a:t>
            </a:r>
            <a:r>
              <a:rPr lang="en-US" sz="2000" dirty="0" smtClean="0"/>
              <a:t>, Jun Yamaguchi (TOSHIBA)</a:t>
            </a:r>
          </a:p>
          <a:p>
            <a:pPr lvl="0">
              <a:defRPr/>
            </a:pPr>
            <a:r>
              <a:rPr lang="en-US" sz="2000" dirty="0" err="1" smtClean="0"/>
              <a:t>Chuohao</a:t>
            </a:r>
            <a:r>
              <a:rPr lang="en-US" sz="2000" dirty="0" smtClean="0"/>
              <a:t> </a:t>
            </a:r>
            <a:r>
              <a:rPr lang="en-US" sz="2000" dirty="0" err="1" smtClean="0"/>
              <a:t>Yeo</a:t>
            </a:r>
            <a:r>
              <a:rPr lang="en-US" sz="2000" dirty="0" smtClean="0"/>
              <a:t>, </a:t>
            </a:r>
            <a:r>
              <a:rPr lang="en-US" sz="2000" dirty="0" err="1" smtClean="0"/>
              <a:t>Yih</a:t>
            </a:r>
            <a:r>
              <a:rPr lang="en-US" sz="2000" dirty="0" smtClean="0"/>
              <a:t> Han Tan (Institute for </a:t>
            </a:r>
            <a:r>
              <a:rPr lang="en-US" sz="2000" dirty="0" err="1" smtClean="0"/>
              <a:t>Infocomm</a:t>
            </a:r>
            <a:r>
              <a:rPr lang="en-US" sz="2000" dirty="0" smtClean="0"/>
              <a:t> Research)</a:t>
            </a:r>
          </a:p>
          <a:p>
            <a:pPr lvl="0">
              <a:defRPr/>
            </a:pPr>
            <a:r>
              <a:rPr lang="en-US" sz="2000" dirty="0" err="1" smtClean="0"/>
              <a:t>Haitao</a:t>
            </a:r>
            <a:r>
              <a:rPr lang="en-US" sz="2000" dirty="0" smtClean="0"/>
              <a:t> Yang, </a:t>
            </a:r>
            <a:r>
              <a:rPr lang="en-US" sz="2000" dirty="0" err="1" smtClean="0"/>
              <a:t>Haoping</a:t>
            </a:r>
            <a:r>
              <a:rPr lang="en-US" sz="2000" dirty="0" smtClean="0"/>
              <a:t> Yu (</a:t>
            </a:r>
            <a:r>
              <a:rPr lang="en-US" sz="2000" dirty="0" err="1" smtClean="0"/>
              <a:t>Huawei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CE7 results for joint proposal from Qualcomm, Toshiba, I2R, </a:t>
            </a:r>
            <a:r>
              <a:rPr lang="en-US" dirty="0" err="1" smtClean="0"/>
              <a:t>Huawei</a:t>
            </a:r>
            <a:endParaRPr lang="en-US" dirty="0" smtClean="0"/>
          </a:p>
          <a:p>
            <a:pPr lvl="1"/>
            <a:r>
              <a:rPr lang="en-US" dirty="0" smtClean="0"/>
              <a:t>0.9%/1.7% gains for Intra HE/LC</a:t>
            </a:r>
          </a:p>
          <a:p>
            <a:pPr lvl="1"/>
            <a:r>
              <a:rPr lang="en-US" dirty="0" smtClean="0"/>
              <a:t>2 additional transforms</a:t>
            </a:r>
          </a:p>
          <a:p>
            <a:r>
              <a:rPr lang="en-US" dirty="0" smtClean="0"/>
              <a:t>Cross-checked by E075, E123, </a:t>
            </a:r>
            <a:r>
              <a:rPr lang="en-US" dirty="0" smtClean="0"/>
              <a:t>E126</a:t>
            </a:r>
          </a:p>
          <a:p>
            <a:pPr lvl="1"/>
            <a:r>
              <a:rPr lang="en-US" dirty="0" smtClean="0"/>
              <a:t>Thanks to BBC, Panasonic, Samsung</a:t>
            </a:r>
            <a:endParaRPr lang="en-US" dirty="0" smtClean="0"/>
          </a:p>
          <a:p>
            <a:pPr eaLnBrk="1" hangingPunct="1"/>
            <a:r>
              <a:rPr lang="en-US" dirty="0" smtClean="0"/>
              <a:t>Recommend adoption into 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 Directional Unified Transform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Utilizes two transform matrices</a:t>
            </a:r>
          </a:p>
          <a:p>
            <a:pPr lvl="1"/>
            <a:r>
              <a:rPr lang="en-US" dirty="0" smtClean="0"/>
              <a:t>DCT</a:t>
            </a:r>
          </a:p>
          <a:p>
            <a:pPr lvl="1"/>
            <a:r>
              <a:rPr lang="en-US" dirty="0" smtClean="0"/>
              <a:t>Odd Type-3 DST</a:t>
            </a:r>
          </a:p>
          <a:p>
            <a:r>
              <a:rPr lang="en-US" dirty="0" smtClean="0"/>
              <a:t>Choice of transforms dependent on intra prediction mode</a:t>
            </a:r>
            <a:endParaRPr lang="en-US" dirty="0"/>
          </a:p>
        </p:txBody>
      </p:sp>
      <p:graphicFrame>
        <p:nvGraphicFramePr>
          <p:cNvPr id="17410" name="Object 12"/>
          <p:cNvGraphicFramePr>
            <a:graphicFrameLocks noChangeAspect="1"/>
          </p:cNvGraphicFramePr>
          <p:nvPr/>
        </p:nvGraphicFramePr>
        <p:xfrm>
          <a:off x="4211960" y="3140968"/>
          <a:ext cx="2038350" cy="485775"/>
        </p:xfrm>
        <a:graphic>
          <a:graphicData uri="http://schemas.openxmlformats.org/presentationml/2006/ole">
            <p:oleObj spid="_x0000_s17410" name="Equation" r:id="rId3" imgW="1650960" imgH="393480" progId="Equation.3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1757" y="4588336"/>
          <a:ext cx="631457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8195"/>
                <a:gridCol w="1728192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Column </a:t>
                      </a:r>
                      <a:r>
                        <a:rPr lang="en-US" dirty="0" err="1" smtClean="0"/>
                        <a:t>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</a:t>
                      </a:r>
                      <a:r>
                        <a:rPr lang="en-US" dirty="0" err="1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VER-8</a:t>
                      </a:r>
                      <a:r>
                        <a:rPr lang="en-US" baseline="0" dirty="0" smtClean="0"/>
                        <a:t> to VER-3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VER-2 to VER+8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HOR-7 to HOR-3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HOR-2 to HOR+8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ODST3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ODST3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760168"/>
          </a:xfrm>
        </p:spPr>
        <p:txBody>
          <a:bodyPr/>
          <a:lstStyle/>
          <a:p>
            <a:r>
              <a:rPr lang="en-US" dirty="0" smtClean="0"/>
              <a:t>4-point DST</a:t>
            </a:r>
          </a:p>
          <a:p>
            <a:pPr lvl="1"/>
            <a:r>
              <a:rPr lang="en-US" dirty="0" smtClean="0"/>
              <a:t>Fast implementation possible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8-point DST</a:t>
            </a:r>
          </a:p>
          <a:p>
            <a:pPr lvl="1"/>
            <a:r>
              <a:rPr lang="en-US" dirty="0" smtClean="0"/>
              <a:t>Matrix multiply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1620" y="3112740"/>
          <a:ext cx="6080760" cy="2476500"/>
        </p:xfrm>
        <a:graphic>
          <a:graphicData uri="http://schemas.openxmlformats.org/drawingml/2006/table">
            <a:tbl>
              <a:tblPr/>
              <a:tblGrid>
                <a:gridCol w="608076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Input: xi (</a:t>
                      </a:r>
                      <a:r>
                        <a:rPr lang="en-US" sz="1100" dirty="0" err="1">
                          <a:latin typeface="Times New Roman"/>
                          <a:ea typeface="SimSun"/>
                          <a:cs typeface="Times New Roman"/>
                        </a:rPr>
                        <a:t>i</a:t>
                      </a: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=0..3)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Output: </a:t>
                      </a:r>
                      <a:r>
                        <a:rPr lang="en-US" sz="1100" dirty="0" err="1">
                          <a:latin typeface="Times New Roman"/>
                          <a:ea typeface="SimSun"/>
                          <a:cs typeface="Times New Roman"/>
                        </a:rPr>
                        <a:t>yi</a:t>
                      </a: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 (</a:t>
                      </a:r>
                      <a:r>
                        <a:rPr lang="en-US" sz="1100" dirty="0" err="1">
                          <a:latin typeface="Times New Roman"/>
                          <a:ea typeface="SimSun"/>
                          <a:cs typeface="Times New Roman"/>
                        </a:rPr>
                        <a:t>i</a:t>
                      </a: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=0..3)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f0 = x0 + x2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f1 = 58*x1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f2 = (x2 + x3) &lt;&lt; 2 + x2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f3 = 74*(x0-x2) + 58*x3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y0 = (29*f0 + f1 + 11*f2 + 32) &gt;&gt; 6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y1 = (55*f0 + f1 – 17*f2 + 32) &gt;&gt; 6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y2 = (f3 + 32) &gt;&gt; 6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SimSun"/>
                          <a:cs typeface="Times New Roman"/>
                        </a:rPr>
                        <a:t>	y3 = (84*f0 – f1 – 6*f2 + 32) &gt;&gt; 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Quantization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 matrices norm corrected</a:t>
            </a:r>
          </a:p>
          <a:p>
            <a:pPr lvl="1"/>
            <a:r>
              <a:rPr lang="en-US" dirty="0" smtClean="0"/>
              <a:t>No new quantization matrices necessary</a:t>
            </a:r>
          </a:p>
          <a:p>
            <a:pPr lvl="1"/>
            <a:r>
              <a:rPr lang="en-US" dirty="0" smtClean="0"/>
              <a:t>No modification of HM2 quantization processes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Experimental conditions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 of DCT/DST for intra coding</a:t>
            </a:r>
          </a:p>
          <a:p>
            <a:pPr lvl="1"/>
            <a:r>
              <a:rPr lang="en-US" dirty="0" smtClean="0"/>
              <a:t>Fixed point arithmetic with 6 fractional bits</a:t>
            </a:r>
          </a:p>
          <a:p>
            <a:pPr eaLnBrk="1" hangingPunct="1"/>
            <a:r>
              <a:rPr lang="en-US" dirty="0" smtClean="0"/>
              <a:t>Following JCTVC-D600 and JCTVC-D607</a:t>
            </a:r>
          </a:p>
          <a:p>
            <a:pPr lvl="1"/>
            <a:r>
              <a:rPr lang="en-US" dirty="0" smtClean="0"/>
              <a:t>Test Intra (high-efficiency and low-complexity) and Random Access (high-efficiency and low-complexity)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73300" y="1988840"/>
          <a:ext cx="4597399" cy="4010025"/>
        </p:xfrm>
        <a:graphic>
          <a:graphicData uri="http://schemas.openxmlformats.org/drawingml/2006/table">
            <a:tbl>
              <a:tblPr/>
              <a:tblGrid>
                <a:gridCol w="860747"/>
                <a:gridCol w="625307"/>
                <a:gridCol w="625307"/>
                <a:gridCol w="617712"/>
                <a:gridCol w="625307"/>
                <a:gridCol w="625307"/>
                <a:gridCol w="617712"/>
              </a:tblGrid>
              <a:tr h="17145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Intra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Intra LoCo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-1.8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-1.8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-1.7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0.2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weak scans in LCEC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Weaker directionality than pure horizontal/vertical scans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Same mode-to-scan mapping as in HM2</a:t>
            </a:r>
          </a:p>
          <a:p>
            <a:r>
              <a:rPr lang="en-US" dirty="0" smtClean="0"/>
              <a:t>Generated algorithmically</a:t>
            </a:r>
            <a:endParaRPr lang="en-US" dirty="0"/>
          </a:p>
        </p:txBody>
      </p:sp>
      <p:pic>
        <p:nvPicPr>
          <p:cNvPr id="29698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3140968"/>
            <a:ext cx="14541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140968"/>
            <a:ext cx="14541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31840" y="1916832"/>
          <a:ext cx="2871178" cy="4162668"/>
        </p:xfrm>
        <a:graphic>
          <a:graphicData uri="http://schemas.openxmlformats.org/drawingml/2006/table">
            <a:tbl>
              <a:tblPr/>
              <a:tblGrid>
                <a:gridCol w="824482"/>
                <a:gridCol w="685063"/>
                <a:gridCol w="685063"/>
                <a:gridCol w="676570"/>
              </a:tblGrid>
              <a:tr h="16220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Intra LoCo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3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-0.6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-2.3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-1.4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-1.4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-2.0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-1.6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-1.6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-3.7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-1.6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-2.5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-1.4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-1.4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3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104%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3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104%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2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0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Random access LoCo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3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-1.2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22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-1.1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-0.7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3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3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  <a:cs typeface="Times New Roman"/>
                        </a:rPr>
                        <a:t>101%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4880" marR="648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7127776" y="5561856"/>
            <a:ext cx="20162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Complexity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6" y="1037824"/>
          <a:ext cx="8424937" cy="5535904"/>
        </p:xfrm>
        <a:graphic>
          <a:graphicData uri="http://schemas.openxmlformats.org/drawingml/2006/table">
            <a:tbl>
              <a:tblPr/>
              <a:tblGrid>
                <a:gridCol w="720080"/>
                <a:gridCol w="2016224"/>
                <a:gridCol w="2088232"/>
                <a:gridCol w="728774"/>
                <a:gridCol w="728774"/>
                <a:gridCol w="728774"/>
                <a:gridCol w="1414079"/>
              </a:tblGrid>
              <a:tr h="50483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Evaluation Metrics</a:t>
                      </a:r>
                    </a:p>
                  </a:txBody>
                  <a:tcPr marL="5098" marR="5098" marT="50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Core HM transform</a:t>
                      </a:r>
                    </a:p>
                  </a:txBody>
                  <a:tcPr marL="5098" marR="5098" marT="50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E098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(HM Scans)</a:t>
                      </a:r>
                    </a:p>
                  </a:txBody>
                  <a:tcPr marL="5098" marR="5098" marT="50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E098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(Weak Scans)</a:t>
                      </a:r>
                    </a:p>
                  </a:txBody>
                  <a:tcPr marL="5098" marR="5098" marT="50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</a:p>
                  </a:txBody>
                  <a:tcPr marL="5098" marR="5098" marT="50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4x4</a:t>
                      </a:r>
                    </a:p>
                  </a:txBody>
                  <a:tcPr marL="5098" marR="5098" marT="50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Transform Arithmetic Operations (ops/pixel)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Shifts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Worst-Case Transform Arithmetic Operations (ops/pixel)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Shifts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 Precision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Max. required (bits)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5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Memory requirements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for transform (bytes)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8x8</a:t>
                      </a:r>
                    </a:p>
                  </a:txBody>
                  <a:tcPr marL="5098" marR="5098" marT="50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Transform Arithmetic Operations (ops/pixel)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Shifts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Worst-Case Transform Arithmetic Operations (ops/pixel)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Shifts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6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 Precision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Max. required (bits)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5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Memory requirements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for transform (bytes)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5098" marR="5098" marT="50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951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Misc.</a:t>
                      </a:r>
                    </a:p>
                  </a:txBody>
                  <a:tcPr marL="5098" marR="5098" marT="50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Quantization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quantization matrices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** The scans are computed from a equation, so they do not need to be stored in the ROM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## The mapping table is already a part of HM2.0, so no additional storage is needed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9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Size of additional quantization matrices (bytes)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Scan orders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scan orders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**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 mapping table size (bytes)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##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Additional R-D loops? (yes/no)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encoder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decoder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5098" marR="5098" marT="50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presentation template V.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 presentation template V.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New presentation template V.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presentation template V.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presentation template V.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ID Presentation Template</Template>
  <TotalTime>0</TotalTime>
  <Words>775</Words>
  <Application>Microsoft Office PowerPoint</Application>
  <PresentationFormat>On-screen Show (4:3)</PresentationFormat>
  <Paragraphs>365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New presentation template V.3</vt:lpstr>
      <vt:lpstr>Equation</vt:lpstr>
      <vt:lpstr>JCTVC-E098  CE7: Mode Dependent Intra Residual Coding</vt:lpstr>
      <vt:lpstr>1D Directional Unified Transform</vt:lpstr>
      <vt:lpstr>Implementation of ODST3</vt:lpstr>
      <vt:lpstr>Quantization issues</vt:lpstr>
      <vt:lpstr>Experimental conditions</vt:lpstr>
      <vt:lpstr>Results</vt:lpstr>
      <vt:lpstr>Use of weak scans in LCEC</vt:lpstr>
      <vt:lpstr>Results</vt:lpstr>
      <vt:lpstr>Complexity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2010-08-28T15:03:29Z</dcterms:created>
  <dcterms:modified xsi:type="dcterms:W3CDTF">2011-03-17T08:07:34Z</dcterms:modified>
</cp:coreProperties>
</file>