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3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25" r:id="rId2"/>
    <p:sldId id="367" r:id="rId3"/>
    <p:sldId id="360" r:id="rId4"/>
    <p:sldId id="361" r:id="rId5"/>
    <p:sldId id="366" r:id="rId6"/>
    <p:sldId id="359" r:id="rId7"/>
    <p:sldId id="358" r:id="rId8"/>
    <p:sldId id="326" r:id="rId9"/>
    <p:sldId id="365" r:id="rId10"/>
    <p:sldId id="362" r:id="rId11"/>
    <p:sldId id="363" r:id="rId12"/>
    <p:sldId id="364" r:id="rId1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5885"/>
    <a:srgbClr val="ED6D00"/>
    <a:srgbClr val="006EBC"/>
    <a:srgbClr val="9D9D9D"/>
    <a:srgbClr val="969696"/>
    <a:srgbClr val="DDDDDD"/>
    <a:srgbClr val="777777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91" autoAdjust="0"/>
    <p:restoredTop sz="97457" autoAdjust="0"/>
  </p:normalViewPr>
  <p:slideViewPr>
    <p:cSldViewPr snapToObjects="1">
      <p:cViewPr>
        <p:scale>
          <a:sx n="80" d="100"/>
          <a:sy n="8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3" d="100"/>
          <a:sy n="63" d="100"/>
        </p:scale>
        <p:origin x="-249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C43E9AC1-261B-45A6-8994-A519C3E65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DE223081-1537-4A24-B815-B185A514C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5CC4AF-2D08-410D-AEA7-7B0D41B5AC9F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04832F-211A-479E-8F36-935293ACDB85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JCTVC-E090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E1765-C363-40E3-84C5-6C123643D7FB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56155-4850-4BBB-B7C3-DA6E22B674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1BFB5-ED5E-4136-9BDE-3B48A90C3D37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DE02C-FD44-4570-9D5F-A847EA379F6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4ADED-5823-444C-BFF3-C46AAF664E48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DC735-DB99-4163-AC23-01AC8A47725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BD340-976F-4143-BBF7-F313BCB93837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BCC55-8C67-4816-8B99-D4F8CAAB26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97F32-3FD3-44E4-B03B-DE747C8F7E9F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1BBB9-F3E0-43D8-8330-5B29BE7C27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6D7D0-9AA7-4B29-AC66-B5A82F7CB2B5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7876B-D5A0-4BD6-9325-296FA37DB0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5889F-FAA7-41F3-8B6E-722A2C263B46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CC4B9-A1FE-4827-A58B-46DEE4E909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45A12-92C9-4E25-BFF9-A2EB0AA492AB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4A1F1-9342-413B-981C-DE2BC24672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1F711-FA08-4968-B38C-3690AD32C31F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E20AF-32C7-443E-8372-2260A0E7B5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9" descr="bar_logoc"/>
          <p:cNvPicPr>
            <a:picLocks noChangeAspect="1" noChangeArrowheads="1"/>
          </p:cNvPicPr>
          <p:nvPr/>
        </p:nvPicPr>
        <p:blipFill>
          <a:blip r:embed="rId13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 pt Arial</a:t>
            </a:r>
            <a:endParaRPr lang="en-US" altLang="ja-JP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 smtClean="0"/>
              <a:t>Please use the following font and colors for your presentation.</a:t>
            </a:r>
          </a:p>
          <a:p>
            <a:pPr lvl="1"/>
            <a:r>
              <a:rPr lang="en-US" altLang="zh-TW" dirty="0" smtClean="0"/>
              <a:t>It is strongly recommended to use Arial for all areas of content. </a:t>
            </a:r>
          </a:p>
          <a:p>
            <a:pPr lvl="1"/>
            <a:r>
              <a:rPr lang="en-US" altLang="zh-TW" dirty="0" smtClean="0"/>
              <a:t>The following colors are recommended for various areas.</a:t>
            </a:r>
          </a:p>
          <a:p>
            <a:pPr lvl="2"/>
            <a:r>
              <a:rPr lang="en-US" altLang="zh-TW" dirty="0" smtClean="0"/>
              <a:t>Titles, subtitles and content: bold black.</a:t>
            </a:r>
          </a:p>
          <a:p>
            <a:pPr lvl="2"/>
            <a:r>
              <a:rPr lang="en-US" altLang="zh-TW" dirty="0" smtClean="0"/>
              <a:t>Support text: black, gray, blue and orange.</a:t>
            </a:r>
          </a:p>
          <a:p>
            <a:pPr lvl="2"/>
            <a:r>
              <a:rPr lang="en-US" altLang="zh-TW" dirty="0" smtClean="0"/>
              <a:t>Third level</a:t>
            </a:r>
          </a:p>
          <a:p>
            <a:pPr lvl="3"/>
            <a:r>
              <a:rPr lang="en-US" altLang="zh-TW" dirty="0" smtClean="0"/>
              <a:t>Fourth level</a:t>
            </a:r>
          </a:p>
          <a:p>
            <a:pPr lvl="4"/>
            <a:r>
              <a:rPr lang="en-US" altLang="zh-TW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E4209F0-0D55-4C2B-BAC3-20850B8392F9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CE11D3B1-D968-4075-BA43-0C495E9E341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新細明體" pitchFamily="18" charset="-120"/>
              </a:rPr>
              <a:t>JCTVC-E091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 userDrawn="1"/>
        </p:nvSpPr>
        <p:spPr bwMode="auto">
          <a:xfrm>
            <a:off x="4822830" y="6238897"/>
            <a:ext cx="2392376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標楷體" pitchFamily="65" charset="-120"/>
                <a:cs typeface="+mn-cs"/>
              </a:rPr>
              <a:t>X. Li: Adaptive De-Quantization Offset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標楷體" pitchFamily="65" charset="-12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dirty="0" smtClean="0"/>
              <a:t>Adaptive De-Quantization Offset</a:t>
            </a:r>
            <a:endParaRPr lang="en-US" altLang="zh-TW" dirty="0" smtClean="0"/>
          </a:p>
        </p:txBody>
      </p:sp>
      <p:pic>
        <p:nvPicPr>
          <p:cNvPr id="4102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JCTVC-E091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solidFill>
                  <a:srgbClr val="777777"/>
                </a:solidFill>
                <a:ea typeface="SimHei" pitchFamily="2" charset="-122"/>
              </a:rPr>
              <a:t>Copyright © </a:t>
            </a:r>
            <a:r>
              <a:rPr lang="en-US" sz="1000" dirty="0" err="1">
                <a:solidFill>
                  <a:srgbClr val="777777"/>
                </a:solidFill>
                <a:ea typeface="SimHei" pitchFamily="2" charset="-122"/>
              </a:rPr>
              <a:t>MediaTek</a:t>
            </a:r>
            <a:r>
              <a:rPr lang="en-US" altLang="zh-TW" sz="1000" dirty="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 dirty="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 dirty="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 dirty="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4105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Xiang Li</a:t>
            </a:r>
          </a:p>
          <a:p>
            <a:pPr algn="r" fontAlgn="ctr">
              <a:spcBef>
                <a:spcPct val="20000"/>
              </a:spcBef>
            </a:pPr>
            <a:r>
              <a:rPr lang="en-US" altLang="zh-CN" sz="1400" dirty="0" smtClean="0">
                <a:ea typeface="SimHei" pitchFamily="2" charset="-122"/>
              </a:rPr>
              <a:t>5</a:t>
            </a:r>
            <a:r>
              <a:rPr lang="en-US" altLang="zh-CN" sz="1400" baseline="30000" dirty="0" smtClean="0">
                <a:ea typeface="SimHei" pitchFamily="2" charset="-122"/>
              </a:rPr>
              <a:t>th</a:t>
            </a:r>
            <a:r>
              <a:rPr lang="en-US" altLang="zh-CN" sz="1400" dirty="0" smtClean="0">
                <a:ea typeface="SimHei" pitchFamily="2" charset="-122"/>
              </a:rPr>
              <a:t>  JCTVC Meeting</a:t>
            </a:r>
            <a:endParaRPr lang="en-US" altLang="zh-TW" sz="1400" dirty="0">
              <a:ea typeface="新細明體" pitchFamily="18" charset="-120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CN" sz="1400" dirty="0" smtClean="0">
                <a:ea typeface="SimHei" pitchFamily="2" charset="-122"/>
              </a:rPr>
              <a:t>16-23 March, 2011</a:t>
            </a:r>
            <a:endParaRPr lang="en-US" sz="1400" dirty="0">
              <a:ea typeface="SimHei" pitchFamily="2" charset="-122"/>
            </a:endParaRPr>
          </a:p>
        </p:txBody>
      </p:sp>
      <p:sp>
        <p:nvSpPr>
          <p:cNvPr id="4107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789363"/>
            <a:ext cx="8524875" cy="1223962"/>
          </a:xfrm>
        </p:spPr>
        <p:txBody>
          <a:bodyPr/>
          <a:lstStyle/>
          <a:p>
            <a:pPr eaLnBrk="1" hangingPunct="1"/>
            <a:r>
              <a:rPr lang="en-US" altLang="zh-TW" dirty="0" smtClean="0"/>
              <a:t>Xiang Li, Xun Guo and Shawmin Lei</a:t>
            </a:r>
          </a:p>
        </p:txBody>
      </p:sp>
      <p:pic>
        <p:nvPicPr>
          <p:cNvPr id="4108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3" y="384175"/>
            <a:ext cx="8358245" cy="658813"/>
          </a:xfrm>
        </p:spPr>
        <p:txBody>
          <a:bodyPr/>
          <a:lstStyle/>
          <a:p>
            <a:r>
              <a:rPr lang="en-US" sz="2700" dirty="0" smtClean="0"/>
              <a:t>Determining De-Quantization Offset at Slice Level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    information of the previously coded same-type frame to calculate </a:t>
            </a:r>
            <a:r>
              <a:rPr lang="en-US" dirty="0" err="1" smtClean="0"/>
              <a:t>luma</a:t>
            </a:r>
            <a:r>
              <a:rPr lang="en-US" dirty="0" smtClean="0"/>
              <a:t> and </a:t>
            </a:r>
            <a:r>
              <a:rPr lang="en-US" dirty="0" err="1" smtClean="0"/>
              <a:t>chroma</a:t>
            </a:r>
            <a:r>
              <a:rPr lang="en-US" dirty="0" smtClean="0"/>
              <a:t> base offsets for the current frame</a:t>
            </a:r>
          </a:p>
          <a:p>
            <a:r>
              <a:rPr lang="en-US" dirty="0" smtClean="0"/>
              <a:t>Two exceptions</a:t>
            </a:r>
          </a:p>
          <a:p>
            <a:pPr>
              <a:buNone/>
            </a:pPr>
            <a:r>
              <a:rPr lang="en-US" dirty="0" smtClean="0"/>
              <a:t>	- For intra slices, the offset is always set to 0</a:t>
            </a:r>
          </a:p>
          <a:p>
            <a:pPr>
              <a:buNone/>
            </a:pPr>
            <a:r>
              <a:rPr lang="en-US" dirty="0" smtClean="0"/>
              <a:t>	- When the coefficient distribution of previously coded same-type frame is NOT </a:t>
            </a:r>
            <a:r>
              <a:rPr lang="en-US" dirty="0" err="1" smtClean="0"/>
              <a:t>Laplacian</a:t>
            </a:r>
            <a:r>
              <a:rPr lang="en-US" dirty="0" smtClean="0"/>
              <a:t>, the offset is set to 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1928794" y="1265224"/>
          <a:ext cx="255588" cy="234950"/>
        </p:xfrm>
        <a:graphic>
          <a:graphicData uri="http://schemas.openxmlformats.org/presentationml/2006/ole">
            <p:oleObj spid="_x0000_s43010" name="Formula" r:id="rId3" imgW="169200" imgH="155160" progId="Equation.Ribbi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84175"/>
            <a:ext cx="8358246" cy="658813"/>
          </a:xfrm>
        </p:spPr>
        <p:txBody>
          <a:bodyPr/>
          <a:lstStyle/>
          <a:p>
            <a:r>
              <a:rPr lang="en-US" sz="2800" dirty="0" smtClean="0"/>
              <a:t>De-Quantization Offset Adaptation at LCU Level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    information of the left and top LCU to calculate </a:t>
            </a:r>
            <a:r>
              <a:rPr lang="en-US" dirty="0" err="1" smtClean="0"/>
              <a:t>luma</a:t>
            </a:r>
            <a:r>
              <a:rPr lang="en-US" dirty="0" smtClean="0"/>
              <a:t> and </a:t>
            </a:r>
            <a:r>
              <a:rPr lang="en-US" dirty="0" err="1" smtClean="0"/>
              <a:t>chroma</a:t>
            </a:r>
            <a:r>
              <a:rPr lang="en-US" dirty="0" smtClean="0"/>
              <a:t> offsets for the current LCU</a:t>
            </a:r>
          </a:p>
          <a:p>
            <a:endParaRPr lang="en-US" dirty="0" smtClean="0"/>
          </a:p>
          <a:p>
            <a:r>
              <a:rPr lang="en-US" dirty="0" smtClean="0"/>
              <a:t>When left/top CU is intra coded, the related     information shall not be used for offset calculation</a:t>
            </a:r>
          </a:p>
          <a:p>
            <a:endParaRPr lang="en-US" dirty="0" smtClean="0"/>
          </a:p>
          <a:p>
            <a:r>
              <a:rPr lang="en-US" dirty="0" smtClean="0"/>
              <a:t>The offsets of LCU are clipped based on the related slice offsets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graphicFrame>
        <p:nvGraphicFramePr>
          <p:cNvPr id="41985" name="Object 1"/>
          <p:cNvGraphicFramePr>
            <a:graphicFrameLocks noChangeAspect="1"/>
          </p:cNvGraphicFramePr>
          <p:nvPr/>
        </p:nvGraphicFramePr>
        <p:xfrm>
          <a:off x="1928813" y="1265238"/>
          <a:ext cx="255587" cy="234950"/>
        </p:xfrm>
        <a:graphic>
          <a:graphicData uri="http://schemas.openxmlformats.org/presentationml/2006/ole">
            <p:oleObj spid="_x0000_s41985" name="Formula" r:id="rId3" imgW="169200" imgH="155160" progId="Equation.Ribbit">
              <p:embed/>
            </p:oleObj>
          </a:graphicData>
        </a:graphic>
      </p:graphicFrame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6929454" y="2765422"/>
          <a:ext cx="255587" cy="234950"/>
        </p:xfrm>
        <a:graphic>
          <a:graphicData uri="http://schemas.openxmlformats.org/presentationml/2006/ole">
            <p:oleObj spid="_x0000_s41986" name="Formula" r:id="rId4" imgW="169200" imgH="155160" progId="Equation.Ribbi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2" y="384175"/>
            <a:ext cx="8074025" cy="658813"/>
          </a:xfrm>
        </p:spPr>
        <p:txBody>
          <a:bodyPr/>
          <a:lstStyle/>
          <a:p>
            <a:r>
              <a:rPr lang="en-US" sz="2800" dirty="0" smtClean="0"/>
              <a:t>λ Refinement based on De-Quantization Offset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HM 2.0, λ is directly dependent on QP</a:t>
            </a:r>
          </a:p>
          <a:p>
            <a:endParaRPr lang="en-US" dirty="0" smtClean="0"/>
          </a:p>
          <a:p>
            <a:r>
              <a:rPr lang="en-US" dirty="0" smtClean="0"/>
              <a:t>λ is refined according to the related slice level offset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offsets are all zeros, λ is unchanged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2714612" y="3114678"/>
          <a:ext cx="3270250" cy="742950"/>
        </p:xfrm>
        <a:graphic>
          <a:graphicData uri="http://schemas.openxmlformats.org/presentationml/2006/ole">
            <p:oleObj spid="_x0000_s39939" name="Formula" r:id="rId3" imgW="1635840" imgH="367200" progId="Equation.Ribbi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De-Quantization offset is proposed to be adaptively selected at slice and LCU </a:t>
            </a:r>
            <a:r>
              <a:rPr lang="en-US" dirty="0" smtClean="0"/>
              <a:t>level</a:t>
            </a:r>
            <a:endParaRPr lang="en-US" dirty="0" smtClean="0"/>
          </a:p>
          <a:p>
            <a:r>
              <a:rPr lang="en-US" dirty="0" smtClean="0"/>
              <a:t>Luminance BD-rate was reduced by 0.9%, 0.7%, 0.5% and 0.5% for RAHE, RALC, LDHE and LDLC, respectively.</a:t>
            </a:r>
          </a:p>
          <a:p>
            <a:r>
              <a:rPr lang="en-US" dirty="0" smtClean="0"/>
              <a:t>On average, chrominance BD-rate was reduced by over </a:t>
            </a:r>
            <a:r>
              <a:rPr lang="en-US" b="1" dirty="0" smtClean="0"/>
              <a:t>2%</a:t>
            </a:r>
            <a:r>
              <a:rPr lang="en-US" dirty="0" smtClean="0"/>
              <a:t> for 4 inter cases</a:t>
            </a:r>
          </a:p>
          <a:p>
            <a:r>
              <a:rPr lang="en-US" dirty="0" smtClean="0"/>
              <a:t>Almost the same coding </a:t>
            </a:r>
            <a:r>
              <a:rPr lang="en-US" dirty="0" smtClean="0"/>
              <a:t>time to the anchor</a:t>
            </a:r>
            <a:endParaRPr lang="en-US" dirty="0" smtClean="0"/>
          </a:p>
          <a:p>
            <a:r>
              <a:rPr lang="en-US" dirty="0" smtClean="0"/>
              <a:t>Cross verified by Intel (JCTVC-E299)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Quantization and De-Quantization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Quantization process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De-Quantization in HM 2.0</a:t>
            </a:r>
          </a:p>
          <a:p>
            <a:endParaRPr lang="en-US" dirty="0" smtClean="0"/>
          </a:p>
          <a:p>
            <a:r>
              <a:rPr lang="en-US" dirty="0" smtClean="0"/>
              <a:t>The distortion between   and    is to be minimized</a:t>
            </a:r>
          </a:p>
          <a:p>
            <a:r>
              <a:rPr lang="en-US" dirty="0" smtClean="0"/>
              <a:t>Proposed de-quantization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graphicFrame>
        <p:nvGraphicFramePr>
          <p:cNvPr id="45057" name="Object 1"/>
          <p:cNvGraphicFramePr>
            <a:graphicFrameLocks noChangeAspect="1"/>
          </p:cNvGraphicFramePr>
          <p:nvPr/>
        </p:nvGraphicFramePr>
        <p:xfrm>
          <a:off x="3660775" y="1866893"/>
          <a:ext cx="1268413" cy="633413"/>
        </p:xfrm>
        <a:graphic>
          <a:graphicData uri="http://schemas.openxmlformats.org/presentationml/2006/ole">
            <p:oleObj spid="_x0000_s45057" name="Formula" r:id="rId3" imgW="1267560" imgH="633960" progId="Equation.Ribbit">
              <p:embed/>
            </p:oleObj>
          </a:graphicData>
        </a:graphic>
      </p:graphicFrame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3857620" y="3432177"/>
          <a:ext cx="952500" cy="282575"/>
        </p:xfrm>
        <a:graphic>
          <a:graphicData uri="http://schemas.openxmlformats.org/presentationml/2006/ole">
            <p:oleObj spid="_x0000_s45059" name="Formula" r:id="rId4" imgW="957600" imgH="278280" progId="Equation.Ribbit">
              <p:embed/>
            </p:oleObj>
          </a:graphicData>
        </a:graphic>
      </p:graphicFrame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3786182" y="5211743"/>
          <a:ext cx="1370013" cy="282575"/>
        </p:xfrm>
        <a:graphic>
          <a:graphicData uri="http://schemas.openxmlformats.org/presentationml/2006/ole">
            <p:oleObj spid="_x0000_s45061" name="Formula" r:id="rId5" imgW="1368000" imgH="278280" progId="Equation.Ribbit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4929190" y="3929066"/>
          <a:ext cx="162902" cy="357190"/>
        </p:xfrm>
        <a:graphic>
          <a:graphicData uri="http://schemas.openxmlformats.org/presentationml/2006/ole">
            <p:oleObj spid="_x0000_s45062" name="Formula" r:id="rId6" imgW="87840" imgH="191880" progId="Equation.Ribbit">
              <p:embed/>
            </p:oleObj>
          </a:graphicData>
        </a:graphic>
      </p:graphicFrame>
      <p:graphicFrame>
        <p:nvGraphicFramePr>
          <p:cNvPr id="45063" name="Object 7"/>
          <p:cNvGraphicFramePr>
            <a:graphicFrameLocks noChangeAspect="1"/>
          </p:cNvGraphicFramePr>
          <p:nvPr/>
        </p:nvGraphicFramePr>
        <p:xfrm>
          <a:off x="4143372" y="4022731"/>
          <a:ext cx="163512" cy="263525"/>
        </p:xfrm>
        <a:graphic>
          <a:graphicData uri="http://schemas.openxmlformats.org/presentationml/2006/ole">
            <p:oleObj spid="_x0000_s45063" name="Formula" r:id="rId7" imgW="87840" imgH="141120" progId="Equation.Ribbit">
              <p:embed/>
            </p:oleObj>
          </a:graphicData>
        </a:graphic>
      </p:graphicFrame>
      <p:sp>
        <p:nvSpPr>
          <p:cNvPr id="14" name="Rectangle 13"/>
          <p:cNvSpPr/>
          <p:nvPr/>
        </p:nvSpPr>
        <p:spPr bwMode="auto">
          <a:xfrm>
            <a:off x="4968873" y="5143512"/>
            <a:ext cx="285752" cy="425436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 De-Quantization Offset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distortion with the proposed de-quantization</a:t>
            </a:r>
          </a:p>
          <a:p>
            <a:endParaRPr lang="en-US" dirty="0" smtClean="0"/>
          </a:p>
          <a:p>
            <a:endParaRPr lang="en-US" sz="1400" dirty="0" smtClean="0"/>
          </a:p>
          <a:p>
            <a:r>
              <a:rPr lang="en-US" dirty="0" smtClean="0"/>
              <a:t>Optimal offset </a:t>
            </a:r>
          </a:p>
          <a:p>
            <a:endParaRPr lang="en-US" sz="1400" dirty="0" smtClean="0"/>
          </a:p>
          <a:p>
            <a:r>
              <a:rPr lang="en-US" dirty="0" smtClean="0"/>
              <a:t>Suppose that transformed coefficients are zero-mean </a:t>
            </a:r>
            <a:r>
              <a:rPr lang="en-US" dirty="0" err="1" smtClean="0"/>
              <a:t>Laplacian</a:t>
            </a:r>
            <a:r>
              <a:rPr lang="en-US" dirty="0" smtClean="0"/>
              <a:t> distributed</a:t>
            </a:r>
          </a:p>
          <a:p>
            <a:endParaRPr lang="en-US" dirty="0" smtClean="0"/>
          </a:p>
          <a:p>
            <a:pPr algn="just">
              <a:buNone/>
            </a:pPr>
            <a:r>
              <a:rPr lang="en-US" dirty="0" smtClean="0"/>
              <a:t>	</a:t>
            </a:r>
          </a:p>
          <a:p>
            <a:pPr algn="just">
              <a:buNone/>
            </a:pPr>
            <a:r>
              <a:rPr lang="en-US" sz="2000" b="1" dirty="0" smtClean="0"/>
              <a:t>         </a:t>
            </a:r>
            <a:r>
              <a:rPr lang="en-US" altLang="zh-CN" sz="2000" b="1" dirty="0" smtClean="0"/>
              <a:t>is</a:t>
            </a:r>
            <a:r>
              <a:rPr lang="en-US" sz="2000" b="1" dirty="0" smtClean="0"/>
              <a:t> the percentage of transformed coefficients which are quantized to -1, 0, or 1</a:t>
            </a:r>
            <a:endParaRPr lang="en-US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graphicFrame>
        <p:nvGraphicFramePr>
          <p:cNvPr id="44033" name="Object 1"/>
          <p:cNvGraphicFramePr>
            <a:graphicFrameLocks noChangeAspect="1"/>
          </p:cNvGraphicFramePr>
          <p:nvPr/>
        </p:nvGraphicFramePr>
        <p:xfrm>
          <a:off x="2214546" y="1714488"/>
          <a:ext cx="4600575" cy="738188"/>
        </p:xfrm>
        <a:graphic>
          <a:graphicData uri="http://schemas.openxmlformats.org/presentationml/2006/ole">
            <p:oleObj spid="_x0000_s44033" name="Formula" r:id="rId3" imgW="4595040" imgH="726480" progId="Equation.Ribbit">
              <p:embed/>
            </p:oleObj>
          </a:graphicData>
        </a:graphic>
      </p:graphicFrame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3489330" y="3071810"/>
          <a:ext cx="1725612" cy="282575"/>
        </p:xfrm>
        <a:graphic>
          <a:graphicData uri="http://schemas.openxmlformats.org/presentationml/2006/ole">
            <p:oleObj spid="_x0000_s44034" name="Formula" r:id="rId4" imgW="1724760" imgH="278280" progId="Equation.Ribbit">
              <p:embed/>
            </p:oleObj>
          </a:graphicData>
        </a:graphic>
      </p:graphicFrame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1628796" y="4545025"/>
          <a:ext cx="5943600" cy="598487"/>
        </p:xfrm>
        <a:graphic>
          <a:graphicData uri="http://schemas.openxmlformats.org/presentationml/2006/ole">
            <p:oleObj spid="_x0000_s44035" name="Formula" r:id="rId5" imgW="3803760" imgH="378720" progId="Equation.Ribbit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1071538" y="5518898"/>
          <a:ext cx="214314" cy="196118"/>
        </p:xfrm>
        <a:graphic>
          <a:graphicData uri="http://schemas.openxmlformats.org/presentationml/2006/ole">
            <p:oleObj spid="_x0000_s44037" name="Formula" r:id="rId6" imgW="169200" imgH="155160" progId="Equation.Ribbi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 De-Quantization Offset (II)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571472" y="1123950"/>
            <a:ext cx="4445003" cy="4954588"/>
          </a:xfrm>
        </p:spPr>
        <p:txBody>
          <a:bodyPr/>
          <a:lstStyle/>
          <a:p>
            <a:r>
              <a:rPr lang="en-US" sz="2400" dirty="0" smtClean="0"/>
              <a:t>Curve of optimal normalized offset (</a:t>
            </a:r>
            <a:r>
              <a:rPr lang="en-US" sz="2400" i="1" dirty="0" smtClean="0"/>
              <a:t>b*/Q)</a:t>
            </a:r>
          </a:p>
          <a:p>
            <a:endParaRPr lang="en-US" sz="2400" dirty="0" smtClean="0"/>
          </a:p>
          <a:p>
            <a:endParaRPr lang="en-US" sz="1400" dirty="0" smtClean="0"/>
          </a:p>
          <a:p>
            <a:r>
              <a:rPr lang="en-US" sz="2400" dirty="0" smtClean="0"/>
              <a:t>Lookup table </a:t>
            </a:r>
            <a:r>
              <a:rPr lang="en-US" sz="2400" dirty="0" smtClean="0"/>
              <a:t>(&lt;100 </a:t>
            </a:r>
            <a:r>
              <a:rPr lang="en-US" sz="2400" dirty="0" smtClean="0"/>
              <a:t>Bytes) is used to save computational complexity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4711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5404" y="1696244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016707"/>
            <a:ext cx="6715172" cy="512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23950"/>
            <a:ext cx="8231217" cy="4954588"/>
          </a:xfrm>
        </p:spPr>
        <p:txBody>
          <a:bodyPr/>
          <a:lstStyle/>
          <a:p>
            <a:r>
              <a:rPr lang="en-US" dirty="0" smtClean="0"/>
              <a:t>De-Quantization offset is proposed to be adaptively selected at slice and LCU </a:t>
            </a:r>
            <a:r>
              <a:rPr lang="en-US" dirty="0" smtClean="0"/>
              <a:t>level (compatible with RDOQ)</a:t>
            </a:r>
            <a:endParaRPr lang="en-US" dirty="0" smtClean="0"/>
          </a:p>
          <a:p>
            <a:r>
              <a:rPr lang="en-US" dirty="0" smtClean="0"/>
              <a:t>Luminance BD-rate was reduced by 0.9%, 0.7%, 0.5% and 0.5% for RAHE, RALC, LDHE and LDLC, respectively.</a:t>
            </a:r>
          </a:p>
          <a:p>
            <a:r>
              <a:rPr lang="en-US" dirty="0" smtClean="0"/>
              <a:t>On average, chrominance BD-rate was reduced by over </a:t>
            </a:r>
            <a:r>
              <a:rPr lang="en-US" b="1" dirty="0" smtClean="0"/>
              <a:t>2%</a:t>
            </a:r>
            <a:r>
              <a:rPr lang="en-US" dirty="0" smtClean="0"/>
              <a:t> for 4 inter cases.</a:t>
            </a:r>
          </a:p>
          <a:p>
            <a:r>
              <a:rPr lang="en-US" dirty="0" smtClean="0"/>
              <a:t>Little computational complexity: Encoding and Decoding time is almost the same (99%) as those of the anchor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92D556-6AA3-4E66-83E4-46E419D499D6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1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5367" name="Picture 9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15"/>
          <p:cNvSpPr txBox="1">
            <a:spLocks noChangeArrowheads="1"/>
          </p:cNvSpPr>
          <p:nvPr/>
        </p:nvSpPr>
        <p:spPr bwMode="auto">
          <a:xfrm>
            <a:off x="1314426" y="3282950"/>
            <a:ext cx="653897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TW" sz="4000" b="1" dirty="0" smtClean="0">
                <a:ea typeface="SimHei" pitchFamily="2" charset="-122"/>
              </a:rPr>
              <a:t>Thanks for your attention!</a:t>
            </a:r>
            <a:endParaRPr lang="en-US" sz="4000" b="1" dirty="0">
              <a:ea typeface="SimHei" pitchFamily="2" charset="-122"/>
            </a:endParaRPr>
          </a:p>
        </p:txBody>
      </p:sp>
      <p:pic>
        <p:nvPicPr>
          <p:cNvPr id="15369" name="Picture 22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23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24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5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6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Syntax Definitions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</p:nvPr>
        </p:nvGraphicFramePr>
        <p:xfrm>
          <a:off x="857224" y="1214422"/>
          <a:ext cx="7500990" cy="1371600"/>
        </p:xfrm>
        <a:graphic>
          <a:graphicData uri="http://schemas.openxmlformats.org/drawingml/2006/table">
            <a:tbl>
              <a:tblPr/>
              <a:tblGrid>
                <a:gridCol w="6429420"/>
                <a:gridCol w="1071570"/>
              </a:tblGrid>
              <a:tr h="16668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dirty="0" err="1">
                          <a:latin typeface="Times New Roman"/>
                          <a:ea typeface="宋体"/>
                        </a:rPr>
                        <a:t>seq_parameter_set_rbsp</a:t>
                      </a:r>
                      <a:r>
                        <a:rPr lang="en-US" sz="1500" dirty="0">
                          <a:latin typeface="Times New Roman"/>
                          <a:ea typeface="宋体"/>
                        </a:rPr>
                        <a:t>( ) </a:t>
                      </a:r>
                      <a:r>
                        <a:rPr lang="en-US" sz="1500" dirty="0" smtClean="0">
                          <a:latin typeface="Times New Roman"/>
                          <a:ea typeface="宋体"/>
                        </a:rPr>
                        <a:t>{</a:t>
                      </a:r>
                      <a:endParaRPr lang="en-US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Descriptor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dirty="0">
                          <a:latin typeface="Times New Roman"/>
                          <a:ea typeface="宋体"/>
                        </a:rPr>
                        <a:t>	……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dirty="0">
                          <a:latin typeface="Times New Roman"/>
                          <a:ea typeface="宋体"/>
                        </a:rPr>
                        <a:t>	</a:t>
                      </a:r>
                      <a:r>
                        <a:rPr lang="en-US" sz="1500" dirty="0" err="1">
                          <a:latin typeface="Times New Roman"/>
                          <a:ea typeface="宋体"/>
                        </a:rPr>
                        <a:t>interpolation_filter_flag</a:t>
                      </a:r>
                      <a:endParaRPr lang="en-US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dirty="0">
                          <a:latin typeface="Times New Roman"/>
                          <a:ea typeface="宋体"/>
                        </a:rPr>
                        <a:t>	</a:t>
                      </a:r>
                      <a:r>
                        <a:rPr lang="en-US" sz="1500" b="1" dirty="0" err="1">
                          <a:latin typeface="Times New Roman"/>
                          <a:ea typeface="宋体"/>
                        </a:rPr>
                        <a:t>seq_adaptive_dequantization_offset_flag</a:t>
                      </a:r>
                      <a:endParaRPr lang="en-US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dirty="0">
                          <a:latin typeface="Times New Roman"/>
                          <a:ea typeface="宋体"/>
                        </a:rPr>
                        <a:t>	</a:t>
                      </a:r>
                      <a:r>
                        <a:rPr lang="en-US" sz="1500" dirty="0" err="1">
                          <a:latin typeface="Times New Roman"/>
                          <a:ea typeface="宋体"/>
                        </a:rPr>
                        <a:t>rbsp_trailing_bits</a:t>
                      </a:r>
                      <a:r>
                        <a:rPr lang="en-US" sz="1500" dirty="0">
                          <a:latin typeface="Times New Roman"/>
                          <a:ea typeface="宋体"/>
                        </a:rPr>
                        <a:t>( 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dirty="0">
                          <a:latin typeface="Times New Roman"/>
                          <a:ea typeface="宋体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</p:nvPr>
        </p:nvGraphicFramePr>
        <p:xfrm>
          <a:off x="857225" y="2871806"/>
          <a:ext cx="7500990" cy="3200400"/>
        </p:xfrm>
        <a:graphic>
          <a:graphicData uri="http://schemas.openxmlformats.org/drawingml/2006/table">
            <a:tbl>
              <a:tblPr/>
              <a:tblGrid>
                <a:gridCol w="6429419"/>
                <a:gridCol w="1071571"/>
              </a:tblGrid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dirty="0" err="1">
                          <a:latin typeface="Times New Roman"/>
                          <a:ea typeface="宋体"/>
                        </a:rPr>
                        <a:t>slice_header</a:t>
                      </a:r>
                      <a:r>
                        <a:rPr lang="en-US" sz="1500" dirty="0">
                          <a:latin typeface="Times New Roman"/>
                          <a:ea typeface="宋体"/>
                        </a:rPr>
                        <a:t>( ) {</a:t>
                      </a: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dirty="0">
                          <a:latin typeface="Times New Roman"/>
                          <a:ea typeface="宋体"/>
                        </a:rPr>
                        <a:t>Descriptor</a:t>
                      </a: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	……</a:t>
                      </a: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Times New Roman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dirty="0">
                          <a:latin typeface="Times New Roman"/>
                          <a:ea typeface="宋体"/>
                        </a:rPr>
                        <a:t>	</a:t>
                      </a:r>
                      <a:r>
                        <a:rPr lang="en-US" sz="1500" dirty="0" err="1">
                          <a:latin typeface="Times New Roman"/>
                          <a:ea typeface="宋体"/>
                        </a:rPr>
                        <a:t>slice_qp_delta</a:t>
                      </a:r>
                      <a:endParaRPr lang="en-US" sz="1500" dirty="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se(v)</a:t>
                      </a: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dirty="0">
                          <a:latin typeface="Times New Roman"/>
                          <a:ea typeface="宋体"/>
                        </a:rPr>
                        <a:t>	</a:t>
                      </a:r>
                      <a:r>
                        <a:rPr lang="en-US" sz="1500" dirty="0">
                          <a:latin typeface="Times New Roman"/>
                          <a:ea typeface="宋体"/>
                        </a:rPr>
                        <a:t>if(</a:t>
                      </a:r>
                      <a:r>
                        <a:rPr lang="en-US" sz="1500" dirty="0" err="1">
                          <a:latin typeface="Times New Roman"/>
                          <a:ea typeface="宋体"/>
                        </a:rPr>
                        <a:t>seq_adaptive_dequantization_offset_flag</a:t>
                      </a:r>
                      <a:r>
                        <a:rPr lang="en-US" sz="1500" dirty="0">
                          <a:latin typeface="Times New Roman"/>
                          <a:ea typeface="宋体"/>
                        </a:rPr>
                        <a:t>) {</a:t>
                      </a: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 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		slice_adaptive_dequantization_offset_idc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u(2) 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		</a:t>
                      </a:r>
                      <a:r>
                        <a:rPr lang="en-US" sz="1500">
                          <a:latin typeface="Times New Roman"/>
                          <a:ea typeface="宋体"/>
                        </a:rPr>
                        <a:t>if(slice_adaptive_dequantization_offset_idc)</a:t>
                      </a:r>
                      <a:r>
                        <a:rPr lang="en-US" sz="1500" b="1">
                          <a:latin typeface="Times New Roman"/>
                          <a:ea typeface="宋体"/>
                        </a:rPr>
                        <a:t> {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 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			slice_adaptive_dequantization_offset_luma_base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ue(v) 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			slice_adaptive_dequantization_offset_chroma1_base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ue(v) 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dirty="0">
                          <a:latin typeface="Times New Roman"/>
                          <a:ea typeface="宋体"/>
                        </a:rPr>
                        <a:t>			slice_adaptive_dequantization_offset_chroma2_base</a:t>
                      </a:r>
                      <a:endParaRPr lang="en-US" sz="1500" dirty="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ue(v) 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		}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 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	}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>
                          <a:latin typeface="Times New Roman"/>
                          <a:ea typeface="宋体"/>
                        </a:rPr>
                        <a:t> </a:t>
                      </a:r>
                      <a:endParaRPr lang="en-US" sz="1500">
                        <a:latin typeface="Times New Roman"/>
                        <a:ea typeface="宋体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	alf_param()</a:t>
                      </a: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 </a:t>
                      </a: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	……</a:t>
                      </a: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Times New Roman"/>
                      </a:endParaRP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1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dirty="0">
                          <a:latin typeface="Times New Roman"/>
                          <a:ea typeface="宋体"/>
                        </a:rPr>
                        <a:t>}</a:t>
                      </a: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dirty="0">
                          <a:latin typeface="Times New Roman"/>
                          <a:ea typeface="宋体"/>
                        </a:rPr>
                        <a:t> </a:t>
                      </a:r>
                    </a:p>
                  </a:txBody>
                  <a:tcPr marL="60722" marR="607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9" name="Rounded Rectangle 8"/>
          <p:cNvSpPr/>
          <p:nvPr/>
        </p:nvSpPr>
        <p:spPr bwMode="auto">
          <a:xfrm>
            <a:off x="1285852" y="4214818"/>
            <a:ext cx="4857784" cy="714380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sp>
        <p:nvSpPr>
          <p:cNvPr id="12" name="Line Callout 1 11"/>
          <p:cNvSpPr/>
          <p:nvPr/>
        </p:nvSpPr>
        <p:spPr bwMode="auto">
          <a:xfrm>
            <a:off x="5250659" y="2871806"/>
            <a:ext cx="3107555" cy="842946"/>
          </a:xfrm>
          <a:prstGeom prst="borderCallout1">
            <a:avLst>
              <a:gd name="adj1" fmla="val 42699"/>
              <a:gd name="adj2" fmla="val -308"/>
              <a:gd name="adj3" fmla="val 155686"/>
              <a:gd name="adj4" fmla="val -43637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cs typeface="Arial" charset="0"/>
              </a:rPr>
              <a:t>Percentage of quantization interval</a:t>
            </a: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  <a:cs typeface="Arial" charset="0"/>
          </a:defRPr>
        </a:defPPr>
      </a:lstStyle>
    </a:lnDef>
  </a:objectDefaults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13214</TotalTime>
  <Words>522</Words>
  <Application>Microsoft Office PowerPoint</Application>
  <PresentationFormat>On-screen Show (4:3)</PresentationFormat>
  <Paragraphs>134</Paragraphs>
  <Slides>12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Corporate ppt templatel_Confidential A</vt:lpstr>
      <vt:lpstr>Formula</vt:lpstr>
      <vt:lpstr>Adaptive De-Quantization Offset</vt:lpstr>
      <vt:lpstr>Introduction</vt:lpstr>
      <vt:lpstr>Quantization and De-Quantization</vt:lpstr>
      <vt:lpstr>Optimal De-Quantization Offset (I)</vt:lpstr>
      <vt:lpstr>Optimal De-Quantization Offset (II)</vt:lpstr>
      <vt:lpstr>Simulation Results</vt:lpstr>
      <vt:lpstr>Conclusions </vt:lpstr>
      <vt:lpstr>Slide 7</vt:lpstr>
      <vt:lpstr>Related Syntax Definitions</vt:lpstr>
      <vt:lpstr>Determining De-Quantization Offset at Slice Level</vt:lpstr>
      <vt:lpstr>De-Quantization Offset Adaptation at LCU Level</vt:lpstr>
      <vt:lpstr>λ Refinement based on De-Quantization Offset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MTK</dc:creator>
  <cp:keywords>Confidential A</cp:keywords>
  <dc:description>Confidential A</dc:description>
  <cp:lastModifiedBy>Xiang Li</cp:lastModifiedBy>
  <cp:revision>1265</cp:revision>
  <dcterms:created xsi:type="dcterms:W3CDTF">2008-02-20T09:40:59Z</dcterms:created>
  <dcterms:modified xsi:type="dcterms:W3CDTF">2011-03-19T08:51:15Z</dcterms:modified>
  <cp:category>Confidential A</cp:category>
</cp:coreProperties>
</file>