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5" r:id="rId2"/>
    <p:sldId id="374" r:id="rId3"/>
    <p:sldId id="356" r:id="rId4"/>
    <p:sldId id="362" r:id="rId5"/>
    <p:sldId id="370" r:id="rId6"/>
    <p:sldId id="363" r:id="rId7"/>
    <p:sldId id="364" r:id="rId8"/>
    <p:sldId id="357" r:id="rId9"/>
    <p:sldId id="361" r:id="rId10"/>
    <p:sldId id="358" r:id="rId11"/>
    <p:sldId id="326" r:id="rId12"/>
    <p:sldId id="359" r:id="rId13"/>
    <p:sldId id="371" r:id="rId14"/>
    <p:sldId id="368" r:id="rId15"/>
    <p:sldId id="369" r:id="rId16"/>
    <p:sldId id="372" r:id="rId17"/>
    <p:sldId id="373" r:id="rId1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885"/>
    <a:srgbClr val="ED6D00"/>
    <a:srgbClr val="006EBC"/>
    <a:srgbClr val="9D9D9D"/>
    <a:srgbClr val="969696"/>
    <a:srgbClr val="DDDDDD"/>
    <a:srgbClr val="777777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1" autoAdjust="0"/>
    <p:restoredTop sz="97457" autoAdjust="0"/>
  </p:normalViewPr>
  <p:slideViewPr>
    <p:cSldViewPr snapToObjects="1">
      <p:cViewPr varScale="1">
        <p:scale>
          <a:sx n="81" d="100"/>
          <a:sy n="81" d="100"/>
        </p:scale>
        <p:origin x="-4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3" d="100"/>
          <a:sy n="63" d="100"/>
        </p:scale>
        <p:origin x="-249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XLI\Contributions_MTK\2011_03_E_Geneva\ACUD\HM2.0_full_CU_all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XLI\Contributions_MTK\2011_03_E_Geneva\ACUD\HM2.0_full_CU_all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XLI\Contributions_MTK\2011_03_E_Geneva\ACUD\HM2.0_full_CU_all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XLI\Contributions_MTK\2011_03_E_Geneva\ACUD\HM2.0_full_CU_all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Encoding Time Saving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Summary!$E$47</c:f>
              <c:strCache>
                <c:ptCount val="1"/>
                <c:pt idx="0">
                  <c:v>CU Level ACUD (JCTVC-E90)</c:v>
                </c:pt>
              </c:strCache>
            </c:strRef>
          </c:tx>
          <c:cat>
            <c:strRef>
              <c:f>Summary!$D$48:$D$51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Summary!$E$48:$E$51</c:f>
              <c:numCache>
                <c:formatCode>0%</c:formatCode>
                <c:ptCount val="4"/>
                <c:pt idx="0">
                  <c:v>-0.21151214453089712</c:v>
                </c:pt>
                <c:pt idx="1">
                  <c:v>-0.26686398872365896</c:v>
                </c:pt>
                <c:pt idx="2">
                  <c:v>-0.25702521213156843</c:v>
                </c:pt>
                <c:pt idx="3">
                  <c:v>-0.31795663499641597</c:v>
                </c:pt>
              </c:numCache>
            </c:numRef>
          </c:val>
        </c:ser>
        <c:ser>
          <c:idx val="1"/>
          <c:order val="1"/>
          <c:tx>
            <c:strRef>
              <c:f>Summary!$F$47</c:f>
              <c:strCache>
                <c:ptCount val="1"/>
                <c:pt idx="0">
                  <c:v>Only Disable BiPred</c:v>
                </c:pt>
              </c:strCache>
            </c:strRef>
          </c:tx>
          <c:cat>
            <c:strRef>
              <c:f>Summary!$D$48:$D$51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Summary!$F$48:$F$51</c:f>
              <c:numCache>
                <c:formatCode>0%</c:formatCode>
                <c:ptCount val="4"/>
                <c:pt idx="0">
                  <c:v>-0.11287559588954341</c:v>
                </c:pt>
                <c:pt idx="1">
                  <c:v>-0.21825956443767328</c:v>
                </c:pt>
                <c:pt idx="2">
                  <c:v>-0.20311068245825248</c:v>
                </c:pt>
                <c:pt idx="3">
                  <c:v>-0.24982164938962736</c:v>
                </c:pt>
              </c:numCache>
            </c:numRef>
          </c:val>
        </c:ser>
        <c:ser>
          <c:idx val="2"/>
          <c:order val="2"/>
          <c:tx>
            <c:strRef>
              <c:f>Summary!$G$47</c:f>
              <c:strCache>
                <c:ptCount val="1"/>
                <c:pt idx="0">
                  <c:v>Only Disable CU Depth</c:v>
                </c:pt>
              </c:strCache>
            </c:strRef>
          </c:tx>
          <c:cat>
            <c:strRef>
              <c:f>Summary!$D$48:$D$51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Summary!$G$48:$G$51</c:f>
              <c:numCache>
                <c:formatCode>0%</c:formatCode>
                <c:ptCount val="4"/>
                <c:pt idx="0">
                  <c:v>-0.1179008178017366</c:v>
                </c:pt>
                <c:pt idx="1">
                  <c:v>-0.20724818946011012</c:v>
                </c:pt>
                <c:pt idx="2">
                  <c:v>-0.15309931545060054</c:v>
                </c:pt>
                <c:pt idx="3">
                  <c:v>-0.1278902208302434</c:v>
                </c:pt>
              </c:numCache>
            </c:numRef>
          </c:val>
        </c:ser>
        <c:gapWidth val="75"/>
        <c:shape val="box"/>
        <c:axId val="94779648"/>
        <c:axId val="94856320"/>
        <c:axId val="0"/>
      </c:bar3DChart>
      <c:catAx>
        <c:axId val="947796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4856320"/>
        <c:crosses val="autoZero"/>
        <c:auto val="1"/>
        <c:lblAlgn val="ctr"/>
        <c:lblOffset val="100"/>
      </c:catAx>
      <c:valAx>
        <c:axId val="94856320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94779648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Coding</a:t>
            </a:r>
            <a:r>
              <a:rPr lang="en-US" baseline="0"/>
              <a:t> Loss in BD-Rate (Luma)</a:t>
            </a:r>
            <a:endParaRPr lang="en-US"/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Summary!$E$55</c:f>
              <c:strCache>
                <c:ptCount val="1"/>
                <c:pt idx="0">
                  <c:v>CU Level ACUD (JCTVC-E90)</c:v>
                </c:pt>
              </c:strCache>
            </c:strRef>
          </c:tx>
          <c:cat>
            <c:strRef>
              <c:f>Summary!$D$58:$D$61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Summary!$E$58:$E$61</c:f>
              <c:numCache>
                <c:formatCode>0.0%</c:formatCode>
                <c:ptCount val="4"/>
                <c:pt idx="0">
                  <c:v>2.1827239874126106E-3</c:v>
                </c:pt>
                <c:pt idx="1">
                  <c:v>3.3654054178591372E-3</c:v>
                </c:pt>
                <c:pt idx="2">
                  <c:v>6.3093382698011001E-4</c:v>
                </c:pt>
                <c:pt idx="3">
                  <c:v>3.0218136860927641E-3</c:v>
                </c:pt>
              </c:numCache>
            </c:numRef>
          </c:val>
        </c:ser>
        <c:ser>
          <c:idx val="1"/>
          <c:order val="1"/>
          <c:tx>
            <c:strRef>
              <c:f>Summary!$F$55</c:f>
              <c:strCache>
                <c:ptCount val="1"/>
                <c:pt idx="0">
                  <c:v>Only Disable BiPred</c:v>
                </c:pt>
              </c:strCache>
            </c:strRef>
          </c:tx>
          <c:cat>
            <c:strRef>
              <c:f>Summary!$D$58:$D$61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Summary!$F$58:$F$61</c:f>
              <c:numCache>
                <c:formatCode>0.0%</c:formatCode>
                <c:ptCount val="4"/>
                <c:pt idx="0">
                  <c:v>9.1987975056678534E-4</c:v>
                </c:pt>
                <c:pt idx="1">
                  <c:v>2.4344949420010025E-3</c:v>
                </c:pt>
                <c:pt idx="2">
                  <c:v>-4.5842744762009807E-4</c:v>
                </c:pt>
                <c:pt idx="3">
                  <c:v>2.0135705306489359E-3</c:v>
                </c:pt>
              </c:numCache>
            </c:numRef>
          </c:val>
        </c:ser>
        <c:ser>
          <c:idx val="2"/>
          <c:order val="2"/>
          <c:tx>
            <c:strRef>
              <c:f>Summary!$G$55</c:f>
              <c:strCache>
                <c:ptCount val="1"/>
                <c:pt idx="0">
                  <c:v>Only Disable CU Depth</c:v>
                </c:pt>
              </c:strCache>
            </c:strRef>
          </c:tx>
          <c:cat>
            <c:strRef>
              <c:f>Summary!$D$58:$D$61</c:f>
              <c:strCache>
                <c:ptCount val="4"/>
                <c:pt idx="0">
                  <c:v>RAHE</c:v>
                </c:pt>
                <c:pt idx="1">
                  <c:v>RALC</c:v>
                </c:pt>
                <c:pt idx="2">
                  <c:v>LDHE</c:v>
                </c:pt>
                <c:pt idx="3">
                  <c:v>LDLC</c:v>
                </c:pt>
              </c:strCache>
            </c:strRef>
          </c:cat>
          <c:val>
            <c:numRef>
              <c:f>Summary!$G$58:$G$61</c:f>
              <c:numCache>
                <c:formatCode>0.0%</c:formatCode>
                <c:ptCount val="4"/>
                <c:pt idx="0">
                  <c:v>1.1822229983573657E-3</c:v>
                </c:pt>
                <c:pt idx="1">
                  <c:v>7.1445185021220658E-4</c:v>
                </c:pt>
                <c:pt idx="2">
                  <c:v>2.3620221953642157E-4</c:v>
                </c:pt>
                <c:pt idx="3">
                  <c:v>8.515925279094376E-4</c:v>
                </c:pt>
              </c:numCache>
            </c:numRef>
          </c:val>
        </c:ser>
        <c:gapWidth val="75"/>
        <c:shape val="box"/>
        <c:axId val="95290880"/>
        <c:axId val="95292416"/>
        <c:axId val="0"/>
      </c:bar3DChart>
      <c:catAx>
        <c:axId val="95290880"/>
        <c:scaling>
          <c:orientation val="minMax"/>
        </c:scaling>
        <c:axPos val="b"/>
        <c:numFmt formatCode="0.00%" sourceLinked="1"/>
        <c:majorTickMark val="none"/>
        <c:tickLblPos val="nextTo"/>
        <c:crossAx val="95292416"/>
        <c:crosses val="autoZero"/>
        <c:auto val="1"/>
        <c:lblAlgn val="ctr"/>
        <c:lblOffset val="100"/>
      </c:catAx>
      <c:valAx>
        <c:axId val="95292416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spPr>
          <a:ln w="9525">
            <a:noFill/>
          </a:ln>
        </c:spPr>
        <c:crossAx val="9529088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Coding Loss in BD-Rate (Luma)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Summary!$E$55</c:f>
              <c:strCache>
                <c:ptCount val="1"/>
                <c:pt idx="0">
                  <c:v>CU Level ACUD (JCTVC-E90)</c:v>
                </c:pt>
              </c:strCache>
            </c:strRef>
          </c:tx>
          <c:cat>
            <c:strRef>
              <c:f>Summary!$D$56:$D$61</c:f>
              <c:strCache>
                <c:ptCount val="6"/>
                <c:pt idx="0">
                  <c:v>IHE</c:v>
                </c:pt>
                <c:pt idx="1">
                  <c:v>ILC</c:v>
                </c:pt>
                <c:pt idx="2">
                  <c:v>RAHE</c:v>
                </c:pt>
                <c:pt idx="3">
                  <c:v>RALC</c:v>
                </c:pt>
                <c:pt idx="4">
                  <c:v>LDHE</c:v>
                </c:pt>
                <c:pt idx="5">
                  <c:v>LDLC</c:v>
                </c:pt>
              </c:strCache>
            </c:strRef>
          </c:cat>
          <c:val>
            <c:numRef>
              <c:f>Summary!$E$56:$E$61</c:f>
              <c:numCache>
                <c:formatCode>0.0%</c:formatCode>
                <c:ptCount val="6"/>
                <c:pt idx="0">
                  <c:v>3.8444709487618671E-4</c:v>
                </c:pt>
                <c:pt idx="1">
                  <c:v>-3.5100245499764736E-4</c:v>
                </c:pt>
                <c:pt idx="2">
                  <c:v>2.1827239874126106E-3</c:v>
                </c:pt>
                <c:pt idx="3">
                  <c:v>3.3654054178591372E-3</c:v>
                </c:pt>
                <c:pt idx="4">
                  <c:v>6.3093382698011001E-4</c:v>
                </c:pt>
                <c:pt idx="5">
                  <c:v>3.0218136860927641E-3</c:v>
                </c:pt>
              </c:numCache>
            </c:numRef>
          </c:val>
        </c:ser>
        <c:ser>
          <c:idx val="3"/>
          <c:order val="1"/>
          <c:tx>
            <c:strRef>
              <c:f>Summary!$H$55</c:f>
              <c:strCache>
                <c:ptCount val="1"/>
                <c:pt idx="0">
                  <c:v>Encoder Only</c:v>
                </c:pt>
              </c:strCache>
            </c:strRef>
          </c:tx>
          <c:cat>
            <c:strRef>
              <c:f>Summary!$D$56:$D$61</c:f>
              <c:strCache>
                <c:ptCount val="6"/>
                <c:pt idx="0">
                  <c:v>IHE</c:v>
                </c:pt>
                <c:pt idx="1">
                  <c:v>ILC</c:v>
                </c:pt>
                <c:pt idx="2">
                  <c:v>RAHE</c:v>
                </c:pt>
                <c:pt idx="3">
                  <c:v>RALC</c:v>
                </c:pt>
                <c:pt idx="4">
                  <c:v>LDHE</c:v>
                </c:pt>
                <c:pt idx="5">
                  <c:v>LDLC</c:v>
                </c:pt>
              </c:strCache>
            </c:strRef>
          </c:cat>
          <c:val>
            <c:numRef>
              <c:f>Summary!$H$56:$H$61</c:f>
              <c:numCache>
                <c:formatCode>0.0%</c:formatCode>
                <c:ptCount val="6"/>
                <c:pt idx="0">
                  <c:v>6.2504863526781406E-4</c:v>
                </c:pt>
                <c:pt idx="1">
                  <c:v>6.1089031128146274E-4</c:v>
                </c:pt>
                <c:pt idx="2">
                  <c:v>4.6864773702435152E-3</c:v>
                </c:pt>
                <c:pt idx="3">
                  <c:v>6.4820211748670758E-3</c:v>
                </c:pt>
                <c:pt idx="4">
                  <c:v>3.55117157632619E-3</c:v>
                </c:pt>
                <c:pt idx="5">
                  <c:v>5.4638307167070854E-3</c:v>
                </c:pt>
              </c:numCache>
            </c:numRef>
          </c:val>
        </c:ser>
        <c:gapWidth val="75"/>
        <c:shape val="box"/>
        <c:axId val="95331840"/>
        <c:axId val="95333376"/>
        <c:axId val="0"/>
      </c:bar3DChart>
      <c:catAx>
        <c:axId val="95331840"/>
        <c:scaling>
          <c:orientation val="minMax"/>
        </c:scaling>
        <c:axPos val="b"/>
        <c:numFmt formatCode="0.00%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5333376"/>
        <c:crosses val="autoZero"/>
        <c:auto val="1"/>
        <c:lblAlgn val="ctr"/>
        <c:lblOffset val="100"/>
      </c:catAx>
      <c:valAx>
        <c:axId val="95333376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spPr>
          <a:ln w="9525">
            <a:noFill/>
          </a:ln>
        </c:spPr>
        <c:crossAx val="9533184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tx>
        <c:rich>
          <a:bodyPr/>
          <a:lstStyle/>
          <a:p>
            <a:pPr>
              <a:defRPr/>
            </a:pPr>
            <a:r>
              <a:rPr lang="en-US"/>
              <a:t>Encoding Time Saving</a:t>
            </a:r>
          </a:p>
        </c:rich>
      </c:tx>
      <c:layout/>
    </c:title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Summary!$E$47</c:f>
              <c:strCache>
                <c:ptCount val="1"/>
                <c:pt idx="0">
                  <c:v>CU Level ACUD (JCTVC-E90)</c:v>
                </c:pt>
              </c:strCache>
            </c:strRef>
          </c:tx>
          <c:cat>
            <c:strRef>
              <c:f>Summary!$D$48:$D$53</c:f>
              <c:strCache>
                <c:ptCount val="6"/>
                <c:pt idx="0">
                  <c:v>IHE</c:v>
                </c:pt>
                <c:pt idx="1">
                  <c:v>ILC</c:v>
                </c:pt>
                <c:pt idx="2">
                  <c:v>RAHE</c:v>
                </c:pt>
                <c:pt idx="3">
                  <c:v>RALC</c:v>
                </c:pt>
                <c:pt idx="4">
                  <c:v>LDHE</c:v>
                </c:pt>
                <c:pt idx="5">
                  <c:v>LDLC</c:v>
                </c:pt>
              </c:strCache>
            </c:strRef>
          </c:cat>
          <c:val>
            <c:numRef>
              <c:f>Summary!$E$48:$E$53</c:f>
              <c:numCache>
                <c:formatCode>0%</c:formatCode>
                <c:ptCount val="6"/>
                <c:pt idx="0">
                  <c:v>-8.7828897562527666E-2</c:v>
                </c:pt>
                <c:pt idx="1">
                  <c:v>-7.5522436926655126E-2</c:v>
                </c:pt>
                <c:pt idx="2">
                  <c:v>-0.21151214453089706</c:v>
                </c:pt>
                <c:pt idx="3">
                  <c:v>-0.26686398872365891</c:v>
                </c:pt>
                <c:pt idx="4">
                  <c:v>-0.25702521213156843</c:v>
                </c:pt>
                <c:pt idx="5">
                  <c:v>-0.31795663499641591</c:v>
                </c:pt>
              </c:numCache>
            </c:numRef>
          </c:val>
        </c:ser>
        <c:ser>
          <c:idx val="3"/>
          <c:order val="1"/>
          <c:tx>
            <c:strRef>
              <c:f>Summary!$H$47</c:f>
              <c:strCache>
                <c:ptCount val="1"/>
                <c:pt idx="0">
                  <c:v>Encoder Only</c:v>
                </c:pt>
              </c:strCache>
            </c:strRef>
          </c:tx>
          <c:cat>
            <c:strRef>
              <c:f>Summary!$D$48:$D$53</c:f>
              <c:strCache>
                <c:ptCount val="6"/>
                <c:pt idx="0">
                  <c:v>IHE</c:v>
                </c:pt>
                <c:pt idx="1">
                  <c:v>ILC</c:v>
                </c:pt>
                <c:pt idx="2">
                  <c:v>RAHE</c:v>
                </c:pt>
                <c:pt idx="3">
                  <c:v>RALC</c:v>
                </c:pt>
                <c:pt idx="4">
                  <c:v>LDHE</c:v>
                </c:pt>
                <c:pt idx="5">
                  <c:v>LDLC</c:v>
                </c:pt>
              </c:strCache>
            </c:strRef>
          </c:cat>
          <c:val>
            <c:numRef>
              <c:f>Summary!$H$48:$H$53</c:f>
              <c:numCache>
                <c:formatCode>0%</c:formatCode>
                <c:ptCount val="6"/>
                <c:pt idx="0">
                  <c:v>-8.3269196933112369E-2</c:v>
                </c:pt>
                <c:pt idx="1">
                  <c:v>-9.0000000000000024E-2</c:v>
                </c:pt>
                <c:pt idx="2">
                  <c:v>-0.21277676197175138</c:v>
                </c:pt>
                <c:pt idx="3">
                  <c:v>-0.24436638976971772</c:v>
                </c:pt>
                <c:pt idx="4">
                  <c:v>-0.29193302239345031</c:v>
                </c:pt>
                <c:pt idx="5">
                  <c:v>-0.32216605867993531</c:v>
                </c:pt>
              </c:numCache>
            </c:numRef>
          </c:val>
        </c:ser>
        <c:gapWidth val="75"/>
        <c:shape val="box"/>
        <c:axId val="95485952"/>
        <c:axId val="95487488"/>
        <c:axId val="0"/>
      </c:bar3DChart>
      <c:catAx>
        <c:axId val="95485952"/>
        <c:scaling>
          <c:orientation val="minMax"/>
        </c:scaling>
        <c:axPos val="b"/>
        <c:numFmt formatCode="0.00%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95487488"/>
        <c:crosses val="autoZero"/>
        <c:auto val="1"/>
        <c:lblAlgn val="ctr"/>
        <c:lblOffset val="100"/>
      </c:catAx>
      <c:valAx>
        <c:axId val="95487488"/>
        <c:scaling>
          <c:orientation val="minMax"/>
        </c:scaling>
        <c:axPos val="l"/>
        <c:majorGridlines/>
        <c:numFmt formatCode="0%" sourceLinked="1"/>
        <c:majorTickMark val="none"/>
        <c:tickLblPos val="nextTo"/>
        <c:crossAx val="9548595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C43E9AC1-261B-45A6-8994-A519C3E65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DE223081-1537-4A24-B815-B185A514C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5CC4AF-2D08-410D-AEA7-7B0D41B5AC9F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04832F-211A-479E-8F36-935293ACDB85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JCTVC-E090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E1765-C363-40E3-84C5-6C123643D7FB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56155-4850-4BBB-B7C3-DA6E22B674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1BFB5-ED5E-4136-9BDE-3B48A90C3D37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DE02C-FD44-4570-9D5F-A847EA379F6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4ADED-5823-444C-BFF3-C46AAF664E48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DC735-DB99-4163-AC23-01AC8A4772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BD340-976F-4143-BBF7-F313BCB93837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BCC55-8C67-4816-8B99-D4F8CAAB26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97F32-3FD3-44E4-B03B-DE747C8F7E9F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1BBB9-F3E0-43D8-8330-5B29BE7C2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6D7D0-9AA7-4B29-AC66-B5A82F7CB2B5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77876B-D5A0-4BD6-9325-296FA37DB0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5889F-FAA7-41F3-8B6E-722A2C263B46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CC4B9-A1FE-4827-A58B-46DEE4E909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45A12-92C9-4E25-BFF9-A2EB0AA492AB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4A1F1-9342-413B-981C-DE2BC24672D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1F711-FA08-4968-B38C-3690AD32C31F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E20AF-32C7-443E-8372-2260A0E7B56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bar_logoc"/>
          <p:cNvPicPr>
            <a:picLocks noChangeAspect="1" noChangeArrowheads="1"/>
          </p:cNvPicPr>
          <p:nvPr/>
        </p:nvPicPr>
        <p:blipFill>
          <a:blip r:embed="rId13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 pt Arial</a:t>
            </a:r>
            <a:endParaRPr lang="en-US" altLang="ja-JP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E4209F0-0D55-4C2B-BAC3-20850B8392F9}" type="datetime1">
              <a:rPr lang="en-US" altLang="ja-JP" smtClean="0"/>
              <a:pPr>
                <a:defRPr/>
              </a:pPr>
              <a:t>3/18/2011</a:t>
            </a:fld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CE11D3B1-D968-4075-BA43-0C495E9E341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JCTVC-E090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4822830" y="6238897"/>
            <a:ext cx="224950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X. Li: Adaptive CU Depth Range</a:t>
            </a:r>
            <a:endParaRPr kumimoji="1" lang="en-US" altLang="ja-JP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Adaptive CU Depth Range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JCTVC-E090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rgbClr val="777777"/>
                </a:solidFill>
                <a:ea typeface="SimHei" pitchFamily="2" charset="-122"/>
              </a:rPr>
              <a:t>Copyright © </a:t>
            </a:r>
            <a:r>
              <a:rPr lang="en-US" sz="1000" dirty="0" err="1">
                <a:solidFill>
                  <a:srgbClr val="777777"/>
                </a:solidFill>
                <a:ea typeface="SimHei" pitchFamily="2" charset="-122"/>
              </a:rPr>
              <a:t>MediaTek</a:t>
            </a:r>
            <a:r>
              <a:rPr lang="en-US" altLang="zh-TW" sz="1000" dirty="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 dirty="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 dirty="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 dirty="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5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Xiang Li</a:t>
            </a:r>
          </a:p>
          <a:p>
            <a:pPr algn="r" fontAlgn="ctr">
              <a:spcBef>
                <a:spcPct val="20000"/>
              </a:spcBef>
            </a:pPr>
            <a:r>
              <a:rPr lang="en-US" altLang="zh-CN" sz="1400" dirty="0" smtClean="0">
                <a:ea typeface="SimHei" pitchFamily="2" charset="-122"/>
              </a:rPr>
              <a:t>5</a:t>
            </a:r>
            <a:r>
              <a:rPr lang="en-US" altLang="zh-CN" sz="1400" baseline="30000" dirty="0" smtClean="0">
                <a:ea typeface="SimHei" pitchFamily="2" charset="-122"/>
              </a:rPr>
              <a:t>th</a:t>
            </a:r>
            <a:r>
              <a:rPr lang="en-US" altLang="zh-CN" sz="1400" dirty="0" smtClean="0">
                <a:ea typeface="SimHei" pitchFamily="2" charset="-122"/>
              </a:rPr>
              <a:t>  JCTVC Meeting</a:t>
            </a:r>
            <a:endParaRPr lang="en-US" altLang="zh-TW" sz="1400" dirty="0">
              <a:ea typeface="新細明體" pitchFamily="18" charset="-120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CN" sz="1400" dirty="0" smtClean="0">
                <a:ea typeface="SimHei" pitchFamily="2" charset="-122"/>
              </a:rPr>
              <a:t>16-23 March, 2011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4107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7893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Xiang Li, Jicheng An, Xun Guo and Shawmin Lei</a:t>
            </a:r>
          </a:p>
        </p:txBody>
      </p:sp>
      <p:pic>
        <p:nvPicPr>
          <p:cNvPr id="4108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</a:t>
            </a:r>
            <a:r>
              <a:rPr lang="en-US" dirty="0" smtClean="0"/>
              <a:t>redundancies are avoided with the proposed </a:t>
            </a:r>
            <a:r>
              <a:rPr lang="en-US" dirty="0" smtClean="0"/>
              <a:t>method</a:t>
            </a:r>
            <a:endParaRPr lang="en-US" dirty="0" smtClean="0"/>
          </a:p>
          <a:p>
            <a:r>
              <a:rPr lang="en-US" dirty="0" smtClean="0"/>
              <a:t>Encoding </a:t>
            </a:r>
            <a:r>
              <a:rPr lang="en-US" dirty="0" smtClean="0"/>
              <a:t>time saving is </a:t>
            </a:r>
            <a:r>
              <a:rPr lang="en-US" dirty="0" smtClean="0"/>
              <a:t>up </a:t>
            </a:r>
            <a:r>
              <a:rPr lang="en-US" dirty="0" smtClean="0"/>
              <a:t>to </a:t>
            </a:r>
            <a:r>
              <a:rPr lang="en-US" b="1" dirty="0" smtClean="0"/>
              <a:t>32%</a:t>
            </a:r>
            <a:r>
              <a:rPr lang="en-US" dirty="0" smtClean="0"/>
              <a:t> </a:t>
            </a:r>
            <a:r>
              <a:rPr lang="en-US" dirty="0" smtClean="0"/>
              <a:t>(for LDLC).</a:t>
            </a:r>
            <a:endParaRPr lang="en-US" dirty="0" smtClean="0"/>
          </a:p>
          <a:p>
            <a:r>
              <a:rPr lang="en-US" dirty="0" smtClean="0"/>
              <a:t>Average coding loss of 6 cases is </a:t>
            </a:r>
            <a:r>
              <a:rPr lang="en-US" b="1" dirty="0" smtClean="0"/>
              <a:t>0.15%</a:t>
            </a:r>
            <a:r>
              <a:rPr lang="en-US" dirty="0" smtClean="0"/>
              <a:t> (</a:t>
            </a:r>
            <a:r>
              <a:rPr lang="en-US" b="1" dirty="0" smtClean="0"/>
              <a:t>0.3%</a:t>
            </a:r>
            <a:r>
              <a:rPr lang="en-US" dirty="0" smtClean="0"/>
              <a:t> at maximal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92D556-6AA3-4E66-83E4-46E419D499D6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536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15"/>
          <p:cNvSpPr txBox="1">
            <a:spLocks noChangeArrowheads="1"/>
          </p:cNvSpPr>
          <p:nvPr/>
        </p:nvSpPr>
        <p:spPr bwMode="auto">
          <a:xfrm>
            <a:off x="1314426" y="3282950"/>
            <a:ext cx="65389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4000" b="1" dirty="0" smtClean="0">
                <a:ea typeface="SimHei" pitchFamily="2" charset="-122"/>
              </a:rPr>
              <a:t>Thanks for your attention!</a:t>
            </a:r>
            <a:endParaRPr lang="en-US" sz="4000" b="1" dirty="0">
              <a:ea typeface="SimHei" pitchFamily="2" charset="-122"/>
            </a:endParaRPr>
          </a:p>
        </p:txBody>
      </p:sp>
      <p:pic>
        <p:nvPicPr>
          <p:cNvPr id="1536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Proposed Syntax Modification – Slice Level ACUD (I)</a:t>
            </a:r>
            <a:endParaRPr lang="en-US" sz="2400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sz="half" idx="1"/>
          </p:nvPr>
        </p:nvGraphicFramePr>
        <p:xfrm>
          <a:off x="714348" y="1285864"/>
          <a:ext cx="7896252" cy="1928822"/>
        </p:xfrm>
        <a:graphic>
          <a:graphicData uri="http://schemas.openxmlformats.org/drawingml/2006/table">
            <a:tbl>
              <a:tblPr/>
              <a:tblGrid>
                <a:gridCol w="6786610"/>
                <a:gridCol w="1109642"/>
              </a:tblGrid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seq_parameter_set_rbsp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log2_min_coding_block_size_minus3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log2_diff_max_min_coding_block_size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 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seq_adaptive_CU_depth_idc</a:t>
                      </a:r>
                      <a:endParaRPr lang="en-US" sz="1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log2_min_transform_block_size_minus2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ue(v)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4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Content Placeholder 16"/>
          <p:cNvGraphicFramePr>
            <a:graphicFrameLocks noGrp="1"/>
          </p:cNvGraphicFramePr>
          <p:nvPr>
            <p:ph sz="half" idx="2"/>
          </p:nvPr>
        </p:nvGraphicFramePr>
        <p:xfrm>
          <a:off x="714348" y="3400444"/>
          <a:ext cx="7896251" cy="2743200"/>
        </p:xfrm>
        <a:graphic>
          <a:graphicData uri="http://schemas.openxmlformats.org/drawingml/2006/table">
            <a:tbl>
              <a:tblPr/>
              <a:tblGrid>
                <a:gridCol w="6786610"/>
                <a:gridCol w="1109641"/>
              </a:tblGrid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slice_header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slice_qp_delta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se(v)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	if(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seq_adaptive_CU_depth_idc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==1) {</a:t>
                      </a:r>
                      <a:endParaRPr lang="en-US" sz="1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slice_CU_depth_min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ue() 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	slice_CU_depth_max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ue() 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	}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alf_param()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}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33C28-28D8-4AFF-B9D1-D6EAC04A359A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Proposed Syntax Modification – Slice Level ACUD (II)</a:t>
            </a:r>
            <a:endParaRPr lang="en-US" sz="24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785786" y="1071546"/>
          <a:ext cx="7715303" cy="2283460"/>
        </p:xfrm>
        <a:graphic>
          <a:graphicData uri="http://schemas.openxmlformats.org/drawingml/2006/table">
            <a:tbl>
              <a:tblPr/>
              <a:tblGrid>
                <a:gridCol w="6357982"/>
                <a:gridCol w="1357321"/>
              </a:tblGrid>
              <a:tr h="25614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coding_tree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(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40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  if( x0 + ( 1 &lt;&lt; log2CUSize )  &lt;=  </a:t>
                      </a: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PicWidthInSamples</a:t>
                      </a:r>
                      <a:r>
                        <a:rPr lang="en-US" sz="1800" baseline="-25000" dirty="0" err="1"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&amp;&amp;</a:t>
                      </a:r>
                      <a:b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	y0 + ( 1 &lt;&lt; log2CUSize )  &lt;=  </a:t>
                      </a: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PicHeightInSamples</a:t>
                      </a:r>
                      <a:r>
                        <a:rPr lang="en-US" sz="1800" baseline="-25000" dirty="0" err="1">
                          <a:latin typeface="Times New Roman"/>
                          <a:ea typeface="宋体"/>
                          <a:cs typeface="Times New Roman"/>
                        </a:rPr>
                        <a:t>L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&amp;&amp;</a:t>
                      </a:r>
                      <a:b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</a:b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		log2CUSize &gt; Log2MinCUSize &amp;&amp;</a:t>
                      </a: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    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CurCUDepth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 &gt;=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MinCUDepth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 &amp;&amp;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CurCUDepth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 &lt;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MaxCUDepth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14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       split_coding_unit_flag[ x0 ][ y0 ]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u(1) | ae(v)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142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en-US" sz="1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785787" y="3500438"/>
          <a:ext cx="7715302" cy="1543296"/>
        </p:xfrm>
        <a:graphic>
          <a:graphicData uri="http://schemas.openxmlformats.org/drawingml/2006/table">
            <a:tbl>
              <a:tblPr/>
              <a:tblGrid>
                <a:gridCol w="6357981"/>
                <a:gridCol w="1357321"/>
              </a:tblGrid>
              <a:tr h="31724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prediction_unit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(x0, y0, log2PUWidth, log2PUHeight, </a:t>
                      </a: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PartIdx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 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Descriptor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4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	……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33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  if( </a:t>
                      </a: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slice_type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== </a:t>
                      </a:r>
                      <a:r>
                        <a:rPr lang="en-US" sz="1800" dirty="0" smtClean="0">
                          <a:latin typeface="Times New Roman"/>
                          <a:ea typeface="宋体"/>
                          <a:cs typeface="Times New Roman"/>
                        </a:rPr>
                        <a:t>B</a:t>
                      </a:r>
                      <a:r>
                        <a:rPr lang="en-US" sz="1800" b="0" dirty="0" smtClean="0"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  <a:endParaRPr lang="en-US" sz="1800" b="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4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       </a:t>
                      </a:r>
                      <a:r>
                        <a:rPr lang="en-US" sz="1800" dirty="0" err="1">
                          <a:latin typeface="Times New Roman"/>
                          <a:ea typeface="宋体"/>
                          <a:cs typeface="Times New Roman"/>
                        </a:rPr>
                        <a:t>inter_pred_idc</a:t>
                      </a:r>
                      <a:r>
                        <a:rPr lang="en-US" sz="1800" dirty="0">
                          <a:latin typeface="Times New Roman"/>
                          <a:ea typeface="宋体"/>
                          <a:cs typeface="Times New Roman"/>
                        </a:rPr>
                        <a:t>[ x0 ][ y0 ]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ue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(v)| </a:t>
                      </a:r>
                      <a:r>
                        <a:rPr lang="en-US" sz="1800" b="1" dirty="0" err="1">
                          <a:latin typeface="Times New Roman"/>
                          <a:ea typeface="宋体"/>
                          <a:cs typeface="Times New Roman"/>
                        </a:rPr>
                        <a:t>ae</a:t>
                      </a: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44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宋体"/>
                          <a:cs typeface="Times New Roman"/>
                        </a:rPr>
                        <a:t>	……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宋体"/>
                          <a:cs typeface="Times New Roman"/>
                        </a:rPr>
                        <a:t> </a:t>
                      </a:r>
                      <a:endParaRPr lang="en-US" sz="1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63938" y="6453212"/>
            <a:ext cx="838200" cy="404812"/>
          </a:xfrm>
        </p:spPr>
        <p:txBody>
          <a:bodyPr/>
          <a:lstStyle/>
          <a:p>
            <a:pPr>
              <a:defRPr/>
            </a:pPr>
            <a:fld id="{3BCBD340-976F-4143-BBF7-F313BCB93837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9451" y="5803897"/>
            <a:ext cx="2881312" cy="404813"/>
          </a:xfrm>
        </p:spPr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410076" y="6448449"/>
            <a:ext cx="463550" cy="404813"/>
          </a:xfrm>
        </p:spPr>
        <p:txBody>
          <a:bodyPr/>
          <a:lstStyle/>
          <a:p>
            <a:pPr>
              <a:defRPr/>
            </a:pPr>
            <a:fld id="{8BBBCC55-8C67-4816-8B99-D4F8CAAB26FF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00166" y="4857760"/>
          <a:ext cx="5572164" cy="1371600"/>
        </p:xfrm>
        <a:graphic>
          <a:graphicData uri="http://schemas.openxmlformats.org/drawingml/2006/table">
            <a:tbl>
              <a:tblPr/>
              <a:tblGrid>
                <a:gridCol w="1391902"/>
                <a:gridCol w="2090131"/>
                <a:gridCol w="2090131"/>
              </a:tblGrid>
              <a:tr h="514354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dirty="0" err="1">
                          <a:latin typeface="Times New Roman"/>
                          <a:ea typeface="Batang"/>
                          <a:cs typeface="Times New Roman"/>
                        </a:rPr>
                        <a:t>slice_type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>
                          <a:latin typeface="Times New Roman"/>
                          <a:ea typeface="Batang"/>
                          <a:cs typeface="Times New Roman"/>
                        </a:rPr>
                        <a:t>inter_pred_idc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dirty="0">
                          <a:latin typeface="Times New Roman"/>
                          <a:ea typeface="Batang"/>
                          <a:cs typeface="Times New Roman"/>
                        </a:rPr>
                        <a:t>Name of </a:t>
                      </a:r>
                      <a:r>
                        <a:rPr lang="en-GB" sz="1800" b="1" dirty="0" err="1">
                          <a:latin typeface="Times New Roman"/>
                          <a:ea typeface="Batang"/>
                          <a:cs typeface="Times New Roman"/>
                        </a:rPr>
                        <a:t>inter_pred_idc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7177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P and B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Pred_L0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7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Pred_L1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B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BiPred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>
            <a:off x="1500166" y="6098644"/>
            <a:ext cx="55721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i="1" dirty="0" smtClean="0"/>
              <a:t>Modified LCEC for </a:t>
            </a:r>
            <a:r>
              <a:rPr lang="en-US" sz="3000" i="1" dirty="0" err="1" smtClean="0"/>
              <a:t>split_coding_unit_flag</a:t>
            </a:r>
            <a:endParaRPr lang="en-US" sz="3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Initial Joint Coding Table in HM2.0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Proposed Initial Joint Coding Table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357290" y="1928802"/>
          <a:ext cx="2614610" cy="3906352"/>
        </p:xfrm>
        <a:graphic>
          <a:graphicData uri="http://schemas.openxmlformats.org/presentationml/2006/ole">
            <p:oleObj spid="_x0000_s31747" name="Visio" r:id="rId3" imgW="2554630" imgH="3814482" progId="Visio.Drawing.11">
              <p:embed/>
            </p:oleObj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5429256" y="1928802"/>
          <a:ext cx="2603449" cy="3343285"/>
        </p:xfrm>
        <a:graphic>
          <a:graphicData uri="http://schemas.openxmlformats.org/presentationml/2006/ole">
            <p:oleObj spid="_x0000_s31749" name="Visio" r:id="rId4" imgW="2554630" imgH="327456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900" dirty="0" smtClean="0"/>
              <a:t>Modified LCEC for Inter Prediction Direction</a:t>
            </a:r>
            <a:endParaRPr lang="en-US" sz="29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Currently, </a:t>
            </a:r>
            <a:r>
              <a:rPr lang="en-US" dirty="0" err="1" smtClean="0"/>
              <a:t>inter_pred_idc</a:t>
            </a:r>
            <a:r>
              <a:rPr lang="en-US" dirty="0" smtClean="0"/>
              <a:t> is jointly coded with reference index</a:t>
            </a:r>
          </a:p>
          <a:p>
            <a:r>
              <a:rPr lang="en-US" dirty="0" smtClean="0"/>
              <a:t>New initial coding table of reference index when Bi-prediction is disabled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D340-976F-4143-BBF7-F313BCB93837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BBCC55-8C67-4816-8B99-D4F8CAAB26FF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3492500" y="2957688"/>
          <a:ext cx="2436822" cy="3114518"/>
        </p:xfrm>
        <a:graphic>
          <a:graphicData uri="http://schemas.openxmlformats.org/presentationml/2006/ole">
            <p:oleObj spid="_x0000_s32769" name="Visio" r:id="rId3" imgW="2554630" imgH="327456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84175"/>
            <a:ext cx="8429684" cy="658813"/>
          </a:xfrm>
        </p:spPr>
        <p:txBody>
          <a:bodyPr/>
          <a:lstStyle/>
          <a:p>
            <a:r>
              <a:rPr lang="en-US" sz="2800" dirty="0" smtClean="0"/>
              <a:t>Performance of Disabling Bi-</a:t>
            </a:r>
            <a:r>
              <a:rPr lang="en-US" sz="2800" dirty="0" err="1" smtClean="0"/>
              <a:t>Pred</a:t>
            </a:r>
            <a:r>
              <a:rPr lang="en-US" sz="2800" smtClean="0"/>
              <a:t> and CU Depth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graphicFrame>
        <p:nvGraphicFramePr>
          <p:cNvPr id="31" name="Content Placeholder 30"/>
          <p:cNvGraphicFramePr>
            <a:graphicFrameLocks noGrp="1"/>
          </p:cNvGraphicFramePr>
          <p:nvPr>
            <p:ph sz="half" idx="1"/>
          </p:nvPr>
        </p:nvGraphicFramePr>
        <p:xfrm>
          <a:off x="627063" y="1123950"/>
          <a:ext cx="3951287" cy="495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4730750" y="1123950"/>
          <a:ext cx="3951288" cy="495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2" y="384175"/>
            <a:ext cx="8786842" cy="658813"/>
          </a:xfrm>
        </p:spPr>
        <p:txBody>
          <a:bodyPr/>
          <a:lstStyle/>
          <a:p>
            <a:r>
              <a:rPr lang="en-US" sz="2700" dirty="0" smtClean="0"/>
              <a:t>JCTVC-E090 (CU Level) vs. Encoder Only Approach</a:t>
            </a:r>
            <a:endParaRPr lang="en-US" sz="27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BD340-976F-4143-BBF7-F313BCB93837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BCC55-8C67-4816-8B99-D4F8CAAB26FF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2"/>
          </p:nvPr>
        </p:nvGraphicFramePr>
        <p:xfrm>
          <a:off x="4730750" y="1123950"/>
          <a:ext cx="3951288" cy="495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half" idx="1"/>
          </p:nvPr>
        </p:nvGraphicFramePr>
        <p:xfrm>
          <a:off x="627063" y="1123950"/>
          <a:ext cx="3951287" cy="4954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23950"/>
            <a:ext cx="8231217" cy="4954588"/>
          </a:xfrm>
        </p:spPr>
        <p:txBody>
          <a:bodyPr/>
          <a:lstStyle/>
          <a:p>
            <a:r>
              <a:rPr lang="en-US" dirty="0" smtClean="0"/>
              <a:t>CU depth range is signaled at slice level or implicitly derived at CU level</a:t>
            </a:r>
          </a:p>
          <a:p>
            <a:r>
              <a:rPr lang="en-US" dirty="0" smtClean="0"/>
              <a:t>Encoding </a:t>
            </a:r>
            <a:r>
              <a:rPr lang="en-US" dirty="0" smtClean="0"/>
              <a:t>time saving is </a:t>
            </a:r>
            <a:r>
              <a:rPr lang="en-US" b="1" dirty="0" smtClean="0"/>
              <a:t>26.5%</a:t>
            </a:r>
            <a:r>
              <a:rPr lang="en-US" dirty="0" smtClean="0"/>
              <a:t> on average for 4 inter cases, </a:t>
            </a:r>
            <a:r>
              <a:rPr lang="en-US" b="1" dirty="0" smtClean="0"/>
              <a:t>8.5%</a:t>
            </a:r>
            <a:r>
              <a:rPr lang="en-US" dirty="0" smtClean="0"/>
              <a:t> on average for 2 intra cases.</a:t>
            </a:r>
            <a:endParaRPr lang="en-US" dirty="0" smtClean="0"/>
          </a:p>
          <a:p>
            <a:r>
              <a:rPr lang="en-US" dirty="0" smtClean="0"/>
              <a:t>Coding </a:t>
            </a:r>
            <a:r>
              <a:rPr lang="en-US" dirty="0" smtClean="0"/>
              <a:t>loss of 6 cases is </a:t>
            </a:r>
            <a:r>
              <a:rPr lang="en-US" dirty="0" smtClean="0"/>
              <a:t>within</a:t>
            </a:r>
            <a:r>
              <a:rPr lang="en-US" b="1" dirty="0" smtClean="0"/>
              <a:t> 0.3% </a:t>
            </a:r>
            <a:r>
              <a:rPr lang="en-US" dirty="0" smtClean="0"/>
              <a:t>(BD-rate increase)</a:t>
            </a:r>
            <a:endParaRPr lang="en-US" dirty="0" smtClean="0"/>
          </a:p>
          <a:p>
            <a:r>
              <a:rPr lang="en-US" dirty="0" smtClean="0"/>
              <a:t>Cross verified by Microsoft (JCTVC-E153)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CU Depth Signaling in HM2.0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CU Depth Information in SPS</a:t>
            </a:r>
          </a:p>
          <a:p>
            <a:pPr>
              <a:buNone/>
            </a:pPr>
            <a:r>
              <a:rPr lang="en-US" sz="2000" dirty="0" smtClean="0"/>
              <a:t>	- Maximal CU depth (4) is explicitly signaled</a:t>
            </a:r>
          </a:p>
          <a:p>
            <a:pPr>
              <a:buNone/>
            </a:pPr>
            <a:r>
              <a:rPr lang="en-US" sz="2000" dirty="0" smtClean="0"/>
              <a:t>	- Minimal CU depth is always set to 0</a:t>
            </a:r>
          </a:p>
          <a:p>
            <a:pPr>
              <a:buNone/>
            </a:pPr>
            <a:r>
              <a:rPr lang="en-US" sz="2000" dirty="0" smtClean="0"/>
              <a:t>	- CU depth range (0~3) is used for all frames (sequence level)</a:t>
            </a:r>
          </a:p>
          <a:p>
            <a:r>
              <a:rPr lang="en-US" sz="2000" dirty="0" smtClean="0"/>
              <a:t>CU </a:t>
            </a:r>
            <a:r>
              <a:rPr lang="en-US" sz="2000" dirty="0" smtClean="0"/>
              <a:t>Depth Range is Highly Content and Configuration Dependent</a:t>
            </a:r>
          </a:p>
          <a:p>
            <a:pPr>
              <a:buNone/>
            </a:pPr>
            <a:r>
              <a:rPr lang="en-US" sz="2000" dirty="0" smtClean="0"/>
              <a:t>	</a:t>
            </a: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7DC33B-932C-4FE9-9500-4DC0F215443E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39824" y="3521728"/>
          <a:ext cx="6646886" cy="2479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273950"/>
                <a:gridCol w="23729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Sequence@Conditions</a:t>
                      </a:r>
                      <a:r>
                        <a:rPr lang="en-US" dirty="0" smtClean="0"/>
                        <a:t> (JCTVC-D600)</a:t>
                      </a:r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 CU Depth</a:t>
                      </a:r>
                      <a:endParaRPr lang="en-US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BlowingBubbles</a:t>
                      </a:r>
                      <a:r>
                        <a:rPr lang="en-US" sz="1600" dirty="0" smtClean="0"/>
                        <a:t>(</a:t>
                      </a:r>
                      <a:r>
                        <a:rPr lang="en-US" sz="1600" i="0" dirty="0" smtClean="0"/>
                        <a:t>416x240)@IHE,QP=22</a:t>
                      </a:r>
                      <a:endParaRPr lang="en-US" sz="1600" i="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2.91</a:t>
                      </a:r>
                      <a:endParaRPr lang="en-US" sz="16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NebutaFestival</a:t>
                      </a:r>
                      <a:r>
                        <a:rPr lang="en-US" sz="1600" dirty="0" smtClean="0"/>
                        <a:t>(2560x1600)@RALC,</a:t>
                      </a:r>
                      <a:r>
                        <a:rPr lang="en-US" sz="1600" baseline="0" dirty="0" smtClean="0"/>
                        <a:t>QP=37,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highest slice depth</a:t>
                      </a:r>
                      <a:endParaRPr 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0.02</a:t>
                      </a:r>
                      <a:endParaRPr lang="en-US" sz="16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PartyScene</a:t>
                      </a:r>
                      <a:r>
                        <a:rPr lang="en-US" sz="1600" dirty="0" smtClean="0"/>
                        <a:t>(832x480)@RAHE, QP=22,</a:t>
                      </a:r>
                      <a:r>
                        <a:rPr lang="en-US" sz="16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lowest slice depth</a:t>
                      </a:r>
                      <a:endParaRPr 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2.58</a:t>
                      </a:r>
                      <a:endParaRPr lang="en-US" sz="1600" dirty="0"/>
                    </a:p>
                  </a:txBody>
                  <a:tcPr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Vidyo4(1280x720)@LDHE,QP=37, highest slice depth</a:t>
                      </a:r>
                      <a:endParaRPr lang="en-US" sz="16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0.12</a:t>
                      </a:r>
                      <a:endParaRPr lang="en-US" sz="1600" dirty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Redundancies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Flag of CU Splitting</a:t>
            </a:r>
          </a:p>
          <a:p>
            <a:pPr>
              <a:buNone/>
            </a:pPr>
            <a:r>
              <a:rPr lang="en-US" dirty="0" smtClean="0"/>
              <a:t>			         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Similarly, further splitting flag is not necessary when current depth reaches the max CU depth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607FE-6755-425A-95BB-B2753C9912E3}" type="datetime1">
              <a:rPr lang="en-US" altLang="ja-JP" smtClean="0"/>
              <a:pPr/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11D3B1-D968-4075-BA43-0C495E9E341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pSp>
        <p:nvGrpSpPr>
          <p:cNvPr id="27" name="Group 26"/>
          <p:cNvGrpSpPr/>
          <p:nvPr/>
        </p:nvGrpSpPr>
        <p:grpSpPr>
          <a:xfrm>
            <a:off x="1114510" y="2109396"/>
            <a:ext cx="2163176" cy="2176860"/>
            <a:chOff x="3489324" y="1911942"/>
            <a:chExt cx="2163176" cy="2176860"/>
          </a:xfrm>
        </p:grpSpPr>
        <p:cxnSp>
          <p:nvCxnSpPr>
            <p:cNvPr id="18" name="Straight Connector 17"/>
            <p:cNvCxnSpPr/>
            <p:nvPr/>
          </p:nvCxnSpPr>
          <p:spPr bwMode="auto">
            <a:xfrm>
              <a:off x="3489324" y="192880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492500" y="407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 rot="5400000">
              <a:off x="2412500" y="300880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5400000">
              <a:off x="456357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1117686" y="2109396"/>
            <a:ext cx="2160000" cy="2160000"/>
            <a:chOff x="3475641" y="1911942"/>
            <a:chExt cx="2160000" cy="2160000"/>
          </a:xfrm>
        </p:grpSpPr>
        <p:cxnSp>
          <p:nvCxnSpPr>
            <p:cNvPr id="19" name="Straight Connector 18"/>
            <p:cNvCxnSpPr/>
            <p:nvPr/>
          </p:nvCxnSpPr>
          <p:spPr bwMode="auto">
            <a:xfrm>
              <a:off x="3475641" y="300037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 rot="5400000">
              <a:off x="349200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2206116" y="3189396"/>
            <a:ext cx="1080000" cy="1080000"/>
            <a:chOff x="3492501" y="1911942"/>
            <a:chExt cx="2160000" cy="2160000"/>
          </a:xfrm>
        </p:grpSpPr>
        <p:cxnSp>
          <p:nvCxnSpPr>
            <p:cNvPr id="44" name="Straight Connector 43"/>
            <p:cNvCxnSpPr/>
            <p:nvPr/>
          </p:nvCxnSpPr>
          <p:spPr bwMode="auto">
            <a:xfrm>
              <a:off x="3492501" y="300037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rot="5400000">
              <a:off x="349200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1134546" y="3189396"/>
            <a:ext cx="1080000" cy="1080000"/>
            <a:chOff x="3492501" y="1911942"/>
            <a:chExt cx="2160000" cy="2160000"/>
          </a:xfrm>
        </p:grpSpPr>
        <p:cxnSp>
          <p:nvCxnSpPr>
            <p:cNvPr id="47" name="Straight Connector 46"/>
            <p:cNvCxnSpPr/>
            <p:nvPr/>
          </p:nvCxnSpPr>
          <p:spPr bwMode="auto">
            <a:xfrm>
              <a:off x="3492501" y="300037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rot="5400000">
              <a:off x="349200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1134546" y="2109396"/>
            <a:ext cx="1080000" cy="1080000"/>
            <a:chOff x="3492501" y="1911942"/>
            <a:chExt cx="2160000" cy="2160000"/>
          </a:xfrm>
        </p:grpSpPr>
        <p:cxnSp>
          <p:nvCxnSpPr>
            <p:cNvPr id="50" name="Straight Connector 49"/>
            <p:cNvCxnSpPr/>
            <p:nvPr/>
          </p:nvCxnSpPr>
          <p:spPr bwMode="auto">
            <a:xfrm>
              <a:off x="3492501" y="300037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 rot="5400000">
              <a:off x="349200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>
            <a:off x="2206116" y="2109396"/>
            <a:ext cx="1080000" cy="1080000"/>
            <a:chOff x="3492501" y="1911942"/>
            <a:chExt cx="2160000" cy="2160000"/>
          </a:xfrm>
        </p:grpSpPr>
        <p:cxnSp>
          <p:nvCxnSpPr>
            <p:cNvPr id="53" name="Straight Connector 52"/>
            <p:cNvCxnSpPr/>
            <p:nvPr/>
          </p:nvCxnSpPr>
          <p:spPr bwMode="auto">
            <a:xfrm>
              <a:off x="3492501" y="300037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 rot="5400000">
              <a:off x="3492000" y="2991942"/>
              <a:ext cx="21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55" name="Table 54"/>
          <p:cNvGraphicFramePr>
            <a:graphicFrameLocks noGrp="1"/>
          </p:cNvGraphicFramePr>
          <p:nvPr/>
        </p:nvGraphicFramePr>
        <p:xfrm>
          <a:off x="4000496" y="1787834"/>
          <a:ext cx="4381488" cy="42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85950"/>
                <a:gridCol w="259553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CU Depth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CU splitting flag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4000496" y="2500306"/>
          <a:ext cx="4381488" cy="42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85950"/>
                <a:gridCol w="259553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1" lang="en-US" sz="2200" b="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  <p:graphicFrame>
        <p:nvGraphicFramePr>
          <p:cNvPr id="58" name="Table 57"/>
          <p:cNvGraphicFramePr>
            <a:graphicFrameLocks noGrp="1"/>
          </p:cNvGraphicFramePr>
          <p:nvPr/>
        </p:nvGraphicFramePr>
        <p:xfrm>
          <a:off x="4000496" y="2927026"/>
          <a:ext cx="4381488" cy="42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85950"/>
                <a:gridCol w="259553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1" lang="en-US" sz="2200" b="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kumimoji="1" lang="en-US" sz="2200" b="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1, 1, 1, 1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59" name="Rectangle 58"/>
          <p:cNvSpPr/>
          <p:nvPr/>
        </p:nvSpPr>
        <p:spPr bwMode="auto">
          <a:xfrm>
            <a:off x="4071934" y="3483479"/>
            <a:ext cx="1571636" cy="64294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標楷體" pitchFamily="65" charset="-120"/>
                <a:cs typeface="Arial" charset="0"/>
              </a:rPr>
              <a:t>Min CU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標楷體" pitchFamily="65" charset="-120"/>
                <a:cs typeface="Arial" charset="0"/>
              </a:rPr>
              <a:t>Depth=2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6429388" y="2549358"/>
            <a:ext cx="1319250" cy="81582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cxnSp>
        <p:nvCxnSpPr>
          <p:cNvPr id="62" name="Straight Arrow Connector 61"/>
          <p:cNvCxnSpPr>
            <a:stCxn id="59" idx="0"/>
          </p:cNvCxnSpPr>
          <p:nvPr/>
        </p:nvCxnSpPr>
        <p:spPr bwMode="auto">
          <a:xfrm rot="5400000" flipH="1" flipV="1">
            <a:off x="5401064" y="2455155"/>
            <a:ext cx="485013" cy="15716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Rectangle 62"/>
          <p:cNvSpPr/>
          <p:nvPr/>
        </p:nvSpPr>
        <p:spPr bwMode="auto">
          <a:xfrm>
            <a:off x="5715008" y="3802951"/>
            <a:ext cx="2776486" cy="894974"/>
          </a:xfrm>
          <a:prstGeom prst="rect">
            <a:avLst/>
          </a:prstGeom>
          <a:noFill/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標楷體" pitchFamily="65" charset="-120"/>
                <a:cs typeface="Arial" charset="0"/>
              </a:rPr>
              <a:t>Always 1, can be skipped</a:t>
            </a:r>
            <a:r>
              <a:rPr kumimoji="1" lang="en-US" sz="22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標楷體" pitchFamily="65" charset="-120"/>
                <a:cs typeface="Arial" charset="0"/>
              </a:rPr>
              <a:t> in </a:t>
            </a:r>
            <a:r>
              <a:rPr kumimoji="1" lang="en-US" sz="2200" b="1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標楷體" pitchFamily="65" charset="-120"/>
                <a:cs typeface="Arial" charset="0"/>
              </a:rPr>
              <a:t>bitstream</a:t>
            </a:r>
            <a:endParaRPr kumimoji="1" lang="en-US" sz="22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 bwMode="auto">
          <a:xfrm rot="16200000" flipH="1">
            <a:off x="6853443" y="3584064"/>
            <a:ext cx="437776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Redundancies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 of inter prediction </a:t>
            </a:r>
          </a:p>
          <a:p>
            <a:pPr>
              <a:spcBef>
                <a:spcPts val="520"/>
              </a:spcBef>
              <a:buNone/>
            </a:pPr>
            <a:r>
              <a:rPr lang="en-US" dirty="0" smtClean="0"/>
              <a:t>	- Three types of </a:t>
            </a:r>
            <a:r>
              <a:rPr lang="en-US" dirty="0" err="1" smtClean="0"/>
              <a:t>pred</a:t>
            </a:r>
            <a:r>
              <a:rPr lang="en-US" dirty="0" smtClean="0"/>
              <a:t> direction: F-</a:t>
            </a:r>
            <a:r>
              <a:rPr lang="en-US" dirty="0" err="1" smtClean="0"/>
              <a:t>Pred</a:t>
            </a:r>
            <a:r>
              <a:rPr lang="en-US" dirty="0" smtClean="0"/>
              <a:t>, B-</a:t>
            </a:r>
            <a:r>
              <a:rPr lang="en-US" dirty="0" err="1" smtClean="0"/>
              <a:t>Pred</a:t>
            </a:r>
            <a:r>
              <a:rPr lang="en-US" dirty="0" smtClean="0"/>
              <a:t>, Bi-</a:t>
            </a:r>
            <a:r>
              <a:rPr lang="en-US" dirty="0" err="1" smtClean="0"/>
              <a:t>Pred</a:t>
            </a:r>
            <a:endParaRPr lang="en-US" dirty="0" smtClean="0"/>
          </a:p>
          <a:p>
            <a:pPr>
              <a:spcBef>
                <a:spcPts val="520"/>
              </a:spcBef>
              <a:buNone/>
            </a:pPr>
            <a:r>
              <a:rPr lang="en-US" dirty="0" smtClean="0"/>
              <a:t>	</a:t>
            </a:r>
          </a:p>
          <a:p>
            <a:pPr>
              <a:spcBef>
                <a:spcPts val="520"/>
              </a:spcBef>
              <a:buNone/>
            </a:pPr>
            <a:endParaRPr lang="en-US" dirty="0" smtClean="0"/>
          </a:p>
          <a:p>
            <a:pPr>
              <a:spcBef>
                <a:spcPts val="520"/>
              </a:spcBef>
              <a:buNone/>
            </a:pPr>
            <a:endParaRPr lang="en-US" dirty="0" smtClean="0"/>
          </a:p>
          <a:p>
            <a:pPr>
              <a:spcBef>
                <a:spcPts val="520"/>
              </a:spcBef>
              <a:buNone/>
            </a:pPr>
            <a:r>
              <a:rPr lang="en-US" dirty="0" smtClean="0"/>
              <a:t>	</a:t>
            </a:r>
          </a:p>
          <a:p>
            <a:pPr>
              <a:spcBef>
                <a:spcPts val="520"/>
              </a:spcBef>
              <a:buNone/>
            </a:pPr>
            <a:r>
              <a:rPr lang="en-US" dirty="0" smtClean="0"/>
              <a:t>	- Bi-</a:t>
            </a:r>
            <a:r>
              <a:rPr lang="en-US" dirty="0" err="1" smtClean="0"/>
              <a:t>Pred</a:t>
            </a:r>
            <a:r>
              <a:rPr lang="en-US" dirty="0" smtClean="0"/>
              <a:t> is not efficient for small blocks (high CU depths) [H.-C. Lin, et al., ICIP2009]</a:t>
            </a:r>
          </a:p>
          <a:p>
            <a:pPr>
              <a:spcBef>
                <a:spcPts val="520"/>
              </a:spcBef>
              <a:buNone/>
            </a:pPr>
            <a:r>
              <a:rPr lang="en-US" dirty="0" smtClean="0"/>
              <a:t>	- </a:t>
            </a:r>
            <a:r>
              <a:rPr lang="en-US" b="1" dirty="0" smtClean="0">
                <a:solidFill>
                  <a:srgbClr val="FF0000"/>
                </a:solidFill>
              </a:rPr>
              <a:t>Bi-</a:t>
            </a:r>
            <a:r>
              <a:rPr lang="en-US" b="1" dirty="0" err="1" smtClean="0">
                <a:solidFill>
                  <a:srgbClr val="FF0000"/>
                </a:solidFill>
              </a:rPr>
              <a:t>Pred</a:t>
            </a:r>
            <a:r>
              <a:rPr lang="en-US" b="1" dirty="0" smtClean="0">
                <a:solidFill>
                  <a:srgbClr val="FF0000"/>
                </a:solidFill>
              </a:rPr>
              <a:t> can be disabled at high depths to </a:t>
            </a:r>
            <a:r>
              <a:rPr lang="en-US" b="1" dirty="0" smtClean="0">
                <a:solidFill>
                  <a:srgbClr val="FF0000"/>
                </a:solidFill>
              </a:rPr>
              <a:t>reduce the table size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928794" y="2143116"/>
          <a:ext cx="5572164" cy="1371600"/>
        </p:xfrm>
        <a:graphic>
          <a:graphicData uri="http://schemas.openxmlformats.org/drawingml/2006/table">
            <a:tbl>
              <a:tblPr/>
              <a:tblGrid>
                <a:gridCol w="1391902"/>
                <a:gridCol w="2090131"/>
                <a:gridCol w="2090131"/>
              </a:tblGrid>
              <a:tr h="514354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 dirty="0" err="1">
                          <a:latin typeface="Times New Roman"/>
                          <a:ea typeface="Batang"/>
                          <a:cs typeface="Times New Roman"/>
                        </a:rPr>
                        <a:t>slice_type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>
                          <a:latin typeface="Times New Roman"/>
                          <a:ea typeface="Batang"/>
                          <a:cs typeface="Times New Roman"/>
                        </a:rPr>
                        <a:t>inter_pred_idc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b="1">
                          <a:latin typeface="Times New Roman"/>
                          <a:ea typeface="Batang"/>
                          <a:cs typeface="Times New Roman"/>
                        </a:rPr>
                        <a:t>Name of inter_pred_idc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P and B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0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Pred_L0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1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Pred_L1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17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B</a:t>
                      </a:r>
                      <a:endParaRPr lang="en-US" sz="18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2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BiPred</a:t>
                      </a:r>
                      <a:endParaRPr lang="en-US" sz="18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 bwMode="auto">
          <a:xfrm>
            <a:off x="1928794" y="3384000"/>
            <a:ext cx="557216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Determining CU Depth Range at Slice Level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Depth of a Frame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Adaptive CU Depth Range Based on Previously Coded Same-Type Frame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	Superscript </a:t>
            </a:r>
            <a:r>
              <a:rPr lang="en-US" sz="2000" i="1" dirty="0" smtClean="0"/>
              <a:t>S</a:t>
            </a:r>
            <a:r>
              <a:rPr lang="en-US" sz="2000" dirty="0" smtClean="0"/>
              <a:t> and </a:t>
            </a:r>
            <a:r>
              <a:rPr lang="en-US" sz="2000" i="1" dirty="0" smtClean="0"/>
              <a:t>G</a:t>
            </a:r>
            <a:r>
              <a:rPr lang="en-US" sz="2000" dirty="0" smtClean="0"/>
              <a:t> indicate the depth range information at slice and global level (in SPS).</a:t>
            </a:r>
          </a:p>
          <a:p>
            <a:pPr>
              <a:buNone/>
            </a:pPr>
            <a:r>
              <a:rPr lang="en-US" sz="2000" dirty="0" smtClean="0"/>
              <a:t>	Subscript </a:t>
            </a:r>
            <a:r>
              <a:rPr lang="en-US" sz="2000" i="1" dirty="0" smtClean="0"/>
              <a:t>p </a:t>
            </a:r>
            <a:r>
              <a:rPr lang="en-US" sz="2000" dirty="0" smtClean="0"/>
              <a:t>denotes the previously coded same-type frame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3114683" y="1830381"/>
          <a:ext cx="2600325" cy="741363"/>
        </p:xfrm>
        <a:graphic>
          <a:graphicData uri="http://schemas.openxmlformats.org/presentationml/2006/ole">
            <p:oleObj spid="_x0000_s11267" name="Formula" r:id="rId3" imgW="1774440" imgH="505800" progId="Equation.Ribbit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2603500" y="3736983"/>
          <a:ext cx="3987800" cy="835025"/>
        </p:xfrm>
        <a:graphic>
          <a:graphicData uri="http://schemas.openxmlformats.org/presentationml/2006/ole">
            <p:oleObj spid="_x0000_s11268" name="Formula" r:id="rId4" imgW="2720520" imgH="57168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of Slice Level ACUD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23950"/>
            <a:ext cx="2989291" cy="4954588"/>
          </a:xfrm>
        </p:spPr>
        <p:txBody>
          <a:bodyPr/>
          <a:lstStyle/>
          <a:p>
            <a:r>
              <a:rPr lang="en-US" sz="2000" dirty="0" smtClean="0"/>
              <a:t>Faster encoding speed (up to 28%) with little coding loss (≤0.3%) 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607FE-6755-425A-95BB-B2753C9912E3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3381" y="1042988"/>
            <a:ext cx="4477523" cy="51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Further Improvement – ACUD at CU Level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flag of Enabling CU-Level ACUD in SPS</a:t>
            </a:r>
          </a:p>
          <a:p>
            <a:r>
              <a:rPr lang="en-US" dirty="0" smtClean="0"/>
              <a:t>No Additional Syntax </a:t>
            </a:r>
            <a:r>
              <a:rPr lang="en-US" dirty="0" smtClean="0"/>
              <a:t>Modification Compared to Slice Level ACUD</a:t>
            </a:r>
            <a:endParaRPr lang="en-US" dirty="0" smtClean="0"/>
          </a:p>
          <a:p>
            <a:r>
              <a:rPr lang="en-US" dirty="0" smtClean="0"/>
              <a:t>Derivation of CU Depth Range CU Level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000" dirty="0" smtClean="0"/>
              <a:t>Superscript </a:t>
            </a:r>
            <a:r>
              <a:rPr lang="en-US" sz="2000" i="1" dirty="0" smtClean="0"/>
              <a:t>C</a:t>
            </a:r>
            <a:r>
              <a:rPr lang="en-US" sz="2000" dirty="0" smtClean="0"/>
              <a:t> indicates the current CU,  </a:t>
            </a:r>
            <a:r>
              <a:rPr lang="en-US" sz="2000" i="1" dirty="0" smtClean="0"/>
              <a:t>L</a:t>
            </a:r>
            <a:r>
              <a:rPr lang="en-US" sz="2000" dirty="0" smtClean="0"/>
              <a:t> and </a:t>
            </a:r>
            <a:r>
              <a:rPr lang="en-US" sz="2000" i="1" dirty="0" smtClean="0"/>
              <a:t>U</a:t>
            </a:r>
            <a:r>
              <a:rPr lang="en-US" sz="2000" dirty="0" smtClean="0"/>
              <a:t> denote the CU depths of the left and top PUs, respectively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Additional </a:t>
            </a:r>
            <a:r>
              <a:rPr lang="en-US" sz="2000" b="1" dirty="0" smtClean="0"/>
              <a:t>5%</a:t>
            </a:r>
            <a:r>
              <a:rPr lang="en-US" sz="2000" dirty="0" smtClean="0"/>
              <a:t> encoding time saving with less than 0.3% BD-rate increase (similar to that of slice-level ACUD)</a:t>
            </a:r>
            <a:endParaRPr lang="en-US" sz="20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11D3B1-D968-4075-BA43-0C495E9E341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89D1E7-9E2E-462A-BA77-BC7427A8D0D4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924053" y="3171120"/>
          <a:ext cx="4719649" cy="829384"/>
        </p:xfrm>
        <a:graphic>
          <a:graphicData uri="http://schemas.openxmlformats.org/presentationml/2006/ole">
            <p:oleObj spid="_x0000_s10241" name="Formula" r:id="rId3" imgW="3181680" imgH="559080" progId="Equation.Ribbi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43932" cy="658813"/>
          </a:xfrm>
        </p:spPr>
        <p:txBody>
          <a:bodyPr/>
          <a:lstStyle/>
          <a:p>
            <a:r>
              <a:rPr lang="en-US" sz="3000" dirty="0" smtClean="0"/>
              <a:t>Simulation Results of CU Level ACUD</a:t>
            </a:r>
            <a:endParaRPr lang="en-US" sz="3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BCC55-8C67-4816-8B99-D4F8CAAB26FF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FE37CA-F060-40A4-B47F-041BDD3FE25C}" type="datetime1">
              <a:rPr lang="en-US" altLang="ja-JP" smtClean="0"/>
              <a:pPr>
                <a:defRPr/>
              </a:pPr>
              <a:t>3/19/2011</a:t>
            </a:fld>
            <a:endParaRPr lang="en-US" altLang="ja-JP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0298" y="786738"/>
            <a:ext cx="4742032" cy="542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lnDef>
  </a:objectDefaults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13459</TotalTime>
  <Words>673</Words>
  <Application>Microsoft Office PowerPoint</Application>
  <PresentationFormat>On-screen Show (4:3)</PresentationFormat>
  <Paragraphs>215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Corporate ppt templatel_Confidential A</vt:lpstr>
      <vt:lpstr>Formula</vt:lpstr>
      <vt:lpstr>Visio</vt:lpstr>
      <vt:lpstr>Adaptive CU Depth Range</vt:lpstr>
      <vt:lpstr>Introduction</vt:lpstr>
      <vt:lpstr>Current CU Depth Signaling in HM2.0</vt:lpstr>
      <vt:lpstr>Potential Redundancies (I)</vt:lpstr>
      <vt:lpstr>Potential Redundancies (II)</vt:lpstr>
      <vt:lpstr>Determining CU Depth Range at Slice Level</vt:lpstr>
      <vt:lpstr>Simulation Results of Slice Level ACUD</vt:lpstr>
      <vt:lpstr>Further Improvement – ACUD at CU Level</vt:lpstr>
      <vt:lpstr>Simulation Results of CU Level ACUD</vt:lpstr>
      <vt:lpstr>Conclusions </vt:lpstr>
      <vt:lpstr>Slide 10</vt:lpstr>
      <vt:lpstr>Proposed Syntax Modification – Slice Level ACUD (I)</vt:lpstr>
      <vt:lpstr>Proposed Syntax Modification – Slice Level ACUD (II)</vt:lpstr>
      <vt:lpstr>Modified LCEC for split_coding_unit_flag</vt:lpstr>
      <vt:lpstr>Modified LCEC for Inter Prediction Direction</vt:lpstr>
      <vt:lpstr>Performance of Disabling Bi-Pred and CU Depth</vt:lpstr>
      <vt:lpstr>JCTVC-E090 (CU Level) vs. Encoder Only Approach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MTK</dc:creator>
  <cp:keywords>Confidential A</cp:keywords>
  <dc:description>Confidential A</dc:description>
  <cp:lastModifiedBy>Xiang Li</cp:lastModifiedBy>
  <cp:revision>1277</cp:revision>
  <dcterms:created xsi:type="dcterms:W3CDTF">2008-02-20T09:40:59Z</dcterms:created>
  <dcterms:modified xsi:type="dcterms:W3CDTF">2011-03-18T20:09:30Z</dcterms:modified>
  <cp:category>Confidential A</cp:category>
</cp:coreProperties>
</file>