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366" r:id="rId2"/>
    <p:sldId id="367" r:id="rId3"/>
    <p:sldId id="379" r:id="rId4"/>
    <p:sldId id="380" r:id="rId5"/>
    <p:sldId id="382" r:id="rId6"/>
    <p:sldId id="381" r:id="rId7"/>
    <p:sldId id="374" r:id="rId8"/>
    <p:sldId id="375" r:id="rId9"/>
    <p:sldId id="384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44" autoAdjust="0"/>
    <p:restoredTop sz="90317" autoAdjust="0"/>
  </p:normalViewPr>
  <p:slideViewPr>
    <p:cSldViewPr>
      <p:cViewPr>
        <p:scale>
          <a:sx n="90" d="100"/>
          <a:sy n="90" d="100"/>
        </p:scale>
        <p:origin x="-72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656EA-F68F-4384-9AF9-BA8F3E347338}" type="datetimeFigureOut">
              <a:rPr lang="en-US" smtClean="0"/>
              <a:pPr/>
              <a:t>3/19/2011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B2ECC-1C72-435E-8078-3DFF57D970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fld id="{A9B123D6-2175-4799-B55C-4571448A41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DA7F33-9850-437C-BC39-94F3157B4BE8}" type="slidenum">
              <a:rPr lang="en-US" altLang="zh-TW" smtClean="0"/>
              <a:pPr>
                <a:defRPr/>
              </a:pPr>
              <a:t>1</a:t>
            </a:fld>
            <a:endParaRPr lang="en-US" altLang="zh-TW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zh-TW" dirty="0" smtClean="0"/>
              <a:t>Cross</a:t>
            </a:r>
            <a:r>
              <a:rPr lang="en-US" altLang="zh-TW" baseline="0" dirty="0" smtClean="0"/>
              <a:t> check by Samsung E-407, SONY E-469</a:t>
            </a:r>
            <a:endParaRPr lang="en-US" altLang="zh-TW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B123D6-2175-4799-B55C-4571448A41CD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B123D6-2175-4799-B55C-4571448A41CD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B123D6-2175-4799-B55C-4571448A41CD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B123D6-2175-4799-B55C-4571448A41CD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B123D6-2175-4799-B55C-4571448A41CD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8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solidFill>
                  <a:srgbClr val="E86C1F"/>
                </a:solidFill>
                <a:ea typeface="SimHei" pitchFamily="2" charset="-122"/>
                <a:cs typeface="+mn-cs"/>
              </a:rPr>
              <a:t>Confidential A</a:t>
            </a:r>
            <a:endParaRPr lang="zh-TW" altLang="en-US" sz="1400" b="1">
              <a:solidFill>
                <a:srgbClr val="E86C1F"/>
              </a:solidFill>
              <a:ea typeface="新細明體" pitchFamily="18" charset="-120"/>
              <a:cs typeface="+mn-cs"/>
            </a:endParaRPr>
          </a:p>
        </p:txBody>
      </p:sp>
      <p:pic>
        <p:nvPicPr>
          <p:cNvPr id="10" name="Picture 10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  <a:cs typeface="+mn-cs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  <a:cs typeface="+mn-cs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  <a:cs typeface="+mn-cs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  <a:cs typeface="+mn-cs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  <a:cs typeface="+mn-cs"/>
            </a:endParaRPr>
          </a:p>
        </p:txBody>
      </p:sp>
      <p:pic>
        <p:nvPicPr>
          <p:cNvPr id="12" name="Picture 12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A40F9-988F-46F0-AFDD-5D3B0C02F57B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896EC-6730-4923-900F-B72ED9D70AE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96ECD-7A91-4CC4-9BA8-98F36C93C47C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7767C-7A49-45AE-8A2B-F4111D1E76B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30750" y="1123950"/>
            <a:ext cx="3951288" cy="240030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30750" y="3676650"/>
            <a:ext cx="3951288" cy="24018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FABD0-EF2A-4C1F-93ED-DF7B0938D4C4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831B3-7D35-4344-A99D-2491FFF0F12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7562E-341C-4E18-B3CE-90A654332F5D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C34E9-5C17-4571-ABBA-1CE9E20F97B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CCBFF-685A-44D0-8FB9-19BCAB7E7B16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7A0E3-63AB-47E2-A84B-328DB9BCA5E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33898-E75D-4219-B604-859FB3BAE4C3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8C13A-92FE-4208-B5DE-CF289A56E2D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27382-0306-4E51-AD2C-840F1D6CD1D5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6136D-03B2-4D55-AC09-4BDCCACEB6A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B7629-DBEC-450D-A82C-7C3FD2C9901C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D87C0-1B28-4011-8103-39AD7FAB021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123DB-87E0-4C75-A0BF-924354292E7A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54CF5-DDD5-4B1A-863A-AD1AC0D81C3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7E06E-6FFF-4D2A-A6B9-1B8AC387DE4A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41371-BCF2-4B65-AEFF-794304008E9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B17D0-3AA7-4BD7-B15B-6E8149DF4F58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A21DE-E0DC-44E1-A079-6C5E56D48BD1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CN" altLang="zh-TW" smtClean="0"/>
              <a:t> pt Arial</a:t>
            </a:r>
            <a:endParaRPr lang="en-US" altLang="ja-JP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89AC5E04-58F6-4627-976C-9E7CDBF46651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                                                                        </a:t>
            </a:r>
            <a:endParaRPr lang="en-US" altLang="zh-TW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F2BA531E-832E-4190-915E-80CDD2ED0C8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13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TW" dirty="0" smtClean="0"/>
              <a:t>Adaptive Inter Mode Coding for LCEC</a:t>
            </a:r>
            <a:endParaRPr lang="zh-TW" altLang="en-US" dirty="0" smtClean="0"/>
          </a:p>
        </p:txBody>
      </p:sp>
      <p:sp>
        <p:nvSpPr>
          <p:cNvPr id="308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33825"/>
            <a:ext cx="8524875" cy="1223963"/>
          </a:xfrm>
        </p:spPr>
        <p:txBody>
          <a:bodyPr/>
          <a:lstStyle/>
          <a:p>
            <a:pPr eaLnBrk="1" hangingPunct="1"/>
            <a:r>
              <a:rPr lang="en-US" altLang="zh-TW" sz="1800" dirty="0" smtClean="0"/>
              <a:t>Ximin Zhang, Shan Liu, Shawmin Lei</a:t>
            </a:r>
          </a:p>
        </p:txBody>
      </p:sp>
      <p:pic>
        <p:nvPicPr>
          <p:cNvPr id="3077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JCTVC-E080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sp>
        <p:nvSpPr>
          <p:cNvPr id="3079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Copyright © MediaTek Inc. All rights reserved.</a:t>
            </a:r>
          </a:p>
        </p:txBody>
      </p:sp>
      <p:pic>
        <p:nvPicPr>
          <p:cNvPr id="3080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by </a:t>
            </a:r>
            <a:r>
              <a:rPr lang="en-US" altLang="zh-TW" sz="1400" dirty="0" smtClean="0">
                <a:ea typeface="SimHei" pitchFamily="2" charset="-122"/>
              </a:rPr>
              <a:t>Ximin Zhang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5</a:t>
            </a:r>
            <a:r>
              <a:rPr lang="en-US" altLang="zh-TW" sz="1400" baseline="30000" dirty="0">
                <a:ea typeface="SimHei" pitchFamily="2" charset="-122"/>
              </a:rPr>
              <a:t>th</a:t>
            </a:r>
            <a:r>
              <a:rPr lang="en-US" altLang="zh-TW" sz="1400" dirty="0">
                <a:ea typeface="SimHei" pitchFamily="2" charset="-122"/>
              </a:rPr>
              <a:t> JCT Meeting in Geneva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16-23 March, 2011</a:t>
            </a:r>
            <a:endParaRPr lang="en-US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                                                                        </a:t>
            </a:r>
            <a:endParaRPr lang="en-US" altLang="zh-TW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8AE33-88BC-475F-8ADA-3234163C09B6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9C34E9-5C17-4571-ABBA-1CE9E20F97B2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85852" y="1071545"/>
          <a:ext cx="6072230" cy="1052515"/>
        </p:xfrm>
        <a:graphic>
          <a:graphicData uri="http://schemas.openxmlformats.org/drawingml/2006/table">
            <a:tbl>
              <a:tblPr/>
              <a:tblGrid>
                <a:gridCol w="5108946"/>
                <a:gridCol w="963284"/>
              </a:tblGrid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coding_tree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( x0,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y0,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log2CUSize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) {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latin typeface="Times New Roman"/>
                          <a:ea typeface="Batang"/>
                          <a:cs typeface="Times New Roman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200" dirty="0" smtClean="0">
                          <a:latin typeface="Times New Roman"/>
                          <a:ea typeface="Batang"/>
                          <a:cs typeface="Times New Roman"/>
                        </a:rPr>
                        <a:t>    ...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200" b="1" dirty="0" err="1">
                          <a:latin typeface="Times New Roman"/>
                          <a:ea typeface="Batang"/>
                          <a:cs typeface="Times New Roman"/>
                        </a:rPr>
                        <a:t>split_coding_unit_flag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 x0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 y0 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u(1) | ae(v)</a:t>
                      </a:r>
                      <a:endParaRPr lang="en-US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...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85853" y="2428868"/>
          <a:ext cx="6072229" cy="1463040"/>
        </p:xfrm>
        <a:graphic>
          <a:graphicData uri="http://schemas.openxmlformats.org/drawingml/2006/table">
            <a:tbl>
              <a:tblPr/>
              <a:tblGrid>
                <a:gridCol w="5122141"/>
                <a:gridCol w="950088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coding_unit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( x0,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y0,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log2CUSize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) {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latin typeface="Times New Roman"/>
                          <a:ea typeface="Batang"/>
                          <a:cs typeface="Times New Roman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200" dirty="0" smtClean="0">
                          <a:latin typeface="Times New Roman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200" dirty="0" err="1" smtClean="0">
                          <a:latin typeface="Times New Roman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200" dirty="0" smtClean="0">
                          <a:latin typeface="Times New Roman"/>
                          <a:ea typeface="Batang"/>
                          <a:cs typeface="Times New Roman"/>
                        </a:rPr>
                        <a:t>  !=  I )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200" b="1" dirty="0" err="1">
                          <a:latin typeface="Times New Roman"/>
                          <a:ea typeface="Batang"/>
                          <a:cs typeface="Times New Roman"/>
                        </a:rPr>
                        <a:t>skip_flag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 x0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 y0 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u(1) | ae(v)</a:t>
                      </a:r>
                      <a:endParaRPr lang="en-US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Times New Roman"/>
                          <a:ea typeface="Batang"/>
                          <a:cs typeface="Times New Roman"/>
                        </a:rPr>
                        <a:t>    …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if( 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slice_type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!= I  | |  log2CUSize  = =  Log2MinCUSize )</a:t>
                      </a:r>
                      <a:endParaRPr lang="en-US" sz="1200" dirty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200" b="1" dirty="0" err="1">
                          <a:latin typeface="Times New Roman"/>
                          <a:ea typeface="Batang"/>
                          <a:cs typeface="Times New Roman"/>
                        </a:rPr>
                        <a:t>pred_mode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u(v) | ae(v)</a:t>
                      </a:r>
                      <a:endParaRPr lang="en-US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...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85852" y="4214818"/>
          <a:ext cx="6072229" cy="1527563"/>
        </p:xfrm>
        <a:graphic>
          <a:graphicData uri="http://schemas.openxmlformats.org/drawingml/2006/table">
            <a:tbl>
              <a:tblPr/>
              <a:tblGrid>
                <a:gridCol w="5174610"/>
                <a:gridCol w="897619"/>
              </a:tblGrid>
              <a:tr h="2180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( x0,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y0,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log2PUWidth,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log2PUHeight, </a:t>
                      </a:r>
                      <a:r>
                        <a:rPr lang="en-US" sz="1200" dirty="0" err="1">
                          <a:latin typeface="Times New Roman"/>
                          <a:ea typeface="Malgun Gothic"/>
                          <a:cs typeface="Times New Roman"/>
                        </a:rPr>
                        <a:t>PartIdx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  …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if( !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InferredMergeFlag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&amp;&amp;</a:t>
                      </a:r>
                      <a:b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			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NumMergeCand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&gt;  0 )</a:t>
                      </a:r>
                      <a:endParaRPr lang="en-US" sz="1200" dirty="0" smtClean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1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US" sz="12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x0 </a:t>
                      </a:r>
                      <a:r>
                        <a:rPr lang="en-US" sz="1200" b="1" dirty="0"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y0 </a:t>
                      </a:r>
                      <a:r>
                        <a:rPr lang="en-US" sz="12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latin typeface="Times New Roman"/>
                          <a:ea typeface="Malgun Gothic"/>
                          <a:cs typeface="Times New Roman"/>
                        </a:rPr>
                        <a:t>u(1) | ae(v)</a:t>
                      </a: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                                                                        </a:t>
            </a:r>
            <a:endParaRPr lang="en-US" altLang="zh-TW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8AE33-88BC-475F-8ADA-3234163C09B6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9C34E9-5C17-4571-ABBA-1CE9E20F97B2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214413" y="1428736"/>
          <a:ext cx="6715173" cy="928694"/>
        </p:xfrm>
        <a:graphic>
          <a:graphicData uri="http://schemas.openxmlformats.org/drawingml/2006/table">
            <a:tbl>
              <a:tblPr/>
              <a:tblGrid>
                <a:gridCol w="1003417"/>
                <a:gridCol w="853972"/>
                <a:gridCol w="857256"/>
                <a:gridCol w="857256"/>
                <a:gridCol w="785818"/>
                <a:gridCol w="785818"/>
                <a:gridCol w="857256"/>
                <a:gridCol w="714380"/>
              </a:tblGrid>
              <a:tr h="46434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Split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SKIP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2Nx2N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2NxN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Nx2N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NxN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INTRA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64347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Code word length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3+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4+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5+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6+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smtClean="0">
                          <a:solidFill>
                            <a:schemeClr val="tx1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7+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0000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071670" y="2571744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The optimal syntax coding should be content dependent</a:t>
            </a:r>
            <a:endParaRPr lang="en-US" sz="1600" dirty="0"/>
          </a:p>
        </p:txBody>
      </p:sp>
      <p:sp>
        <p:nvSpPr>
          <p:cNvPr id="15" name="Down Arrow 14"/>
          <p:cNvSpPr/>
          <p:nvPr/>
        </p:nvSpPr>
        <p:spPr bwMode="auto">
          <a:xfrm>
            <a:off x="4286248" y="3286124"/>
            <a:ext cx="357190" cy="50006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57290" y="4086059"/>
            <a:ext cx="6429420" cy="1200329"/>
          </a:xfrm>
          <a:prstGeom prst="rect">
            <a:avLst/>
          </a:prstGeom>
          <a:gradFill>
            <a:gsLst>
              <a:gs pos="0">
                <a:srgbClr val="FF0000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</a:gradFill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Use a set of adaptive code words for each mode in each depth corresponding to the frequency of their appearance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                                                                        </a:t>
            </a:r>
            <a:endParaRPr lang="en-US" altLang="zh-TW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8AE33-88BC-475F-8ADA-3234163C09B6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9C34E9-5C17-4571-ABBA-1CE9E20F97B2}" type="slidenum">
              <a:rPr lang="ja-JP" altLang="en-US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928662" y="1100135"/>
          <a:ext cx="7429552" cy="1828800"/>
        </p:xfrm>
        <a:graphic>
          <a:graphicData uri="http://schemas.openxmlformats.org/drawingml/2006/table">
            <a:tbl>
              <a:tblPr/>
              <a:tblGrid>
                <a:gridCol w="3714776"/>
                <a:gridCol w="3714776"/>
              </a:tblGrid>
              <a:tr h="0">
                <a:tc>
                  <a:txBody>
                    <a:bodyPr/>
                    <a:lstStyle/>
                    <a:p>
                      <a:pPr marL="0" marR="0"/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Coding syntax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Mode1[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Syntax[Index </a:t>
                      </a:r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(Mode1 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])]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Mode2[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Syntax[Index </a:t>
                      </a:r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(Mode2 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[</a:t>
                      </a:r>
                      <a:r>
                        <a:rPr lang="en-US" sz="1200" dirty="0" err="1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])]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Mode3[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Syntax[Index </a:t>
                      </a:r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(Mode3 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[</a:t>
                      </a:r>
                      <a:r>
                        <a:rPr lang="en-US" sz="1200" dirty="0" err="1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])]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Mode4[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Syntax[Index </a:t>
                      </a:r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(Mode4 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])]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Mode5[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Syntax[Index </a:t>
                      </a:r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(Mode5 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[</a:t>
                      </a:r>
                      <a:r>
                        <a:rPr lang="en-US" sz="1200" dirty="0" err="1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])]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Mode6[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Syntax[Index </a:t>
                      </a:r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(Mode6 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[</a:t>
                      </a:r>
                      <a:r>
                        <a:rPr lang="en-US" sz="1200" dirty="0" err="1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])]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Mode7[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Syntax[Index </a:t>
                      </a:r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(Mode7 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[</a:t>
                      </a:r>
                      <a:r>
                        <a:rPr lang="en-US" sz="1200" dirty="0" err="1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])]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Mode8[</a:t>
                      </a:r>
                      <a:r>
                        <a:rPr lang="en-US" sz="1200" dirty="0" err="1" smtClean="0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Syntax[Index </a:t>
                      </a:r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(Mode8 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[</a:t>
                      </a:r>
                      <a:r>
                        <a:rPr lang="en-US" sz="1200" dirty="0" err="1">
                          <a:latin typeface="Times New Roman"/>
                          <a:ea typeface="SimSun"/>
                          <a:cs typeface="Times New Roman"/>
                        </a:rPr>
                        <a:t>uiDepth</a:t>
                      </a:r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])]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68592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…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…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928662" y="3214686"/>
          <a:ext cx="7429552" cy="1828800"/>
        </p:xfrm>
        <a:graphic>
          <a:graphicData uri="http://schemas.openxmlformats.org/drawingml/2006/table">
            <a:tbl>
              <a:tblPr/>
              <a:tblGrid>
                <a:gridCol w="3714776"/>
                <a:gridCol w="3714776"/>
              </a:tblGrid>
              <a:tr h="0">
                <a:tc>
                  <a:txBody>
                    <a:bodyPr/>
                    <a:lstStyle/>
                    <a:p>
                      <a:pPr marL="0" marR="0"/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Coding word syntax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Syntax[0]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Syntax[1]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Syntax[2]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Syntax[3]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0001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Syntax[4]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Syntax[5]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000001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Syntax[6]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0000001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>
                          <a:latin typeface="Times New Roman"/>
                          <a:ea typeface="SimSun"/>
                          <a:cs typeface="Times New Roman"/>
                        </a:rPr>
                        <a:t>Syntax[7]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>
                          <a:latin typeface="Times New Roman"/>
                          <a:ea typeface="SimSun"/>
                          <a:cs typeface="Times New Roman"/>
                        </a:rPr>
                        <a:t>00000001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…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dirty="0" smtClean="0">
                          <a:latin typeface="Times New Roman"/>
                          <a:ea typeface="SimSun"/>
                          <a:cs typeface="Times New Roman"/>
                        </a:rPr>
                        <a:t>…</a:t>
                      </a:r>
                      <a:endParaRPr lang="en-US" sz="12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>
                        <a:alpha val="15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57224" y="5214950"/>
            <a:ext cx="3643338" cy="307777"/>
          </a:xfrm>
          <a:prstGeom prst="rect">
            <a:avLst/>
          </a:prstGeom>
          <a:solidFill>
            <a:srgbClr val="00B0F0">
              <a:alpha val="1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Counter(</a:t>
            </a:r>
            <a:r>
              <a:rPr lang="en-US" sz="1400" b="1" dirty="0" err="1" smtClean="0"/>
              <a:t>ModeA</a:t>
            </a:r>
            <a:r>
              <a:rPr lang="en-US" sz="1400" b="1" dirty="0" smtClean="0"/>
              <a:t>) &gt; Counter (</a:t>
            </a:r>
            <a:r>
              <a:rPr lang="en-US" sz="1400" b="1" dirty="0" err="1" smtClean="0"/>
              <a:t>ModeB</a:t>
            </a:r>
            <a:r>
              <a:rPr lang="en-US" sz="1400" b="1" dirty="0" smtClean="0"/>
              <a:t>)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 bwMode="auto">
          <a:xfrm>
            <a:off x="4572000" y="5286388"/>
            <a:ext cx="285752" cy="14287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29190" y="5214950"/>
            <a:ext cx="2928958" cy="307777"/>
          </a:xfrm>
          <a:prstGeom prst="rect">
            <a:avLst/>
          </a:prstGeom>
          <a:solidFill>
            <a:srgbClr val="00B0F0">
              <a:alpha val="1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Index(</a:t>
            </a:r>
            <a:r>
              <a:rPr lang="en-US" sz="1400" b="1" dirty="0" err="1" smtClean="0"/>
              <a:t>ModeA</a:t>
            </a:r>
            <a:r>
              <a:rPr lang="en-US" sz="1400" b="1" dirty="0" smtClean="0"/>
              <a:t>) &lt; Index(</a:t>
            </a:r>
            <a:r>
              <a:rPr lang="en-US" sz="1400" b="1" dirty="0" err="1" smtClean="0"/>
              <a:t>ModeB</a:t>
            </a:r>
            <a:r>
              <a:rPr lang="en-US" sz="1400" b="1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en-US" dirty="0" smtClean="0"/>
              <a:t>Simulation results (</a:t>
            </a:r>
            <a:r>
              <a:rPr lang="en-US" sz="2000" dirty="0" err="1" smtClean="0"/>
              <a:t>vs</a:t>
            </a:r>
            <a:r>
              <a:rPr lang="en-US" sz="2000" dirty="0" smtClean="0"/>
              <a:t> HM2.0 Anchor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                                                                        </a:t>
            </a:r>
            <a:endParaRPr lang="en-US" altLang="zh-TW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8AE33-88BC-475F-8ADA-3234163C09B6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9C34E9-5C17-4571-ABBA-1CE9E20F97B2}" type="slidenum">
              <a:rPr lang="ja-JP" altLang="en-US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785784" y="1214423"/>
          <a:ext cx="7572432" cy="5000667"/>
        </p:xfrm>
        <a:graphic>
          <a:graphicData uri="http://schemas.openxmlformats.org/drawingml/2006/table">
            <a:tbl>
              <a:tblPr/>
              <a:tblGrid>
                <a:gridCol w="1262072"/>
                <a:gridCol w="1262072"/>
                <a:gridCol w="1262072"/>
                <a:gridCol w="1262072"/>
                <a:gridCol w="1262072"/>
                <a:gridCol w="1262072"/>
              </a:tblGrid>
              <a:tr h="21289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8480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9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9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9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9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9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9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9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-0.3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89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164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en-US" dirty="0" smtClean="0"/>
              <a:t>Simulation results (</a:t>
            </a:r>
            <a:r>
              <a:rPr lang="en-US" sz="2000" dirty="0" err="1" smtClean="0"/>
              <a:t>vs</a:t>
            </a:r>
            <a:r>
              <a:rPr lang="en-US" sz="2000" dirty="0" smtClean="0"/>
              <a:t> </a:t>
            </a:r>
            <a:r>
              <a:rPr lang="en-US" sz="2000" dirty="0" smtClean="0"/>
              <a:t>Fixed VLC table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                                                                        </a:t>
            </a:r>
            <a:endParaRPr lang="en-US" altLang="zh-TW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8AE33-88BC-475F-8ADA-3234163C09B6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9C34E9-5C17-4571-ABBA-1CE9E20F97B2}" type="slidenum">
              <a:rPr lang="ja-JP" altLang="en-US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13" name="TextBox 12"/>
          <p:cNvSpPr txBox="1"/>
          <p:nvPr/>
        </p:nvSpPr>
        <p:spPr>
          <a:xfrm>
            <a:off x="1214414" y="5715016"/>
            <a:ext cx="6572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* Compared with fixed codeword table (QC_LCEC_INTER_MODE disabled)</a:t>
            </a:r>
            <a:endParaRPr lang="en-US" sz="1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14348" y="1214415"/>
          <a:ext cx="7715304" cy="4500600"/>
        </p:xfrm>
        <a:graphic>
          <a:graphicData uri="http://schemas.openxmlformats.org/drawingml/2006/table">
            <a:tbl>
              <a:tblPr/>
              <a:tblGrid>
                <a:gridCol w="1285884"/>
                <a:gridCol w="1285884"/>
                <a:gridCol w="1285884"/>
                <a:gridCol w="1285884"/>
                <a:gridCol w="1285884"/>
                <a:gridCol w="1285884"/>
              </a:tblGrid>
              <a:tr h="191605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631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Random access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-1.8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-1.9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-1.9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-1.5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-1.2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-1.6 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Arial"/>
                          <a:ea typeface="Times New Roman"/>
                          <a:cs typeface="Times New Roman"/>
                        </a:rPr>
                        <a:t>-1.4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Low delay LoCo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-1.9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-2.1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-1.0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-1.0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-1.5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-3.7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-3.7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-3.8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-1.8 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-2.2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-2.0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60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348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proposed methods provide average 0.2% and 0.3% BD rate gain compared to HM2.0 anchor and average 1.6% and 1.8% BD rate gain compared to HM2.0 anchor with fixed VLC table.</a:t>
            </a:r>
          </a:p>
          <a:p>
            <a:r>
              <a:rPr lang="en-US" sz="2000" dirty="0" smtClean="0"/>
              <a:t>We recommend the proposed scheme to be adopted into HM for LCEC inter mode coding.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                                                                        </a:t>
            </a:r>
            <a:endParaRPr lang="en-US" altLang="zh-TW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B86B64-ED04-4D1E-BE12-C1F4DABC6433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9C34E9-5C17-4571-ABBA-1CE9E20F97B2}" type="slidenum">
              <a:rPr lang="ja-JP" altLang="en-US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Copyright © MediaTek Inc. All rights reserved.</a:t>
            </a:r>
          </a:p>
        </p:txBody>
      </p:sp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5970061" y="5588517"/>
            <a:ext cx="317394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rgbClr val="5E9EFF"/>
                    </a:gs>
                    <a:gs pos="39999">
                      <a:srgbClr val="85C2FF"/>
                    </a:gs>
                    <a:gs pos="70000">
                      <a:srgbClr val="C4D6EB"/>
                    </a:gs>
                    <a:gs pos="100000">
                      <a:srgbClr val="FFEBFA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you!</a:t>
            </a:r>
            <a:endParaRPr lang="en-US" sz="4400" b="1" cap="none" spc="0" dirty="0">
              <a:ln w="11430"/>
              <a:gradFill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6500826" y="5000636"/>
            <a:ext cx="357190" cy="21431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429388" y="2786058"/>
            <a:ext cx="357190" cy="21431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29388" y="1500174"/>
            <a:ext cx="357190" cy="21431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en-US" dirty="0" smtClean="0"/>
              <a:t>Proposed syntax table change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                                                                        </a:t>
            </a:r>
            <a:endParaRPr lang="en-US" altLang="zh-TW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8AE33-88BC-475F-8ADA-3234163C09B6}" type="datetime1">
              <a:rPr lang="ja-JP" altLang="en-US" smtClean="0"/>
              <a:pPr>
                <a:defRPr/>
              </a:pPr>
              <a:t>2011/3/19</a:t>
            </a:fld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9C34E9-5C17-4571-ABBA-1CE9E20F97B2}" type="slidenum">
              <a:rPr lang="ja-JP" altLang="en-US" smtClean="0"/>
              <a:pPr>
                <a:defRPr/>
              </a:pPr>
              <a:t>9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85852" y="1071545"/>
          <a:ext cx="6072230" cy="1052515"/>
        </p:xfrm>
        <a:graphic>
          <a:graphicData uri="http://schemas.openxmlformats.org/drawingml/2006/table">
            <a:tbl>
              <a:tblPr/>
              <a:tblGrid>
                <a:gridCol w="5108946"/>
                <a:gridCol w="963284"/>
              </a:tblGrid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coding_tree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( x0,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y0,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log2CUSize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) {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latin typeface="Times New Roman"/>
                          <a:ea typeface="Batang"/>
                          <a:cs typeface="Times New Roman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200" dirty="0" smtClean="0">
                          <a:latin typeface="Times New Roman"/>
                          <a:ea typeface="Batang"/>
                          <a:cs typeface="Times New Roman"/>
                        </a:rPr>
                        <a:t>    ...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200" b="1" dirty="0" err="1">
                          <a:latin typeface="Times New Roman"/>
                          <a:ea typeface="Batang"/>
                          <a:cs typeface="Times New Roman"/>
                        </a:rPr>
                        <a:t>split_coding_unit_flag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 x0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 y0 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Batang"/>
                          <a:cs typeface="Times New Roman"/>
                        </a:rPr>
                        <a:t>u(v) 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| </a:t>
                      </a: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ae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(v)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...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503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85853" y="2428868"/>
          <a:ext cx="6072229" cy="1463040"/>
        </p:xfrm>
        <a:graphic>
          <a:graphicData uri="http://schemas.openxmlformats.org/drawingml/2006/table">
            <a:tbl>
              <a:tblPr/>
              <a:tblGrid>
                <a:gridCol w="5122141"/>
                <a:gridCol w="950088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coding_unit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( x0,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y0,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log2CUSize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) {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latin typeface="Times New Roman"/>
                          <a:ea typeface="Batang"/>
                          <a:cs typeface="Times New Roman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200" dirty="0" smtClean="0">
                          <a:latin typeface="Times New Roman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200" dirty="0" err="1" smtClean="0">
                          <a:latin typeface="Times New Roman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200" dirty="0" smtClean="0">
                          <a:latin typeface="Times New Roman"/>
                          <a:ea typeface="Batang"/>
                          <a:cs typeface="Times New Roman"/>
                        </a:rPr>
                        <a:t>  !=  I )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200" b="1" dirty="0" err="1">
                          <a:latin typeface="Times New Roman"/>
                          <a:ea typeface="Batang"/>
                          <a:cs typeface="Times New Roman"/>
                        </a:rPr>
                        <a:t>skip_flag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 x0</a:t>
                      </a:r>
                      <a:r>
                        <a:rPr lang="en-US" sz="1200" dirty="0">
                          <a:latin typeface="Times New Roman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 y0 </a:t>
                      </a:r>
                      <a:r>
                        <a:rPr lang="en-GB" sz="1200" b="1" dirty="0">
                          <a:latin typeface="Times New Roman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Batang"/>
                          <a:cs typeface="Times New Roman"/>
                        </a:rPr>
                        <a:t>u(v) 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| </a:t>
                      </a: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ae</a:t>
                      </a: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(v)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Times New Roman"/>
                          <a:ea typeface="Batang"/>
                          <a:cs typeface="Times New Roman"/>
                        </a:rPr>
                        <a:t>    …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if( 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slice_type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!= I  | |  log2CUSize  = =  Log2MinCUSize )</a:t>
                      </a:r>
                      <a:endParaRPr lang="en-US" sz="1200" dirty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200" b="1" dirty="0" err="1">
                          <a:latin typeface="Times New Roman"/>
                          <a:ea typeface="Batang"/>
                          <a:cs typeface="Times New Roman"/>
                        </a:rPr>
                        <a:t>pred_mode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u(v) | ae(v)</a:t>
                      </a:r>
                      <a:endParaRPr lang="en-US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	...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en-US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85852" y="4214818"/>
          <a:ext cx="6072229" cy="1527563"/>
        </p:xfrm>
        <a:graphic>
          <a:graphicData uri="http://schemas.openxmlformats.org/drawingml/2006/table">
            <a:tbl>
              <a:tblPr/>
              <a:tblGrid>
                <a:gridCol w="5174610"/>
                <a:gridCol w="897619"/>
              </a:tblGrid>
              <a:tr h="2180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( x0,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y0,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log2PUWidth,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log2PUHeight, </a:t>
                      </a:r>
                      <a:r>
                        <a:rPr lang="en-US" sz="1200" dirty="0" err="1">
                          <a:latin typeface="Times New Roman"/>
                          <a:ea typeface="Malgun Gothic"/>
                          <a:cs typeface="Times New Roman"/>
                        </a:rPr>
                        <a:t>PartIdx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  …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4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if( !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InferredMergeFlag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&amp;&amp;</a:t>
                      </a:r>
                      <a:b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			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NumMergeCand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&gt;  0 )</a:t>
                      </a:r>
                      <a:endParaRPr lang="en-US" sz="12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1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US" sz="1200" b="1" dirty="0">
                          <a:latin typeface="Times New Roman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x0 </a:t>
                      </a:r>
                      <a:r>
                        <a:rPr lang="en-US" sz="1200" b="1" dirty="0">
                          <a:latin typeface="Times New Roman"/>
                          <a:ea typeface="Malgun Gothic"/>
                          <a:cs typeface="Times New Roman"/>
                        </a:rPr>
                        <a:t>][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 y0 </a:t>
                      </a:r>
                      <a:r>
                        <a:rPr lang="en-US" sz="1200" b="1" dirty="0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u(v) 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| </a:t>
                      </a:r>
                      <a:r>
                        <a:rPr lang="en-US" sz="12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0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48126" marR="481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  <a:cs typeface="Arial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</a:objectDefaults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12798</TotalTime>
  <Words>690</Words>
  <Application>Microsoft Office PowerPoint</Application>
  <PresentationFormat>On-screen Show (4:3)</PresentationFormat>
  <Paragraphs>281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Corporate ppt templatel_Confidential A</vt:lpstr>
      <vt:lpstr>Adaptive Inter Mode Coding for LCEC</vt:lpstr>
      <vt:lpstr>Introduction</vt:lpstr>
      <vt:lpstr>Analysis</vt:lpstr>
      <vt:lpstr>Proposed solution</vt:lpstr>
      <vt:lpstr>Simulation results (vs HM2.0 Anchor)</vt:lpstr>
      <vt:lpstr>Simulation results (vs Fixed VLC table)</vt:lpstr>
      <vt:lpstr>Conclusions</vt:lpstr>
      <vt:lpstr>Slide 8</vt:lpstr>
      <vt:lpstr>Proposed syntax table change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Single Pass EAIF</dc:title>
  <dc:creator>mtk80430</dc:creator>
  <cp:lastModifiedBy>mtk30169</cp:lastModifiedBy>
  <cp:revision>1113</cp:revision>
  <dcterms:created xsi:type="dcterms:W3CDTF">2009-07-09T02:02:52Z</dcterms:created>
  <dcterms:modified xsi:type="dcterms:W3CDTF">2011-03-19T16:06:24Z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1797027355</vt:i4>
  </property>
  <property fmtid="{D5CDD505-2E9C-101B-9397-08002B2CF9AE}" pid="3" name="_NewReviewCycle">
    <vt:lpwstr/>
  </property>
  <property fmtid="{D5CDD505-2E9C-101B-9397-08002B2CF9AE}" pid="4" name="_EmailSubject">
    <vt:lpwstr>my slides</vt:lpwstr>
  </property>
  <property fmtid="{D5CDD505-2E9C-101B-9397-08002B2CF9AE}" pid="5" name="_AuthorEmail">
    <vt:lpwstr>Jicheng.An@mediatek.com</vt:lpwstr>
  </property>
  <property fmtid="{D5CDD505-2E9C-101B-9397-08002B2CF9AE}" pid="6" name="_AuthorEmailDisplayName">
    <vt:lpwstr>Jicheng An (安基程)</vt:lpwstr>
  </property>
</Properties>
</file>