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5"/>
  </p:notesMasterIdLst>
  <p:handoutMasterIdLst>
    <p:handoutMasterId r:id="rId16"/>
  </p:handoutMasterIdLst>
  <p:sldIdLst>
    <p:sldId id="730" r:id="rId2"/>
    <p:sldId id="927" r:id="rId3"/>
    <p:sldId id="928" r:id="rId4"/>
    <p:sldId id="934" r:id="rId5"/>
    <p:sldId id="929" r:id="rId6"/>
    <p:sldId id="930" r:id="rId7"/>
    <p:sldId id="931" r:id="rId8"/>
    <p:sldId id="932" r:id="rId9"/>
    <p:sldId id="933" r:id="rId10"/>
    <p:sldId id="935" r:id="rId11"/>
    <p:sldId id="936" r:id="rId12"/>
    <p:sldId id="925" r:id="rId13"/>
    <p:sldId id="937" r:id="rId14"/>
  </p:sldIdLst>
  <p:sldSz cx="9144000" cy="6858000" type="letter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00FF00"/>
    <a:srgbClr val="FFCCCC"/>
    <a:srgbClr val="CC66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085" autoAdjust="0"/>
    <p:restoredTop sz="95113" autoAdjust="0"/>
  </p:normalViewPr>
  <p:slideViewPr>
    <p:cSldViewPr>
      <p:cViewPr varScale="1">
        <p:scale>
          <a:sx n="64" d="100"/>
          <a:sy n="64" d="100"/>
        </p:scale>
        <p:origin x="-76" y="-3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8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574" y="-96"/>
      </p:cViewPr>
      <p:guideLst>
        <p:guide orient="horz" pos="3131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02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5350" y="0"/>
            <a:ext cx="29502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36B559-C31C-4C69-A5CD-DE7A90C529CA}" type="datetimeFigureOut">
              <a:rPr kumimoji="1" lang="ja-JP" altLang="en-US" smtClean="0"/>
              <a:pPr/>
              <a:t>2011/3/17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1" y="9440865"/>
            <a:ext cx="29502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5350" y="9440865"/>
            <a:ext cx="29502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CB9AFC-E6A5-43CF-B69B-626E8B6EC05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0774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2" y="3"/>
            <a:ext cx="2949788" cy="496967"/>
          </a:xfrm>
          <a:prstGeom prst="rect">
            <a:avLst/>
          </a:prstGeom>
        </p:spPr>
        <p:txBody>
          <a:bodyPr vert="horz" lIns="91414" tIns="45706" rIns="91414" bIns="45706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5840" y="3"/>
            <a:ext cx="2949788" cy="496967"/>
          </a:xfrm>
          <a:prstGeom prst="rect">
            <a:avLst/>
          </a:prstGeom>
        </p:spPr>
        <p:txBody>
          <a:bodyPr vert="horz" lIns="91414" tIns="45706" rIns="91414" bIns="45706" rtlCol="0"/>
          <a:lstStyle>
            <a:lvl1pPr algn="r">
              <a:defRPr sz="1200"/>
            </a:lvl1pPr>
          </a:lstStyle>
          <a:p>
            <a:fld id="{4DF6C766-D855-44CE-B7EC-ECEAAC0A75CF}" type="datetimeFigureOut">
              <a:rPr kumimoji="1" lang="ja-JP" altLang="en-US" smtClean="0"/>
              <a:pPr/>
              <a:t>2011/3/17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4" tIns="45706" rIns="91414" bIns="45706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721" y="4721187"/>
            <a:ext cx="5445760" cy="4472702"/>
          </a:xfrm>
          <a:prstGeom prst="rect">
            <a:avLst/>
          </a:prstGeom>
        </p:spPr>
        <p:txBody>
          <a:bodyPr vert="horz" lIns="91414" tIns="45706" rIns="91414" bIns="45706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2" y="9440649"/>
            <a:ext cx="2949788" cy="496967"/>
          </a:xfrm>
          <a:prstGeom prst="rect">
            <a:avLst/>
          </a:prstGeom>
        </p:spPr>
        <p:txBody>
          <a:bodyPr vert="horz" lIns="91414" tIns="45706" rIns="91414" bIns="45706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5840" y="9440649"/>
            <a:ext cx="2949788" cy="496967"/>
          </a:xfrm>
          <a:prstGeom prst="rect">
            <a:avLst/>
          </a:prstGeom>
        </p:spPr>
        <p:txBody>
          <a:bodyPr vert="horz" lIns="91414" tIns="45706" rIns="91414" bIns="45706" rtlCol="0" anchor="b"/>
          <a:lstStyle>
            <a:lvl1pPr algn="r">
              <a:defRPr sz="1200"/>
            </a:lvl1pPr>
          </a:lstStyle>
          <a:p>
            <a:fld id="{6DD86197-0754-497F-9DAB-50D568CAB4A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0399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81088" y="868363"/>
            <a:ext cx="4648200" cy="3487737"/>
          </a:xfrm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ja-JP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ノート プレースホルダ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1" lang="ja-JP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86197-0754-497F-9DAB-50D568CAB4AD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ノート プレースホルダ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1" lang="ja-JP" alt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ノート プレースホルダ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1" lang="ja-JP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ノート プレースホルダ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1" lang="ja-JP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ノート プレースホルダー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1" lang="ja-JP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Choose</a:t>
            </a:r>
            <a:r>
              <a:rPr kumimoji="1" lang="en-US" altLang="ja-JP" baseline="0" dirty="0" smtClean="0"/>
              <a:t> the best filter set</a:t>
            </a:r>
          </a:p>
          <a:p>
            <a:r>
              <a:rPr kumimoji="1" lang="ja-JP" altLang="en-US" baseline="0" dirty="0" smtClean="0"/>
              <a:t>このときのゲイン確認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12907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29076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w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2" cstate="print">
            <a:lum bright="50000" contrast="-5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" name="Picture 9" descr="nttlogo-nt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1000" y="6213621"/>
            <a:ext cx="1212900" cy="472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Aki\Desktop\Mark.wmf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3674" y="6090399"/>
            <a:ext cx="754062" cy="7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73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03263" y="2286000"/>
            <a:ext cx="7737475" cy="1143000"/>
          </a:xfrm>
        </p:spPr>
        <p:txBody>
          <a:bodyPr/>
          <a:lstStyle>
            <a:lvl1pPr>
              <a:defRPr b="1">
                <a:solidFill>
                  <a:srgbClr val="0033CC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973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037163" y="4265762"/>
            <a:ext cx="4822584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80200" y="165100"/>
            <a:ext cx="2143125" cy="6126163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246063" y="165100"/>
            <a:ext cx="6281737" cy="6126163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6063" y="165100"/>
            <a:ext cx="8577262" cy="601663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579438" y="1574800"/>
            <a:ext cx="3905250" cy="4716463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37088" y="1574800"/>
            <a:ext cx="3905250" cy="4716463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74638" y="0"/>
            <a:ext cx="8618537" cy="785813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96863" y="1179513"/>
            <a:ext cx="8596312" cy="5264150"/>
          </a:xfrm>
        </p:spPr>
        <p:txBody>
          <a:bodyPr/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74638" y="0"/>
            <a:ext cx="8618537" cy="785813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296863" y="1179513"/>
            <a:ext cx="4221162" cy="5264150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70425" y="1179513"/>
            <a:ext cx="4222750" cy="2555875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70425" y="3887788"/>
            <a:ext cx="4222750" cy="2555875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6966" y="1252932"/>
            <a:ext cx="8287844" cy="4716463"/>
          </a:xfrm>
        </p:spPr>
        <p:txBody>
          <a:bodyPr/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74638" y="176867"/>
            <a:ext cx="8577262" cy="601663"/>
          </a:xfrm>
        </p:spPr>
        <p:txBody>
          <a:bodyPr/>
          <a:lstStyle>
            <a:lvl1pPr algn="l">
              <a:defRPr b="0" baseline="0">
                <a:solidFill>
                  <a:schemeClr val="bg1"/>
                </a:solidFill>
                <a:effectLst/>
                <a:ea typeface="ＭＳ Ｐゴシック" pitchFamily="50" charset="-128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6966" y="1252932"/>
            <a:ext cx="8287844" cy="4716463"/>
          </a:xfrm>
        </p:spPr>
        <p:txBody>
          <a:bodyPr/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74638" y="176867"/>
            <a:ext cx="8577262" cy="601663"/>
          </a:xfrm>
        </p:spPr>
        <p:txBody>
          <a:bodyPr/>
          <a:lstStyle>
            <a:lvl1pPr algn="l">
              <a:defRPr b="0" baseline="0">
                <a:solidFill>
                  <a:schemeClr val="bg1"/>
                </a:solidFill>
                <a:effectLst/>
                <a:ea typeface="ＭＳ Ｐゴシック" pitchFamily="50" charset="-128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57200" y="115888"/>
            <a:ext cx="6635750" cy="633412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>
          <a:xfrm>
            <a:off x="34925" y="6616700"/>
            <a:ext cx="2133600" cy="196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2005/09/21</a:t>
            </a:r>
            <a:endParaRPr lang="en-US" altLang="ja-JP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>
          <a:xfrm>
            <a:off x="3124200" y="6616700"/>
            <a:ext cx="2895600" cy="196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050927　R&amp;Dボード資料</a:t>
            </a:r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>
          <a:xfrm>
            <a:off x="6975475" y="6616700"/>
            <a:ext cx="2133600" cy="196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512545E-C263-4CBF-B0B7-CB61DEDC42F4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6966" y="1252932"/>
            <a:ext cx="8287844" cy="4716463"/>
          </a:xfrm>
        </p:spPr>
        <p:txBody>
          <a:bodyPr/>
          <a:lstStyle>
            <a:lvl1pPr>
              <a:defRPr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>
              <a:defRPr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>
              <a:defRPr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>
              <a:defRPr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>
              <a:defRPr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74638" y="176867"/>
            <a:ext cx="8577262" cy="601663"/>
          </a:xfrm>
        </p:spPr>
        <p:txBody>
          <a:bodyPr/>
          <a:lstStyle>
            <a:lvl1pPr algn="l">
              <a:defRPr sz="3600" b="1" baseline="0">
                <a:solidFill>
                  <a:schemeClr val="bg1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79438" y="1574800"/>
            <a:ext cx="390525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37088" y="1574800"/>
            <a:ext cx="3905250" cy="4716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/>
          <a:lstStyle>
            <a:lvl1pPr>
              <a:defRPr sz="3600"/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w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3" name="Rectangle 5"/>
          <p:cNvSpPr>
            <a:spLocks noChangeArrowheads="1"/>
          </p:cNvSpPr>
          <p:nvPr/>
        </p:nvSpPr>
        <p:spPr bwMode="auto">
          <a:xfrm>
            <a:off x="1416050" y="6588125"/>
            <a:ext cx="7067550" cy="271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spAutoFit/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200" b="1" kern="1200">
                <a:solidFill>
                  <a:srgbClr val="FFFFFF"/>
                </a:solidFill>
                <a:latin typeface="Helvetica" pitchFamily="34" charset="0"/>
                <a:ea typeface="ＭＳ Ｐゴシック" charset="-128"/>
                <a:cs typeface="+mn-cs"/>
              </a:rPr>
              <a:t>高村</a:t>
            </a:r>
            <a:r>
              <a:rPr kumimoji="1" lang="en-US" altLang="ja-JP" sz="1200" b="1" kern="1200">
                <a:solidFill>
                  <a:srgbClr val="FFFFFF"/>
                </a:solidFill>
                <a:latin typeface="Helvetica" pitchFamily="34" charset="0"/>
                <a:ea typeface="ＭＳ Ｐゴシック" charset="-128"/>
                <a:cs typeface="+mn-cs"/>
              </a:rPr>
              <a:t>: </a:t>
            </a:r>
            <a:r>
              <a:rPr kumimoji="1" lang="ja-JP" altLang="en-US" sz="1200" b="1" kern="1200">
                <a:solidFill>
                  <a:srgbClr val="FFFFFF"/>
                </a:solidFill>
                <a:latin typeface="Helvetica" pitchFamily="34" charset="0"/>
                <a:ea typeface="ＭＳ Ｐゴシック" charset="-128"/>
                <a:cs typeface="+mn-cs"/>
              </a:rPr>
              <a:t>独立成分分析					</a:t>
            </a:r>
            <a:r>
              <a:rPr kumimoji="1" lang="en-US" altLang="ja-JP" sz="1200" b="1" kern="1200">
                <a:solidFill>
                  <a:srgbClr val="FFFFFF"/>
                </a:solidFill>
                <a:latin typeface="Helvetica" pitchFamily="34" charset="0"/>
                <a:ea typeface="ＭＳ Ｐゴシック" charset="-128"/>
                <a:cs typeface="+mn-cs"/>
              </a:rPr>
              <a:t>NTT confidential</a:t>
            </a:r>
            <a:endParaRPr kumimoji="1" lang="ja-JP" altLang="ja-JP" sz="1200" b="1" kern="1200">
              <a:solidFill>
                <a:srgbClr val="FFFFFF"/>
              </a:solidFill>
              <a:latin typeface="Helvetica" pitchFamily="34" charset="0"/>
              <a:ea typeface="ＭＳ Ｐゴシック" charset="-128"/>
              <a:cs typeface="+mn-cs"/>
            </a:endParaRPr>
          </a:p>
        </p:txBody>
      </p:sp>
      <p:pic>
        <p:nvPicPr>
          <p:cNvPr id="1026" name="Picture 12" descr="C:\Users\Aki\Desktop\Futter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588" y="6416675"/>
            <a:ext cx="9144000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196974" y="6578600"/>
            <a:ext cx="7732744" cy="2744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7" tIns="44450" rIns="90487" bIns="44450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kern="1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JCTVC-E078</a:t>
            </a:r>
            <a:endParaRPr kumimoji="1" lang="ja-JP" altLang="ja-JP" sz="1200" b="0" i="0" kern="12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pic>
        <p:nvPicPr>
          <p:cNvPr id="1028" name="Picture 12" descr="C:\Users\Aki\Desktop\Back2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0" y="0"/>
            <a:ext cx="9144000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10" descr="nttlogo-ntt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49250" y="6550025"/>
            <a:ext cx="663575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6303" name="Rectangle 15"/>
          <p:cNvSpPr>
            <a:spLocks noChangeArrowheads="1"/>
          </p:cNvSpPr>
          <p:nvPr/>
        </p:nvSpPr>
        <p:spPr bwMode="auto">
          <a:xfrm>
            <a:off x="8388350" y="6581775"/>
            <a:ext cx="774700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spAutoFit/>
          </a:bodyPr>
          <a:lstStyle/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</a:pPr>
            <a:fld id="{336055C5-A54A-4A2A-9CB1-E380E86B1040}" type="slidenum">
              <a:rPr lang="en-US" altLang="ja-JP" sz="1400" b="1" kern="120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charset="-128"/>
                <a:cs typeface="+mn-cs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ja-JP" altLang="ja-JP" sz="1400" b="1" kern="12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ＭＳ Ｐゴシック" charset="-128"/>
              <a:cs typeface="+mn-cs"/>
            </a:endParaRPr>
          </a:p>
        </p:txBody>
      </p:sp>
      <p:pic>
        <p:nvPicPr>
          <p:cNvPr id="1032" name="Picture 2" descr="C:\Users\Aki\Desktop\Mark.wmf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0" y="6513513"/>
            <a:ext cx="331788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74638" y="0"/>
            <a:ext cx="8618537" cy="785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500" dir="3187806" algn="ctr" rotWithShape="0">
              <a:schemeClr val="tx1">
                <a:alpha val="50000"/>
              </a:schemeClr>
            </a:outerShdw>
          </a:effectLst>
        </p:spPr>
        <p:txBody>
          <a:bodyPr vert="horz" wrap="square" lIns="90487" tIns="44450" rIns="90487" bIns="4445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ja-JP" dirty="0" smtClean="0"/>
              <a:t>Klicken Sie,  um das Titelformat zu </a:t>
            </a:r>
          </a:p>
        </p:txBody>
      </p:sp>
      <p:sp>
        <p:nvSpPr>
          <p:cNvPr id="103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6863" y="1179513"/>
            <a:ext cx="8596312" cy="526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ja-JP" dirty="0" smtClean="0"/>
              <a:t>Klicken Sie,  um die Formate des Vorlagentextes zu bearbeiten</a:t>
            </a:r>
          </a:p>
          <a:p>
            <a:pPr lvl="1"/>
            <a:r>
              <a:rPr lang="ja-JP" altLang="ja-JP" dirty="0" smtClean="0"/>
              <a:t>Zweite Ebene</a:t>
            </a:r>
          </a:p>
          <a:p>
            <a:pPr lvl="2"/>
            <a:r>
              <a:rPr lang="ja-JP" altLang="ja-JP" dirty="0" smtClean="0"/>
              <a:t>Dritte Ebene</a:t>
            </a:r>
          </a:p>
          <a:p>
            <a:pPr lvl="3"/>
            <a:r>
              <a:rPr lang="ja-JP" altLang="ja-JP" dirty="0" smtClean="0"/>
              <a:t>Vierte Ebene</a:t>
            </a:r>
          </a:p>
          <a:p>
            <a:pPr lvl="4"/>
            <a:r>
              <a:rPr lang="ja-JP" altLang="ja-JP" dirty="0" smtClean="0"/>
              <a:t>Fünfte 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677" r:id="rId15"/>
    <p:sldLayoutId id="2147483707" r:id="rId16"/>
    <p:sldLayoutId id="2147483711" r:id="rId17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ja-JP" altLang="ja-JP" sz="3600" b="1" dirty="0">
          <a:ln w="0" cmpd="sng">
            <a:solidFill>
              <a:schemeClr val="tx1"/>
            </a:solidFill>
          </a:ln>
          <a:solidFill>
            <a:schemeClr val="bg1"/>
          </a:solidFill>
          <a:effectLst/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elvetic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elvetic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elvetic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elvetic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Helvetic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Helvetic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Helvetic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Helvetic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q"/>
        <a:defRPr sz="2600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Char char="–"/>
        <a:defRPr sz="2200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–"/>
        <a:defRPr sz="2000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Monotype Sorts" pitchFamily="2" charset="2"/>
        <a:buChar char=""/>
        <a:defRPr sz="2000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»"/>
        <a:defRPr sz="2000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0000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0000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0000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0000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19075" y="1785926"/>
            <a:ext cx="8705850" cy="1857388"/>
          </a:xfrm>
          <a:noFill/>
          <a:ln w="9525"/>
          <a:effectLst/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ja-JP" sz="5400" dirty="0">
                <a:ln w="11430">
                  <a:noFill/>
                </a:ln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Region-based adaptive interpolation filter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331640" y="3933056"/>
            <a:ext cx="7367847" cy="2199463"/>
          </a:xfrm>
        </p:spPr>
        <p:txBody>
          <a:bodyPr/>
          <a:lstStyle/>
          <a:p>
            <a:pPr marL="0" indent="0" algn="r">
              <a:buNone/>
            </a:pPr>
            <a:r>
              <a:rPr lang="en-US" altLang="ja-JP" sz="2800" dirty="0" err="1"/>
              <a:t>Shohei</a:t>
            </a:r>
            <a:r>
              <a:rPr lang="en-US" altLang="ja-JP" sz="2800" dirty="0"/>
              <a:t> Matsuo, Yukihiro </a:t>
            </a:r>
            <a:r>
              <a:rPr lang="en-US" altLang="ja-JP" sz="2800" dirty="0" err="1"/>
              <a:t>Bandoh</a:t>
            </a:r>
            <a:r>
              <a:rPr lang="en-US" altLang="ja-JP" sz="2800" dirty="0"/>
              <a:t>, </a:t>
            </a:r>
          </a:p>
          <a:p>
            <a:pPr marL="0" indent="0" algn="r">
              <a:buNone/>
            </a:pPr>
            <a:r>
              <a:rPr lang="en-US" altLang="ja-JP" sz="2800" dirty="0"/>
              <a:t>Seishi Takamura and Hirohisa Jozawa</a:t>
            </a:r>
          </a:p>
          <a:p>
            <a:pPr marL="0" indent="0" algn="r">
              <a:buNone/>
            </a:pPr>
            <a:r>
              <a:rPr lang="en-US" altLang="ja-JP" sz="2800" dirty="0"/>
              <a:t>NTT Cyber Space Laboratories</a:t>
            </a:r>
          </a:p>
          <a:p>
            <a:pPr marL="0" indent="0" algn="r">
              <a:buNone/>
            </a:pPr>
            <a:r>
              <a:rPr lang="en-US" altLang="ja-JP" sz="2800" dirty="0"/>
              <a:t>NTT Corporation, </a:t>
            </a:r>
            <a:r>
              <a:rPr lang="en-US" altLang="ja-JP" sz="2800" dirty="0" smtClean="0"/>
              <a:t>Japan</a:t>
            </a:r>
            <a:endParaRPr lang="ja-JP" altLang="en-US" sz="2800" dirty="0" smtClean="0"/>
          </a:p>
        </p:txBody>
      </p:sp>
      <p:sp>
        <p:nvSpPr>
          <p:cNvPr id="174084" name="Text Box 4"/>
          <p:cNvSpPr txBox="1">
            <a:spLocks noChangeArrowheads="1"/>
          </p:cNvSpPr>
          <p:nvPr/>
        </p:nvSpPr>
        <p:spPr bwMode="auto">
          <a:xfrm>
            <a:off x="331788" y="684213"/>
            <a:ext cx="8312178" cy="5847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32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JCTVC-E078</a:t>
            </a:r>
            <a:endParaRPr lang="en-US" altLang="ja-JP" sz="32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kumimoji="1" lang="en-US" altLang="en-US" sz="3200" dirty="0" smtClean="0">
                <a:ea typeface="ＭＳ Ｐゴシック" pitchFamily="50" charset="-128"/>
              </a:rPr>
              <a:t>RD performance and complexity</a:t>
            </a:r>
            <a:endParaRPr kumimoji="1" altLang="en-US" sz="3200" dirty="0" smtClean="0">
              <a:ea typeface="ＭＳ Ｐゴシック" pitchFamily="50" charset="-128"/>
            </a:endParaRPr>
          </a:p>
        </p:txBody>
      </p:sp>
      <p:sp>
        <p:nvSpPr>
          <p:cNvPr id="13401" name="正方形/長方形 21"/>
          <p:cNvSpPr>
            <a:spLocks noChangeArrowheads="1"/>
          </p:cNvSpPr>
          <p:nvPr/>
        </p:nvSpPr>
        <p:spPr bwMode="auto">
          <a:xfrm>
            <a:off x="3015319" y="6381328"/>
            <a:ext cx="6525233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ja-JP" dirty="0" smtClean="0">
                <a:ea typeface="ＭＳ Ｐゴシック" pitchFamily="50" charset="-128"/>
              </a:rPr>
              <a:t>* These results were cross-verified by </a:t>
            </a:r>
            <a:r>
              <a:rPr lang="en-US" altLang="ja-JP" dirty="0">
                <a:ea typeface="ＭＳ Ｐゴシック" pitchFamily="50" charset="-128"/>
              </a:rPr>
              <a:t>KDDI (</a:t>
            </a:r>
            <a:r>
              <a:rPr lang="en-US" altLang="ja-JP" dirty="0" smtClean="0">
                <a:ea typeface="ＭＳ Ｐゴシック" pitchFamily="50" charset="-128"/>
              </a:rPr>
              <a:t>JCTVC-E195)</a:t>
            </a:r>
            <a:endParaRPr lang="en-US" altLang="ja-JP" dirty="0">
              <a:ea typeface="ＭＳ Ｐゴシック" pitchFamily="50" charset="-128"/>
            </a:endParaRP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819949"/>
              </p:ext>
            </p:extLst>
          </p:nvPr>
        </p:nvGraphicFramePr>
        <p:xfrm>
          <a:off x="1331642" y="1060663"/>
          <a:ext cx="6984773" cy="5320665"/>
        </p:xfrm>
        <a:graphic>
          <a:graphicData uri="http://schemas.openxmlformats.org/drawingml/2006/table">
            <a:tbl>
              <a:tblPr/>
              <a:tblGrid>
                <a:gridCol w="1317515"/>
                <a:gridCol w="944543"/>
                <a:gridCol w="944543"/>
                <a:gridCol w="944543"/>
                <a:gridCol w="944543"/>
                <a:gridCol w="944543"/>
                <a:gridCol w="944543"/>
              </a:tblGrid>
              <a:tr h="18643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ja-JP" altLang="en-US" sz="1600" b="0" i="0" u="none" strike="noStrike" dirty="0"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effectLst/>
                          <a:latin typeface="Arial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effectLst/>
                          <a:latin typeface="Arial"/>
                        </a:rPr>
                        <a:t>Random access </a:t>
                      </a:r>
                      <a:r>
                        <a:rPr lang="en-US" sz="1600" b="0" i="0" u="none" strike="noStrike" dirty="0" err="1">
                          <a:effectLst/>
                          <a:latin typeface="Arial"/>
                        </a:rPr>
                        <a:t>LoCo</a:t>
                      </a:r>
                      <a:endParaRPr lang="en-US" sz="16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8643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effectLst/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607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-1.5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49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7607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7607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7607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643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607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152%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146%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8643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86431">
                <a:tc>
                  <a:txBody>
                    <a:bodyPr/>
                    <a:lstStyle/>
                    <a:p>
                      <a:pPr algn="l" fontAlgn="b"/>
                      <a:endParaRPr lang="ja-JP" altLang="en-US" sz="16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6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6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6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6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6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6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6431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Low delay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effectLst/>
                          <a:latin typeface="Arial"/>
                        </a:rPr>
                        <a:t>Low delay </a:t>
                      </a:r>
                      <a:r>
                        <a:rPr lang="en-US" sz="1600" b="0" i="0" u="none" strike="noStrike" dirty="0" err="1">
                          <a:effectLst/>
                          <a:latin typeface="Arial"/>
                        </a:rPr>
                        <a:t>LoCo</a:t>
                      </a:r>
                      <a:endParaRPr lang="en-US" sz="16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86431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effectLst/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607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7607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-1.3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7607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7607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0.4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7607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-3.0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643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-1.1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607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600" b="0" i="0" u="none" strike="noStrike">
                          <a:effectLst/>
                          <a:latin typeface="Arial"/>
                        </a:rPr>
                        <a:t>136%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125%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8643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1600" b="0" i="0" u="none" strike="noStrike" dirty="0"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697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>
                <a:ea typeface="ＭＳ Ｐゴシック" pitchFamily="50" charset="-128"/>
              </a:rPr>
              <a:t>Conclusion</a:t>
            </a:r>
            <a:endParaRPr altLang="en-US" smtClean="0">
              <a:ea typeface="ＭＳ Ｐゴシック" pitchFamily="50" charset="-128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179513"/>
            <a:ext cx="9036496" cy="526415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RBAIF was implemented in HM2.0 and evaluated</a:t>
            </a:r>
          </a:p>
          <a:p>
            <a:pPr lvl="1">
              <a:buFontTx/>
              <a:buNone/>
              <a:defRPr/>
            </a:pPr>
            <a:r>
              <a:rPr lang="en-US" altLang="ja-JP" sz="1000" dirty="0" smtClean="0"/>
              <a:t> </a:t>
            </a:r>
          </a:p>
          <a:p>
            <a:pPr>
              <a:defRPr/>
            </a:pPr>
            <a:r>
              <a:rPr lang="en-US" altLang="ja-JP" dirty="0"/>
              <a:t>S</a:t>
            </a:r>
            <a:r>
              <a:rPr lang="en-US" altLang="ja-JP" dirty="0" smtClean="0"/>
              <a:t>imulation results showed that</a:t>
            </a:r>
          </a:p>
          <a:p>
            <a:pPr lvl="1">
              <a:defRPr/>
            </a:pPr>
            <a:r>
              <a:rPr kumimoji="1" lang="en-US" altLang="ja-JP" dirty="0" smtClean="0">
                <a:solidFill>
                  <a:srgbClr val="000000"/>
                </a:solidFill>
              </a:rPr>
              <a:t>RBAIF provided coding gains: </a:t>
            </a:r>
          </a:p>
          <a:p>
            <a:pPr lvl="2">
              <a:defRPr/>
            </a:pPr>
            <a:r>
              <a:rPr kumimoji="1" lang="en-US" altLang="ja-JP" dirty="0" smtClean="0">
                <a:solidFill>
                  <a:srgbClr val="000000"/>
                </a:solidFill>
              </a:rPr>
              <a:t>HE-RA</a:t>
            </a:r>
            <a:r>
              <a:rPr kumimoji="1" lang="en-US" altLang="ja-JP" dirty="0">
                <a:solidFill>
                  <a:srgbClr val="000000"/>
                </a:solidFill>
              </a:rPr>
              <a:t>: 0.03%, HE-LD: 0.10%, LC-RA: 0.42%, LC-LD: 1.13</a:t>
            </a:r>
            <a:r>
              <a:rPr kumimoji="1" lang="en-US" altLang="ja-JP" dirty="0" smtClean="0">
                <a:solidFill>
                  <a:srgbClr val="000000"/>
                </a:solidFill>
              </a:rPr>
              <a:t>%</a:t>
            </a:r>
          </a:p>
          <a:p>
            <a:pPr lvl="2">
              <a:defRPr/>
            </a:pPr>
            <a:r>
              <a:rPr kumimoji="1" lang="en-US" altLang="ja-JP" dirty="0" smtClean="0">
                <a:solidFill>
                  <a:srgbClr val="000000"/>
                </a:solidFill>
              </a:rPr>
              <a:t>Effective for high resolution images such as Class A, B, E</a:t>
            </a:r>
            <a:endParaRPr kumimoji="1" lang="en-US" altLang="ja-JP" dirty="0">
              <a:solidFill>
                <a:srgbClr val="000000"/>
              </a:solidFill>
            </a:endParaRPr>
          </a:p>
          <a:p>
            <a:pPr lvl="1">
              <a:defRPr/>
            </a:pPr>
            <a:r>
              <a:rPr lang="en-US" altLang="ja-JP" dirty="0" smtClean="0"/>
              <a:t>Encoding complexity: 125-150% of the HM2.0 anchor</a:t>
            </a:r>
          </a:p>
          <a:p>
            <a:pPr lvl="1">
              <a:buFontTx/>
              <a:buNone/>
              <a:defRPr/>
            </a:pPr>
            <a:r>
              <a:rPr lang="en-US" altLang="ja-JP" sz="1000" dirty="0" smtClean="0"/>
              <a:t> </a:t>
            </a:r>
          </a:p>
          <a:p>
            <a:pPr>
              <a:defRPr/>
            </a:pPr>
            <a:r>
              <a:rPr lang="en-US" altLang="ja-JP" dirty="0" smtClean="0"/>
              <a:t>Future work includes</a:t>
            </a:r>
          </a:p>
          <a:p>
            <a:pPr lvl="1">
              <a:defRPr/>
            </a:pPr>
            <a:r>
              <a:rPr lang="en-US" altLang="ja-JP" dirty="0" smtClean="0"/>
              <a:t>Reducing the encoding complexity</a:t>
            </a:r>
          </a:p>
          <a:p>
            <a:pPr lvl="1">
              <a:defRPr/>
            </a:pPr>
            <a:r>
              <a:rPr lang="en-US" altLang="ja-JP" dirty="0" smtClean="0"/>
              <a:t>Investigating more effective segmentation methods</a:t>
            </a:r>
          </a:p>
          <a:p>
            <a:pPr lvl="1">
              <a:buFontTx/>
              <a:buNone/>
              <a:defRPr/>
            </a:pPr>
            <a:r>
              <a:rPr lang="en-US" altLang="ja-JP" sz="1000" dirty="0" smtClean="0"/>
              <a:t> </a:t>
            </a:r>
          </a:p>
          <a:p>
            <a:pPr>
              <a:defRPr/>
            </a:pPr>
            <a:r>
              <a:rPr lang="en-US" altLang="ja-JP" dirty="0" smtClean="0"/>
              <a:t>Suggestion</a:t>
            </a:r>
          </a:p>
          <a:p>
            <a:pPr marL="457200" lvl="1" indent="0">
              <a:buFontTx/>
              <a:buNone/>
              <a:defRPr/>
            </a:pPr>
            <a:r>
              <a:rPr lang="en-US" altLang="ja-JP" dirty="0" smtClean="0"/>
              <a:t>RBAIF </a:t>
            </a:r>
            <a:r>
              <a:rPr lang="en-US" altLang="ja-JP" dirty="0" smtClean="0"/>
              <a:t>is suggested to be </a:t>
            </a:r>
            <a:r>
              <a:rPr lang="en-US" altLang="ja-JP" dirty="0" smtClean="0"/>
              <a:t>incorporated into HEVC</a:t>
            </a:r>
          </a:p>
        </p:txBody>
      </p:sp>
    </p:spTree>
    <p:extLst>
      <p:ext uri="{BB962C8B-B14F-4D97-AF65-F5344CB8AC3E}">
        <p14:creationId xmlns:p14="http://schemas.microsoft.com/office/powerpoint/2010/main" val="401736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2" name="Rectangle 2"/>
          <p:cNvSpPr>
            <a:spLocks noChangeArrowheads="1"/>
          </p:cNvSpPr>
          <p:nvPr/>
        </p:nvSpPr>
        <p:spPr bwMode="auto">
          <a:xfrm>
            <a:off x="3467214" y="6643710"/>
            <a:ext cx="5929322" cy="92869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scene3d>
            <a:camera prst="perspectiveLeft" fov="6000000">
              <a:rot lat="0" lon="19680000" rev="0"/>
            </a:camera>
            <a:lightRig rig="threePt" dir="t"/>
          </a:scene3d>
          <a:sp3d/>
        </p:spPr>
        <p:txBody>
          <a:bodyPr wrap="none" lIns="90487" tIns="44450" rIns="90487" bIns="44450" anchor="ctr"/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Thank you, questions?	</a:t>
            </a: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ja-JP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Helvetica" pitchFamily="34" charset="0"/>
              <a:ea typeface="ＭＳ Ｐゴシック" charset="-128"/>
            </a:endParaRP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ja-JP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Helvetica" pitchFamily="34" charset="0"/>
              <a:ea typeface="ＭＳ Ｐゴシック" charset="-128"/>
            </a:endParaRP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ja-JP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Helvetica" pitchFamily="34" charset="0"/>
              <a:ea typeface="ＭＳ Ｐゴシック" charset="-128"/>
            </a:endParaRP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ja-JP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Helvetica" pitchFamily="34" charset="0"/>
              <a:ea typeface="ＭＳ Ｐゴシック" charset="-128"/>
            </a:endParaRP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ja-JP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Helvetica" pitchFamily="34" charset="0"/>
              <a:ea typeface="ＭＳ Ｐゴシック" charset="-128"/>
            </a:endParaRP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ja-JP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Helvetica" pitchFamily="34" charset="0"/>
              <a:ea typeface="ＭＳ Ｐゴシック" charset="-128"/>
            </a:endParaRP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ja-JP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Helvetica" pitchFamily="34" charset="0"/>
              <a:ea typeface="ＭＳ Ｐゴシック" charset="-128"/>
            </a:endParaRP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ja-JP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Helvetica" pitchFamily="34" charset="0"/>
              <a:ea typeface="ＭＳ Ｐゴシック" charset="-128"/>
            </a:endParaRP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ja-JP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Helvetica" pitchFamily="34" charset="0"/>
              <a:ea typeface="ＭＳ Ｐゴシック" charset="-128"/>
            </a:endParaRP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ja-JP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Helvetica" pitchFamily="34" charset="0"/>
              <a:ea typeface="ＭＳ Ｐゴシック" charset="-128"/>
            </a:endParaRP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ja-JP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Helvetica" pitchFamily="34" charset="0"/>
              <a:ea typeface="ＭＳ Ｐゴシック" charset="-128"/>
            </a:endParaRP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ja-JP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Helvetica" pitchFamily="34" charset="0"/>
              <a:ea typeface="ＭＳ Ｐゴシック" charset="-128"/>
            </a:endParaRP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ja-JP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Helvetica" pitchFamily="34" charset="0"/>
              <a:ea typeface="ＭＳ Ｐゴシック" charset="-128"/>
            </a:endParaRP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ja-JP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Helvetica" pitchFamily="34" charset="0"/>
              <a:ea typeface="ＭＳ Ｐゴシック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en-US" dirty="0" smtClean="0">
                <a:ea typeface="ＭＳ Ｐゴシック" pitchFamily="50" charset="-128"/>
              </a:rPr>
              <a:t>Previous Performance </a:t>
            </a:r>
            <a:r>
              <a:rPr kumimoji="1" lang="en-US" altLang="en-US" sz="2400" dirty="0" smtClean="0">
                <a:ea typeface="ＭＳ Ｐゴシック" pitchFamily="50" charset="-128"/>
              </a:rPr>
              <a:t>(JCTVC-D150)</a:t>
            </a:r>
            <a:endParaRPr kumimoji="1" lang="ja-JP" altLang="en-US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309388"/>
              </p:ext>
            </p:extLst>
          </p:nvPr>
        </p:nvGraphicFramePr>
        <p:xfrm>
          <a:off x="1564678" y="1196752"/>
          <a:ext cx="5778321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1827420"/>
                <a:gridCol w="1316967"/>
                <a:gridCol w="1316967"/>
                <a:gridCol w="1316967"/>
              </a:tblGrid>
              <a:tr h="234808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600" dirty="0">
                          <a:effectLst/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Random access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3480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Y BD-rate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U BD-rate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V BD-rate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19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ＭＳ Ｐゴシック"/>
                        </a:rPr>
                        <a:t>Class A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0.1 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-0.1 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0.0 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19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Class B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ＭＳ Ｐゴシック"/>
                        </a:rPr>
                        <a:t>-0.7 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-0.6 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-0.7 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19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Class C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ＭＳ Ｐゴシック"/>
                        </a:rPr>
                        <a:t>-0.3 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ＭＳ Ｐゴシック"/>
                        </a:rPr>
                        <a:t>-0.4 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-0.4 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19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ＭＳ Ｐゴシック"/>
                        </a:rPr>
                        <a:t>Class D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0.0 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ＭＳ Ｐゴシック"/>
                        </a:rPr>
                        <a:t>0.2 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0.4 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19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Class E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600">
                          <a:effectLst/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600" dirty="0">
                          <a:effectLst/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600" dirty="0">
                          <a:effectLst/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23480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All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-0.3 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-0.2 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ＭＳ Ｐゴシック"/>
                        </a:rPr>
                        <a:t>-0.2 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19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Enc Time[%]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ＭＳ Ｐゴシック"/>
                        </a:rPr>
                        <a:t>332%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3480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Dec Time[%]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ＭＳ Ｐゴシック"/>
                        </a:rPr>
                        <a:t>99%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279327"/>
              </p:ext>
            </p:extLst>
          </p:nvPr>
        </p:nvGraphicFramePr>
        <p:xfrm>
          <a:off x="1547664" y="3787744"/>
          <a:ext cx="5845409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1849084"/>
                <a:gridCol w="1326666"/>
                <a:gridCol w="1342993"/>
                <a:gridCol w="1326666"/>
              </a:tblGrid>
              <a:tr h="23480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600" dirty="0">
                          <a:effectLst/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ＭＳ Ｐゴシック"/>
                        </a:rPr>
                        <a:t>Low delay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3480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600" dirty="0">
                          <a:effectLst/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Y BD-rate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U BD-rate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V BD-rate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04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ＭＳ Ｐゴシック"/>
                        </a:rPr>
                        <a:t>Class A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600" dirty="0">
                          <a:effectLst/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600">
                          <a:effectLst/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600">
                          <a:effectLst/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22204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Class B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ＭＳ Ｐゴシック"/>
                        </a:rPr>
                        <a:t>-0.9 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-0.5 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-0.7 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04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Class C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ＭＳ Ｐゴシック"/>
                        </a:rPr>
                        <a:t>-1.4 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-0.5 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-0.6 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04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Class D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ＭＳ Ｐゴシック"/>
                        </a:rPr>
                        <a:t>-2.2 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-0.9 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-0.1 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04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Class E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-0.8 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ＭＳ Ｐゴシック"/>
                        </a:rPr>
                        <a:t>2.1 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3.1 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80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All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-1.3 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-0.1 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ＭＳ Ｐゴシック"/>
                        </a:rPr>
                        <a:t>0.2 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04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Enc Time[%]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ＭＳ Ｐゴシック"/>
                        </a:rPr>
                        <a:t>332%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3480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ＭＳ Ｐゴシック"/>
                        </a:rPr>
                        <a:t>Dec Time[%]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  <a:latin typeface="Arial"/>
                          <a:ea typeface="ＭＳ Ｐゴシック"/>
                        </a:rPr>
                        <a:t>106%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84225" marR="8422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943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kumimoji="1" lang="en-US" altLang="en-US" dirty="0" smtClean="0">
                <a:ea typeface="ＭＳ Ｐゴシック" pitchFamily="50" charset="-128"/>
                <a:sym typeface="Wingdings" pitchFamily="2" charset="2"/>
              </a:rPr>
              <a:t>Summary</a:t>
            </a:r>
            <a:endParaRPr kumimoji="1" altLang="en-US" dirty="0" smtClean="0">
              <a:ea typeface="ＭＳ Ｐゴシック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コンテンツ プレースホルダ 2"/>
              <p:cNvSpPr>
                <a:spLocks noGrp="1"/>
              </p:cNvSpPr>
              <p:nvPr>
                <p:ph idx="1"/>
              </p:nvPr>
            </p:nvSpPr>
            <p:spPr>
              <a:xfrm>
                <a:off x="296862" y="1179513"/>
                <a:ext cx="8847137" cy="5264150"/>
              </a:xfrm>
            </p:spPr>
            <p:txBody>
              <a:bodyPr/>
              <a:lstStyle/>
              <a:p>
                <a:r>
                  <a:rPr kumimoji="1" lang="en-US" altLang="ja-JP" dirty="0" smtClean="0"/>
                  <a:t>Conventional interpolation filter</a:t>
                </a:r>
              </a:p>
              <a:p>
                <a:pPr lvl="1"/>
                <a:r>
                  <a:rPr kumimoji="1" lang="en-US" altLang="ja-JP" dirty="0" smtClean="0"/>
                  <a:t>Fixed interpolation: DCT-IF, DIF, etc. </a:t>
                </a:r>
              </a:p>
              <a:p>
                <a:pPr lvl="1"/>
                <a:r>
                  <a:rPr kumimoji="1" lang="en-US" altLang="ja-JP" dirty="0" smtClean="0"/>
                  <a:t>Adaptive interpolation: 2D-AIF, SAIF, EAIF, etc.</a:t>
                </a:r>
              </a:p>
              <a:p>
                <a:pPr marL="457200" lvl="1" indent="0">
                  <a:buNone/>
                </a:pPr>
                <a:r>
                  <a:rPr kumimoji="1" lang="en-US" altLang="ja-JP" sz="1000" dirty="0" smtClean="0"/>
                  <a:t> </a:t>
                </a:r>
              </a:p>
              <a:p>
                <a:r>
                  <a:rPr kumimoji="1" lang="en-US" altLang="ja-JP" dirty="0" smtClean="0"/>
                  <a:t>Proposed interpolation filter </a:t>
                </a:r>
                <a:r>
                  <a:rPr kumimoji="1" lang="en-US" altLang="ja-JP" sz="2000" dirty="0" smtClean="0"/>
                  <a:t>(JCTVC-B051, D150)</a:t>
                </a:r>
              </a:p>
              <a:p>
                <a:pPr lvl="1"/>
                <a:r>
                  <a:rPr kumimoji="1" lang="en-US" altLang="ja-JP" dirty="0" smtClean="0"/>
                  <a:t>Enhancement of frame-based AIF</a:t>
                </a:r>
              </a:p>
              <a:p>
                <a:pPr lvl="1"/>
                <a:r>
                  <a:rPr kumimoji="1" lang="en-US" altLang="ja-JP" dirty="0" smtClean="0"/>
                  <a:t>Filter coefficients are calculated on a region-by-region basis</a:t>
                </a:r>
              </a:p>
              <a:p>
                <a:pPr marL="457200" lvl="1" indent="0">
                  <a:buNone/>
                </a:pPr>
                <a:r>
                  <a:rPr kumimoji="1" lang="en-US" altLang="ja-JP" sz="1000" dirty="0" smtClean="0"/>
                  <a:t> </a:t>
                </a:r>
              </a:p>
              <a:p>
                <a:r>
                  <a:rPr kumimoji="1" lang="en-US" altLang="ja-JP" dirty="0" smtClean="0"/>
                  <a:t>Simulation results </a:t>
                </a:r>
                <a:r>
                  <a:rPr kumimoji="1" lang="en-US" altLang="ja-JP" sz="2000" dirty="0" smtClean="0"/>
                  <a:t>(compared to HM2.0 anchor)</a:t>
                </a:r>
              </a:p>
              <a:p>
                <a:pPr lvl="1"/>
                <a:r>
                  <a:rPr kumimoji="1" lang="en-US" altLang="ja-JP" dirty="0" smtClean="0"/>
                  <a:t>Average coding gains: </a:t>
                </a:r>
              </a:p>
              <a:p>
                <a:pPr marL="914400" lvl="2" indent="0">
                  <a:buNone/>
                </a:pPr>
                <a:r>
                  <a:rPr kumimoji="1" lang="en-US" altLang="ja-JP" dirty="0" smtClean="0"/>
                  <a:t>HE-RA: 0.03%, HE-LD: 0.10%, LC-RA: 0.42%, LC-LD: 1.13%</a:t>
                </a:r>
              </a:p>
              <a:p>
                <a:pPr lvl="1"/>
                <a:r>
                  <a:rPr kumimoji="1" lang="en-US" altLang="ja-JP" dirty="0" smtClean="0"/>
                  <a:t>Computational complexity: </a:t>
                </a:r>
              </a:p>
              <a:p>
                <a:pPr marL="914400" lvl="2" indent="0">
                  <a:buNone/>
                </a:pPr>
                <a:r>
                  <a:rPr kumimoji="1" lang="en-US" altLang="ja-JP" dirty="0" err="1" smtClean="0"/>
                  <a:t>Enc</a:t>
                </a:r>
                <a:r>
                  <a:rPr kumimoji="1" lang="en-US" altLang="ja-JP" dirty="0" smtClean="0"/>
                  <a:t>-time: 125-150%, Dec-time: similar to HM2.0 (</a:t>
                </a:r>
                <a14:m>
                  <m:oMath xmlns:m="http://schemas.openxmlformats.org/officeDocument/2006/math">
                    <m:r>
                      <a:rPr kumimoji="1" lang="en-US" altLang="ja-JP" i="1" smtClean="0">
                        <a:latin typeface="Cambria Math"/>
                        <a:ea typeface="Cambria Math"/>
                      </a:rPr>
                      <m:t>≅</m:t>
                    </m:r>
                  </m:oMath>
                </a14:m>
                <a:r>
                  <a:rPr kumimoji="1" lang="en-US" altLang="ja-JP" dirty="0" smtClean="0"/>
                  <a:t>100%)</a:t>
                </a:r>
                <a:endParaRPr kumimoji="1" lang="ja-JP" altLang="en-US" dirty="0" smtClean="0"/>
              </a:p>
            </p:txBody>
          </p:sp>
        </mc:Choice>
        <mc:Fallback xmlns="">
          <p:sp>
            <p:nvSpPr>
              <p:cNvPr id="5123" name="コンテンツ プレースホル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96862" y="1179513"/>
                <a:ext cx="8847137" cy="5264150"/>
              </a:xfrm>
              <a:blipFill rotWithShape="1">
                <a:blip r:embed="rId3"/>
                <a:stretch>
                  <a:fillRect l="-620" t="-1042" r="-345" b="-243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2982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ea typeface="ＭＳ Ｐゴシック" pitchFamily="50" charset="-128"/>
              </a:rPr>
              <a:t>Basic Idea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z="2400" dirty="0" smtClean="0"/>
              <a:t>SAIF: Filter coefficients are calculated on a frame-by-frame basis to minimize the prediction error energy</a:t>
            </a:r>
          </a:p>
          <a:p>
            <a:r>
              <a:rPr lang="en-US" altLang="ja-JP" sz="2400" dirty="0" smtClean="0"/>
              <a:t>When an original image has multiple movements or each region of the image has different characteristics (motion, texture, etc.),</a:t>
            </a:r>
          </a:p>
          <a:p>
            <a:pPr lvl="1"/>
            <a:r>
              <a:rPr lang="en-US" altLang="ja-JP" sz="2000" dirty="0" smtClean="0"/>
              <a:t>Frame-based AIF might not be effective</a:t>
            </a:r>
          </a:p>
          <a:p>
            <a:r>
              <a:rPr lang="en-US" altLang="ja-JP" sz="2400" dirty="0" smtClean="0">
                <a:solidFill>
                  <a:srgbClr val="FF0000"/>
                </a:solidFill>
              </a:rPr>
              <a:t>Proposal: Region-Based AIF (RBAIF)</a:t>
            </a:r>
          </a:p>
          <a:p>
            <a:pPr lvl="1"/>
            <a:r>
              <a:rPr lang="en-US" altLang="ja-JP" sz="2000" dirty="0" smtClean="0"/>
              <a:t>Filter coefficients are derived on a region-by-region basis</a:t>
            </a:r>
          </a:p>
        </p:txBody>
      </p:sp>
      <p:sp>
        <p:nvSpPr>
          <p:cNvPr id="6148" name="正方形/長方形 15"/>
          <p:cNvSpPr>
            <a:spLocks noChangeArrowheads="1"/>
          </p:cNvSpPr>
          <p:nvPr/>
        </p:nvSpPr>
        <p:spPr bwMode="auto">
          <a:xfrm>
            <a:off x="2006600" y="6229350"/>
            <a:ext cx="1844675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ja-JP">
                <a:ea typeface="ＭＳ Ｐゴシック" pitchFamily="50" charset="-128"/>
              </a:rPr>
              <a:t>Conventional AIF</a:t>
            </a:r>
            <a:endParaRPr lang="ja-JP" altLang="en-US">
              <a:ea typeface="ＭＳ Ｐゴシック" pitchFamily="50" charset="-128"/>
            </a:endParaRPr>
          </a:p>
        </p:txBody>
      </p:sp>
      <p:sp>
        <p:nvSpPr>
          <p:cNvPr id="6149" name="正方形/長方形 15"/>
          <p:cNvSpPr>
            <a:spLocks noChangeArrowheads="1"/>
          </p:cNvSpPr>
          <p:nvPr/>
        </p:nvSpPr>
        <p:spPr bwMode="auto">
          <a:xfrm>
            <a:off x="6038850" y="6229350"/>
            <a:ext cx="9334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ja-JP">
                <a:ea typeface="ＭＳ Ｐゴシック" pitchFamily="50" charset="-128"/>
              </a:rPr>
              <a:t>RBAIF</a:t>
            </a:r>
            <a:endParaRPr lang="ja-JP" altLang="en-US">
              <a:ea typeface="ＭＳ Ｐゴシック" pitchFamily="50" charset="-128"/>
            </a:endParaRPr>
          </a:p>
        </p:txBody>
      </p:sp>
      <p:sp>
        <p:nvSpPr>
          <p:cNvPr id="6150" name="Rectangle 336"/>
          <p:cNvSpPr>
            <a:spLocks noChangeArrowheads="1"/>
          </p:cNvSpPr>
          <p:nvPr/>
        </p:nvSpPr>
        <p:spPr bwMode="auto">
          <a:xfrm>
            <a:off x="615950" y="4629150"/>
            <a:ext cx="1069975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defTabSz="4276725"/>
            <a:r>
              <a:rPr lang="en-US" altLang="ja-JP" sz="9600">
                <a:solidFill>
                  <a:schemeClr val="accent1"/>
                </a:solidFill>
                <a:ea typeface="ＭＳ Ｐゴシック" pitchFamily="50" charset="-128"/>
                <a:sym typeface="Wingdings" pitchFamily="2" charset="2"/>
              </a:rPr>
              <a:t></a:t>
            </a:r>
            <a:endParaRPr lang="en-US" altLang="ja-JP" sz="9600">
              <a:solidFill>
                <a:schemeClr val="accent1"/>
              </a:solidFill>
              <a:ea typeface="ＭＳ Ｐゴシック" pitchFamily="50" charset="-128"/>
            </a:endParaRPr>
          </a:p>
        </p:txBody>
      </p:sp>
      <p:sp>
        <p:nvSpPr>
          <p:cNvPr id="6151" name="Rectangle 511"/>
          <p:cNvSpPr>
            <a:spLocks noChangeArrowheads="1"/>
          </p:cNvSpPr>
          <p:nvPr/>
        </p:nvSpPr>
        <p:spPr bwMode="auto">
          <a:xfrm>
            <a:off x="7550150" y="4495800"/>
            <a:ext cx="1166813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defTabSz="4276725"/>
            <a:r>
              <a:rPr lang="en-US" altLang="ja-JP" sz="9600">
                <a:solidFill>
                  <a:srgbClr val="FF0000"/>
                </a:solidFill>
                <a:ea typeface="ＭＳ Ｐゴシック" pitchFamily="50" charset="-128"/>
                <a:sym typeface="Wingdings" pitchFamily="2" charset="2"/>
              </a:rPr>
              <a:t></a:t>
            </a:r>
            <a:endParaRPr lang="en-US" altLang="ja-JP" sz="9600">
              <a:solidFill>
                <a:srgbClr val="FF0000"/>
              </a:solidFill>
              <a:ea typeface="ＭＳ Ｐゴシック" pitchFamily="50" charset="-128"/>
            </a:endParaRPr>
          </a:p>
        </p:txBody>
      </p:sp>
      <p:grpSp>
        <p:nvGrpSpPr>
          <p:cNvPr id="6152" name="グループ化 23"/>
          <p:cNvGrpSpPr>
            <a:grpSpLocks/>
          </p:cNvGrpSpPr>
          <p:nvPr/>
        </p:nvGrpSpPr>
        <p:grpSpPr bwMode="auto">
          <a:xfrm>
            <a:off x="2005013" y="4824413"/>
            <a:ext cx="1736725" cy="1439862"/>
            <a:chOff x="2004367" y="4824155"/>
            <a:chExt cx="1737371" cy="1440160"/>
          </a:xfrm>
        </p:grpSpPr>
        <p:sp>
          <p:nvSpPr>
            <p:cNvPr id="6158" name="正方形/長方形 2163"/>
            <p:cNvSpPr>
              <a:spLocks noChangeAspect="1" noChangeArrowheads="1"/>
            </p:cNvSpPr>
            <p:nvPr/>
          </p:nvSpPr>
          <p:spPr bwMode="auto">
            <a:xfrm>
              <a:off x="2038350" y="4851400"/>
              <a:ext cx="1703388" cy="1385888"/>
            </a:xfrm>
            <a:prstGeom prst="rect">
              <a:avLst/>
            </a:prstGeom>
            <a:gradFill rotWithShape="0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/>
            </a:gra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4276725"/>
              <a:endParaRPr lang="ja-JP" altLang="en-US">
                <a:ea typeface="ＭＳ Ｐゴシック" pitchFamily="50" charset="-128"/>
              </a:endParaRPr>
            </a:p>
          </p:txBody>
        </p:sp>
        <p:sp>
          <p:nvSpPr>
            <p:cNvPr id="6159" name="フローチャート : 手操作入力 2166"/>
            <p:cNvSpPr>
              <a:spLocks noChangeArrowheads="1"/>
            </p:cNvSpPr>
            <p:nvPr/>
          </p:nvSpPr>
          <p:spPr bwMode="auto">
            <a:xfrm>
              <a:off x="2038350" y="5501005"/>
              <a:ext cx="1703388" cy="736283"/>
            </a:xfrm>
            <a:prstGeom prst="flowChartManualInput">
              <a:avLst/>
            </a:prstGeom>
            <a:gradFill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0"/>
            </a:gra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4276725"/>
              <a:endParaRPr lang="ja-JP" altLang="en-US">
                <a:ea typeface="ＭＳ Ｐゴシック" pitchFamily="50" charset="-128"/>
              </a:endParaRPr>
            </a:p>
          </p:txBody>
        </p:sp>
        <p:sp>
          <p:nvSpPr>
            <p:cNvPr id="6160" name="テキスト ボックス 7"/>
            <p:cNvSpPr txBox="1">
              <a:spLocks noChangeArrowheads="1"/>
            </p:cNvSpPr>
            <p:nvPr/>
          </p:nvSpPr>
          <p:spPr bwMode="auto">
            <a:xfrm>
              <a:off x="2006715" y="4824155"/>
              <a:ext cx="10374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Helvetica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Helvetica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Helvetica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Helvetica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Helvetic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Helvetic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Helvetic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Helvetic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Helvetica" pitchFamily="34" charset="0"/>
                </a:defRPr>
              </a:lvl9pPr>
            </a:lstStyle>
            <a:p>
              <a:r>
                <a:rPr lang="en-US" altLang="ja-JP">
                  <a:ea typeface="ＭＳ Ｐゴシック" pitchFamily="50" charset="-128"/>
                </a:rPr>
                <a:t>Region-A</a:t>
              </a:r>
              <a:endParaRPr lang="ja-JP" altLang="en-US">
                <a:ea typeface="ＭＳ Ｐゴシック" pitchFamily="50" charset="-128"/>
              </a:endParaRPr>
            </a:p>
          </p:txBody>
        </p:sp>
        <p:sp>
          <p:nvSpPr>
            <p:cNvPr id="6161" name="テキスト ボックス 7"/>
            <p:cNvSpPr txBox="1">
              <a:spLocks noChangeArrowheads="1"/>
            </p:cNvSpPr>
            <p:nvPr/>
          </p:nvSpPr>
          <p:spPr bwMode="auto">
            <a:xfrm>
              <a:off x="2004367" y="5925761"/>
              <a:ext cx="10374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Helvetica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Helvetica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Helvetica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Helvetica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Helvetic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Helvetic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Helvetic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Helvetic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Helvetica" pitchFamily="34" charset="0"/>
                </a:defRPr>
              </a:lvl9pPr>
            </a:lstStyle>
            <a:p>
              <a:r>
                <a:rPr lang="en-US" altLang="ja-JP">
                  <a:ea typeface="ＭＳ Ｐゴシック" pitchFamily="50" charset="-128"/>
                </a:rPr>
                <a:t>Region-B</a:t>
              </a:r>
              <a:endParaRPr lang="ja-JP" altLang="en-US">
                <a:ea typeface="ＭＳ Ｐゴシック" pitchFamily="50" charset="-128"/>
              </a:endParaRPr>
            </a:p>
          </p:txBody>
        </p:sp>
        <p:sp>
          <p:nvSpPr>
            <p:cNvPr id="6162" name="テキスト ボックス 9"/>
            <p:cNvSpPr txBox="1">
              <a:spLocks noChangeArrowheads="1"/>
            </p:cNvSpPr>
            <p:nvPr/>
          </p:nvSpPr>
          <p:spPr bwMode="auto">
            <a:xfrm>
              <a:off x="2456765" y="5139190"/>
              <a:ext cx="990110" cy="830997"/>
            </a:xfrm>
            <a:prstGeom prst="rect">
              <a:avLst/>
            </a:prstGeom>
            <a:solidFill>
              <a:srgbClr val="FFFFFF">
                <a:alpha val="6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6000" rIns="3600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Helvetica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Helvetica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Helvetica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Helvetica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Helvetic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Helvetic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Helvetic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Helvetic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Helvetica" pitchFamily="34" charset="0"/>
                </a:defRPr>
              </a:lvl9pPr>
            </a:lstStyle>
            <a:p>
              <a:pPr algn="ctr"/>
              <a:r>
                <a:rPr lang="en-US" altLang="ja-JP" sz="2400">
                  <a:ea typeface="ＭＳ Ｐゴシック" pitchFamily="50" charset="-128"/>
                </a:rPr>
                <a:t>Filter</a:t>
              </a:r>
            </a:p>
            <a:p>
              <a:pPr algn="ctr"/>
              <a:r>
                <a:rPr lang="en-US" altLang="ja-JP" sz="2400">
                  <a:ea typeface="ＭＳ Ｐゴシック" pitchFamily="50" charset="-128"/>
                </a:rPr>
                <a:t>Set 1</a:t>
              </a:r>
              <a:endParaRPr lang="ja-JP" altLang="en-US" sz="2400">
                <a:ea typeface="ＭＳ Ｐゴシック" pitchFamily="50" charset="-128"/>
              </a:endParaRPr>
            </a:p>
          </p:txBody>
        </p:sp>
      </p:grpSp>
      <p:grpSp>
        <p:nvGrpSpPr>
          <p:cNvPr id="6153" name="グループ化 22"/>
          <p:cNvGrpSpPr>
            <a:grpSpLocks/>
          </p:cNvGrpSpPr>
          <p:nvPr/>
        </p:nvGrpSpPr>
        <p:grpSpPr bwMode="auto">
          <a:xfrm>
            <a:off x="5535613" y="4852988"/>
            <a:ext cx="1703387" cy="1385887"/>
            <a:chOff x="5535613" y="4852403"/>
            <a:chExt cx="1703387" cy="1386469"/>
          </a:xfrm>
        </p:grpSpPr>
        <p:sp>
          <p:nvSpPr>
            <p:cNvPr id="6154" name="正方形/長方形 2168"/>
            <p:cNvSpPr>
              <a:spLocks noChangeArrowheads="1"/>
            </p:cNvSpPr>
            <p:nvPr/>
          </p:nvSpPr>
          <p:spPr bwMode="auto">
            <a:xfrm>
              <a:off x="5535613" y="4852403"/>
              <a:ext cx="1703387" cy="1386469"/>
            </a:xfrm>
            <a:prstGeom prst="rect">
              <a:avLst/>
            </a:prstGeom>
            <a:gradFill rotWithShape="0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/>
            </a:gra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4276725"/>
              <a:endParaRPr lang="ja-JP" altLang="en-US">
                <a:ea typeface="ＭＳ Ｐゴシック" pitchFamily="50" charset="-128"/>
              </a:endParaRPr>
            </a:p>
          </p:txBody>
        </p:sp>
        <p:sp>
          <p:nvSpPr>
            <p:cNvPr id="6155" name="フローチャート : 手操作入力 2169"/>
            <p:cNvSpPr>
              <a:spLocks noChangeArrowheads="1"/>
            </p:cNvSpPr>
            <p:nvPr/>
          </p:nvSpPr>
          <p:spPr bwMode="auto">
            <a:xfrm>
              <a:off x="5535613" y="5502281"/>
              <a:ext cx="1703387" cy="736591"/>
            </a:xfrm>
            <a:prstGeom prst="flowChartManualInput">
              <a:avLst/>
            </a:prstGeom>
            <a:gradFill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0"/>
            </a:gra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4276725"/>
              <a:endParaRPr lang="ja-JP" altLang="en-US">
                <a:ea typeface="ＭＳ Ｐゴシック" pitchFamily="50" charset="-128"/>
              </a:endParaRPr>
            </a:p>
          </p:txBody>
        </p:sp>
        <p:sp>
          <p:nvSpPr>
            <p:cNvPr id="6156" name="テキスト ボックス 9"/>
            <p:cNvSpPr txBox="1">
              <a:spLocks noChangeArrowheads="1"/>
            </p:cNvSpPr>
            <p:nvPr/>
          </p:nvSpPr>
          <p:spPr bwMode="auto">
            <a:xfrm>
              <a:off x="5607115" y="4959170"/>
              <a:ext cx="1575175" cy="461665"/>
            </a:xfrm>
            <a:prstGeom prst="rect">
              <a:avLst/>
            </a:prstGeom>
            <a:solidFill>
              <a:srgbClr val="FFFFFF">
                <a:alpha val="6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6000" rIns="3600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Helvetica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Helvetica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Helvetica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Helvetica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Helvetic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Helvetic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Helvetic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Helvetic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Helvetica" pitchFamily="34" charset="0"/>
                </a:defRPr>
              </a:lvl9pPr>
            </a:lstStyle>
            <a:p>
              <a:r>
                <a:rPr lang="en-US" altLang="ja-JP" sz="2400">
                  <a:ea typeface="ＭＳ Ｐゴシック" pitchFamily="50" charset="-128"/>
                </a:rPr>
                <a:t>Filter Set 1</a:t>
              </a:r>
              <a:endParaRPr lang="ja-JP" altLang="en-US" sz="2400">
                <a:ea typeface="ＭＳ Ｐゴシック" pitchFamily="50" charset="-128"/>
              </a:endParaRPr>
            </a:p>
          </p:txBody>
        </p:sp>
        <p:sp>
          <p:nvSpPr>
            <p:cNvPr id="6157" name="テキスト ボックス 9"/>
            <p:cNvSpPr txBox="1">
              <a:spLocks noChangeArrowheads="1"/>
            </p:cNvSpPr>
            <p:nvPr/>
          </p:nvSpPr>
          <p:spPr bwMode="auto">
            <a:xfrm>
              <a:off x="5607115" y="5712640"/>
              <a:ext cx="1575175" cy="461665"/>
            </a:xfrm>
            <a:prstGeom prst="rect">
              <a:avLst/>
            </a:prstGeom>
            <a:solidFill>
              <a:srgbClr val="FFFFFF">
                <a:alpha val="6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6000" rIns="3600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Helvetica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Helvetica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Helvetica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Helvetica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Helvetic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Helvetic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Helvetic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Helvetic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Helvetica" pitchFamily="34" charset="0"/>
                </a:defRPr>
              </a:lvl9pPr>
            </a:lstStyle>
            <a:p>
              <a:r>
                <a:rPr lang="en-US" altLang="ja-JP" sz="2400">
                  <a:ea typeface="ＭＳ Ｐゴシック" pitchFamily="50" charset="-128"/>
                </a:rPr>
                <a:t>Filter Set 2</a:t>
              </a:r>
              <a:endParaRPr lang="ja-JP" altLang="en-US" sz="2400">
                <a:ea typeface="ＭＳ Ｐゴシック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717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kumimoji="1" lang="en-US" dirty="0" smtClean="0">
                <a:ea typeface="ＭＳ Ｐゴシック" pitchFamily="50" charset="-128"/>
              </a:rPr>
              <a:t>Definition of segmentation modes</a:t>
            </a:r>
            <a:endParaRPr kumimoji="1" altLang="en-US" dirty="0" smtClean="0">
              <a:ea typeface="ＭＳ Ｐゴシック" pitchFamily="50" charset="-128"/>
            </a:endParaRPr>
          </a:p>
        </p:txBody>
      </p:sp>
      <p:graphicFrame>
        <p:nvGraphicFramePr>
          <p:cNvPr id="7" name="コンテンツ プレースホル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7122821"/>
              </p:ext>
            </p:extLst>
          </p:nvPr>
        </p:nvGraphicFramePr>
        <p:xfrm>
          <a:off x="1498185" y="1776696"/>
          <a:ext cx="7165974" cy="4102405"/>
        </p:xfrm>
        <a:graphic>
          <a:graphicData uri="http://schemas.openxmlformats.org/drawingml/2006/table">
            <a:tbl>
              <a:tblPr/>
              <a:tblGrid>
                <a:gridCol w="1110113"/>
                <a:gridCol w="1315630"/>
                <a:gridCol w="2138963"/>
                <a:gridCol w="1383193"/>
                <a:gridCol w="1218075"/>
              </a:tblGrid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  <a:ea typeface="ＭＳ Ｐゴシック" pitchFamily="50" charset="-128"/>
                        </a:rPr>
                        <a:t>Filter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34" charset="0"/>
                        <a:ea typeface="ＭＳ Ｐゴシック" pitchFamily="50" charset="-128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# of </a:t>
                      </a: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regions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Method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Criteria of segmentation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DCT-IF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1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DCT-IF 8 tap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-</a:t>
                      </a:r>
                      <a:endParaRPr kumimoji="1" lang="ja-JP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530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AIF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1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Frame-based AIF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-</a:t>
                      </a:r>
                      <a:endParaRPr kumimoji="1" lang="ja-JP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530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RBAIF-0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2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72012" marR="72012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Motion speed (1)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72012" marR="72012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ＭＳ Ｐゴシック" pitchFamily="50" charset="-128"/>
                          <a:cs typeface="Times New Roman" pitchFamily="18" charset="0"/>
                        </a:rPr>
                        <a:t>a</a:t>
                      </a:r>
                      <a:r>
                        <a:rPr kumimoji="1" lang="en-US" altLang="ja-JP" sz="1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x</a:t>
                      </a: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&lt;</a:t>
                      </a:r>
                      <a:r>
                        <a:rPr kumimoji="1" lang="en-US" altLang="ja-JP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MVx</a:t>
                      </a: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&lt;</a:t>
                      </a:r>
                      <a:r>
                        <a:rPr kumimoji="1" lang="en-US" altLang="ja-JP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ＭＳ Ｐゴシック" pitchFamily="50" charset="-128"/>
                          <a:cs typeface="Times New Roman" pitchFamily="18" charset="0"/>
                        </a:rPr>
                        <a:t>b</a:t>
                      </a:r>
                      <a:r>
                        <a:rPr kumimoji="1" lang="en-US" altLang="ja-JP" sz="18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x</a:t>
                      </a:r>
                      <a:endParaRPr kumimoji="1" lang="ja-JP" altLang="en-US" sz="18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Otherwise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0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RBAIF-1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72012" marR="72012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2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72012" marR="72012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Motion speed (2)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72012" marR="72012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ＭＳ Ｐゴシック" pitchFamily="50" charset="-128"/>
                          <a:cs typeface="Times New Roman" pitchFamily="18" charset="0"/>
                        </a:rPr>
                        <a:t>a</a:t>
                      </a:r>
                      <a:r>
                        <a:rPr kumimoji="1" lang="en-US" altLang="ja-JP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y</a:t>
                      </a:r>
                      <a:r>
                        <a:rPr kumimoji="1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&lt;MVy&lt;</a:t>
                      </a:r>
                      <a:r>
                        <a:rPr kumimoji="1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ＭＳ Ｐゴシック" pitchFamily="50" charset="-128"/>
                          <a:cs typeface="Times New Roman" pitchFamily="18" charset="0"/>
                        </a:rPr>
                        <a:t>b</a:t>
                      </a:r>
                      <a:r>
                        <a:rPr kumimoji="1" lang="en-US" altLang="ja-JP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y</a:t>
                      </a:r>
                      <a:endParaRPr kumimoji="1" lang="ja-JP" altLang="en-US" sz="18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Otherwise</a:t>
                      </a:r>
                      <a:endParaRPr kumimoji="1" lang="ja-JP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RBAIF-2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72012" marR="72012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2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72012" marR="72012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Edge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72012" marR="72012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Vertical</a:t>
                      </a:r>
                      <a:endParaRPr kumimoji="1" lang="ja-JP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Horizontal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0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RBAIF-3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72012" marR="72012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2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72012" marR="72012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Left/right (variable)</a:t>
                      </a:r>
                      <a:endParaRPr kumimoji="1" lang="ja-JP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72012" marR="72012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x &lt; </a:t>
                      </a:r>
                      <a:r>
                        <a:rPr kumimoji="1" lang="en-US" altLang="ja-JP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Tx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Otherwise</a:t>
                      </a:r>
                      <a:endParaRPr kumimoji="1" lang="ja-JP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0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RBAIF-4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72012" marR="72012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2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72012" marR="72012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Top/bottom (variable)</a:t>
                      </a:r>
                      <a:endParaRPr kumimoji="1" lang="ja-JP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72012" marR="72012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y &lt; Ty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  <a:cs typeface="Times New Roman" pitchFamily="18" charset="0"/>
                        </a:rPr>
                        <a:t>Otherwise</a:t>
                      </a:r>
                      <a:endParaRPr kumimoji="1" lang="ja-JP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  <a:cs typeface="Times New Roman" pitchFamily="18" charset="0"/>
                      </a:endParaRPr>
                    </a:p>
                  </a:txBody>
                  <a:tcPr marL="91455" marR="91455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正方形/長方形 2"/>
          <p:cNvSpPr>
            <a:spLocks noChangeArrowheads="1"/>
          </p:cNvSpPr>
          <p:nvPr/>
        </p:nvSpPr>
        <p:spPr bwMode="auto">
          <a:xfrm>
            <a:off x="20497" y="4084921"/>
            <a:ext cx="122341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kumimoji="1" lang="en-US" altLang="ja-JP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Proposed</a:t>
            </a:r>
          </a:p>
          <a:p>
            <a:pPr algn="ctr" eaLnBrk="1" hangingPunct="1"/>
            <a:r>
              <a:rPr kumimoji="1" lang="en-US" altLang="ja-JP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RBAIF</a:t>
            </a:r>
            <a:endParaRPr kumimoji="1" lang="en-US" altLang="ja-JP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 eaLnBrk="1" hangingPunct="1"/>
            <a:r>
              <a:rPr kumimoji="1" lang="en-US" altLang="ja-JP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modes</a:t>
            </a:r>
            <a:endParaRPr kumimoji="1" lang="ja-JP" altLang="en-US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" name="左中かっこ 3"/>
          <p:cNvSpPr>
            <a:spLocks/>
          </p:cNvSpPr>
          <p:nvPr/>
        </p:nvSpPr>
        <p:spPr bwMode="auto">
          <a:xfrm>
            <a:off x="1006060" y="3172108"/>
            <a:ext cx="411162" cy="2565400"/>
          </a:xfrm>
          <a:prstGeom prst="leftBrace">
            <a:avLst>
              <a:gd name="adj1" fmla="val 44456"/>
              <a:gd name="adj2" fmla="val 49389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ja-JP" altLang="en-US"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682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kumimoji="1" lang="en-US" smtClean="0">
                <a:ea typeface="ＭＳ Ｐゴシック" pitchFamily="50" charset="-128"/>
              </a:rPr>
              <a:t>Expected Effect</a:t>
            </a:r>
            <a:endParaRPr kumimoji="1" altLang="en-US" smtClean="0">
              <a:ea typeface="ＭＳ Ｐゴシック" pitchFamily="50" charset="-128"/>
            </a:endParaRPr>
          </a:p>
        </p:txBody>
      </p:sp>
      <p:sp>
        <p:nvSpPr>
          <p:cNvPr id="7171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Merit:</a:t>
            </a:r>
          </a:p>
          <a:p>
            <a:pPr lvl="1"/>
            <a:r>
              <a:rPr kumimoji="1" lang="en-US" altLang="ja-JP" dirty="0" smtClean="0"/>
              <a:t>Improvement of coding efficiency</a:t>
            </a:r>
          </a:p>
          <a:p>
            <a:pPr marL="914400" lvl="2" indent="0">
              <a:buNone/>
            </a:pPr>
            <a:r>
              <a:rPr kumimoji="1" lang="en-US" altLang="ja-JP" dirty="0" smtClean="0"/>
              <a:t>Reducing prediction error energy in view of image locality</a:t>
            </a:r>
          </a:p>
          <a:p>
            <a:pPr lvl="1"/>
            <a:r>
              <a:rPr kumimoji="1" lang="en-US" altLang="ja-JP" dirty="0" smtClean="0"/>
              <a:t>Adaptability</a:t>
            </a:r>
          </a:p>
          <a:p>
            <a:pPr marL="914400" lvl="2" indent="0">
              <a:buNone/>
            </a:pPr>
            <a:r>
              <a:rPr kumimoji="1" lang="en-US" altLang="ja-JP" dirty="0" smtClean="0"/>
              <a:t>Combined with frame-based AIFs</a:t>
            </a:r>
          </a:p>
          <a:p>
            <a:pPr marL="914400" lvl="2" indent="0">
              <a:buNone/>
            </a:pPr>
            <a:r>
              <a:rPr kumimoji="1" lang="en-US" altLang="ja-JP" sz="1000" dirty="0" smtClean="0"/>
              <a:t> </a:t>
            </a:r>
          </a:p>
          <a:p>
            <a:r>
              <a:rPr kumimoji="1" lang="en-US" altLang="ja-JP" dirty="0" smtClean="0"/>
              <a:t>Demerit: </a:t>
            </a:r>
            <a:r>
              <a:rPr kumimoji="1" lang="en-US" altLang="ja-JP" dirty="0"/>
              <a:t>i</a:t>
            </a:r>
            <a:r>
              <a:rPr kumimoji="1" lang="en-US" altLang="ja-JP" dirty="0" smtClean="0"/>
              <a:t>ncrease of overhead information</a:t>
            </a:r>
          </a:p>
          <a:p>
            <a:pPr lvl="1"/>
            <a:r>
              <a:rPr kumimoji="1" lang="en-US" altLang="ja-JP" dirty="0" smtClean="0"/>
              <a:t>Bits of additional filter coefficients (each region has)</a:t>
            </a:r>
          </a:p>
          <a:p>
            <a:pPr lvl="1"/>
            <a:r>
              <a:rPr kumimoji="1" lang="en-US" altLang="ja-JP" dirty="0" smtClean="0"/>
              <a:t>Flag of segmentation mode (each frame has)</a:t>
            </a:r>
          </a:p>
          <a:p>
            <a:pPr marL="914400" lvl="2" indent="0">
              <a:buNone/>
            </a:pPr>
            <a:r>
              <a:rPr kumimoji="1" lang="en-US" altLang="ja-JP" sz="1000" dirty="0" smtClean="0"/>
              <a:t> </a:t>
            </a:r>
          </a:p>
          <a:p>
            <a:r>
              <a:rPr kumimoji="1" lang="en-US" altLang="ja-JP" dirty="0" smtClean="0"/>
              <a:t>RBAIF would be effective:</a:t>
            </a:r>
          </a:p>
          <a:p>
            <a:pPr lvl="1"/>
            <a:r>
              <a:rPr kumimoji="1" lang="en-US" altLang="ja-JP" dirty="0" smtClean="0"/>
              <a:t>for high-resolution images</a:t>
            </a:r>
          </a:p>
          <a:p>
            <a:pPr lvl="1"/>
            <a:r>
              <a:rPr kumimoji="1" lang="en-US" altLang="ja-JP" dirty="0" smtClean="0"/>
              <a:t>at high bit-rates</a:t>
            </a:r>
          </a:p>
          <a:p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51554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400" dirty="0" smtClean="0"/>
              <a:t>Proposed filter has two mode decision steps</a:t>
            </a:r>
          </a:p>
          <a:p>
            <a:pPr lvl="1"/>
            <a:r>
              <a:rPr kumimoji="1" lang="en-US" altLang="ja-JP" sz="2000" dirty="0" smtClean="0"/>
              <a:t>1</a:t>
            </a:r>
            <a:r>
              <a:rPr kumimoji="1" lang="en-US" altLang="ja-JP" sz="2000" baseline="30000" dirty="0" smtClean="0"/>
              <a:t>st</a:t>
            </a:r>
            <a:r>
              <a:rPr kumimoji="1" lang="en-US" altLang="ja-JP" sz="2000" dirty="0" smtClean="0"/>
              <a:t> step: Select the best segmentation mode (RBAIF-x)</a:t>
            </a:r>
            <a:r>
              <a:rPr kumimoji="1" lang="ja-JP" altLang="en-US" sz="2000" dirty="0" smtClean="0"/>
              <a:t> </a:t>
            </a:r>
            <a:r>
              <a:rPr kumimoji="1" lang="en-US" altLang="ja-JP" sz="2000" dirty="0" smtClean="0"/>
              <a:t>from the predefined set. In this step, SSD is used for the selection.</a:t>
            </a:r>
          </a:p>
          <a:p>
            <a:pPr lvl="1"/>
            <a:r>
              <a:rPr kumimoji="1" lang="en-US" altLang="ja-JP" sz="2000" dirty="0" smtClean="0"/>
              <a:t>2</a:t>
            </a:r>
            <a:r>
              <a:rPr kumimoji="1" lang="en-US" altLang="ja-JP" sz="2000" baseline="30000" dirty="0" smtClean="0"/>
              <a:t>nd</a:t>
            </a:r>
            <a:r>
              <a:rPr kumimoji="1" lang="en-US" altLang="ja-JP" sz="2000" dirty="0" smtClean="0"/>
              <a:t> step: Select the best mode from three modes (DCT-IF, AIF and RBAIF-x which is selected in 1</a:t>
            </a:r>
            <a:r>
              <a:rPr kumimoji="1" lang="en-US" altLang="ja-JP" sz="2000" baseline="30000" dirty="0" smtClean="0"/>
              <a:t>st</a:t>
            </a:r>
            <a:r>
              <a:rPr kumimoji="1" lang="en-US" altLang="ja-JP" sz="2000" dirty="0" smtClean="0"/>
              <a:t> step). In this step, RD cost is used for the selection.</a:t>
            </a:r>
          </a:p>
        </p:txBody>
      </p:sp>
      <p:sp>
        <p:nvSpPr>
          <p:cNvPr id="3" name="正方形/長方形 2"/>
          <p:cNvSpPr/>
          <p:nvPr/>
        </p:nvSpPr>
        <p:spPr bwMode="auto">
          <a:xfrm>
            <a:off x="3941930" y="3473450"/>
            <a:ext cx="4905545" cy="1755775"/>
          </a:xfrm>
          <a:prstGeom prst="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elvetica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dirty="0">
                <a:ea typeface="ＭＳ Ｐゴシック" pitchFamily="50" charset="-128"/>
              </a:rPr>
              <a:t>A</a:t>
            </a:r>
            <a:r>
              <a:rPr kumimoji="1" lang="en-US" dirty="0" smtClean="0">
                <a:ea typeface="ＭＳ Ｐゴシック" pitchFamily="50" charset="-128"/>
              </a:rPr>
              <a:t>lgorithm for mode decision</a:t>
            </a:r>
            <a:endParaRPr kumimoji="1" altLang="en-US" dirty="0" smtClean="0">
              <a:ea typeface="ＭＳ Ｐゴシック" pitchFamily="50" charset="-128"/>
            </a:endParaRPr>
          </a:p>
        </p:txBody>
      </p:sp>
      <p:sp>
        <p:nvSpPr>
          <p:cNvPr id="9220" name="正方形/長方形 3"/>
          <p:cNvSpPr>
            <a:spLocks noChangeArrowheads="1"/>
          </p:cNvSpPr>
          <p:nvPr/>
        </p:nvSpPr>
        <p:spPr bwMode="auto">
          <a:xfrm>
            <a:off x="1128713" y="4642858"/>
            <a:ext cx="1081087" cy="541337"/>
          </a:xfrm>
          <a:prstGeom prst="rect">
            <a:avLst/>
          </a:prstGeom>
          <a:solidFill>
            <a:srgbClr val="FFFF0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r>
              <a:rPr lang="en-US" altLang="ja-JP" sz="1800">
                <a:ea typeface="ＭＳ Ｐゴシック" pitchFamily="50" charset="-128"/>
              </a:rPr>
              <a:t>DCT-IF</a:t>
            </a:r>
            <a:endParaRPr lang="ja-JP" altLang="en-US" sz="1800">
              <a:ea typeface="ＭＳ Ｐゴシック" pitchFamily="50" charset="-128"/>
            </a:endParaRPr>
          </a:p>
        </p:txBody>
      </p:sp>
      <p:sp>
        <p:nvSpPr>
          <p:cNvPr id="9221" name="正方形/長方形 4"/>
          <p:cNvSpPr>
            <a:spLocks noChangeArrowheads="1"/>
          </p:cNvSpPr>
          <p:nvPr/>
        </p:nvSpPr>
        <p:spPr bwMode="auto">
          <a:xfrm>
            <a:off x="2614613" y="4642858"/>
            <a:ext cx="1079500" cy="541337"/>
          </a:xfrm>
          <a:prstGeom prst="rect">
            <a:avLst/>
          </a:prstGeom>
          <a:solidFill>
            <a:srgbClr val="FFFF0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r>
              <a:rPr lang="en-US" altLang="ja-JP" sz="1800" dirty="0" smtClean="0">
                <a:ea typeface="ＭＳ Ｐゴシック" pitchFamily="50" charset="-128"/>
              </a:rPr>
              <a:t>AIF</a:t>
            </a:r>
            <a:endParaRPr lang="ja-JP" altLang="en-US" sz="1800" dirty="0">
              <a:ea typeface="ＭＳ Ｐゴシック" pitchFamily="50" charset="-128"/>
            </a:endParaRPr>
          </a:p>
        </p:txBody>
      </p:sp>
      <p:sp>
        <p:nvSpPr>
          <p:cNvPr id="9222" name="正方形/長方形 5"/>
          <p:cNvSpPr>
            <a:spLocks noChangeArrowheads="1"/>
          </p:cNvSpPr>
          <p:nvPr/>
        </p:nvSpPr>
        <p:spPr bwMode="auto">
          <a:xfrm>
            <a:off x="4098925" y="3608388"/>
            <a:ext cx="1081088" cy="541337"/>
          </a:xfrm>
          <a:prstGeom prst="rect">
            <a:avLst/>
          </a:prstGeom>
          <a:solidFill>
            <a:srgbClr val="FFFFFF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r>
              <a:rPr lang="en-US" altLang="ja-JP" sz="1800" dirty="0" smtClean="0">
                <a:ea typeface="ＭＳ Ｐゴシック" pitchFamily="50" charset="-128"/>
              </a:rPr>
              <a:t>RBAIF-0</a:t>
            </a:r>
            <a:endParaRPr lang="ja-JP" altLang="en-US" sz="1800" dirty="0">
              <a:ea typeface="ＭＳ Ｐゴシック" pitchFamily="50" charset="-128"/>
            </a:endParaRPr>
          </a:p>
        </p:txBody>
      </p:sp>
      <p:sp>
        <p:nvSpPr>
          <p:cNvPr id="9223" name="正方形/長方形 6"/>
          <p:cNvSpPr>
            <a:spLocks noChangeArrowheads="1"/>
          </p:cNvSpPr>
          <p:nvPr/>
        </p:nvSpPr>
        <p:spPr bwMode="auto">
          <a:xfrm>
            <a:off x="5540375" y="3608388"/>
            <a:ext cx="1079500" cy="541337"/>
          </a:xfrm>
          <a:prstGeom prst="rect">
            <a:avLst/>
          </a:prstGeom>
          <a:solidFill>
            <a:srgbClr val="FFFFFF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r>
              <a:rPr lang="en-US" altLang="ja-JP" sz="1800">
                <a:ea typeface="ＭＳ Ｐゴシック" pitchFamily="50" charset="-128"/>
              </a:rPr>
              <a:t>RBAIF-2</a:t>
            </a:r>
            <a:endParaRPr lang="ja-JP" altLang="en-US" sz="1800">
              <a:ea typeface="ＭＳ Ｐゴシック" pitchFamily="50" charset="-128"/>
            </a:endParaRPr>
          </a:p>
        </p:txBody>
      </p:sp>
      <p:sp>
        <p:nvSpPr>
          <p:cNvPr id="9224" name="正方形/長方形 57"/>
          <p:cNvSpPr>
            <a:spLocks noChangeArrowheads="1"/>
          </p:cNvSpPr>
          <p:nvPr/>
        </p:nvSpPr>
        <p:spPr bwMode="auto">
          <a:xfrm>
            <a:off x="6845300" y="3473450"/>
            <a:ext cx="85407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ja-JP" sz="2800">
                <a:ea typeface="ＭＳ Ｐゴシック" pitchFamily="50" charset="-128"/>
              </a:rPr>
              <a:t>…</a:t>
            </a:r>
          </a:p>
        </p:txBody>
      </p:sp>
      <p:sp>
        <p:nvSpPr>
          <p:cNvPr id="9225" name="正方形/長方形 8"/>
          <p:cNvSpPr>
            <a:spLocks noChangeArrowheads="1"/>
          </p:cNvSpPr>
          <p:nvPr/>
        </p:nvSpPr>
        <p:spPr bwMode="auto">
          <a:xfrm>
            <a:off x="7610475" y="3608388"/>
            <a:ext cx="1079500" cy="541337"/>
          </a:xfrm>
          <a:prstGeom prst="rect">
            <a:avLst/>
          </a:prstGeom>
          <a:solidFill>
            <a:srgbClr val="FFFFFF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r>
              <a:rPr lang="en-US" altLang="ja-JP" sz="1800">
                <a:ea typeface="ＭＳ Ｐゴシック" pitchFamily="50" charset="-128"/>
              </a:rPr>
              <a:t>RBAIF-n</a:t>
            </a:r>
            <a:endParaRPr lang="ja-JP" altLang="en-US" sz="1800">
              <a:ea typeface="ＭＳ Ｐゴシック" pitchFamily="50" charset="-128"/>
            </a:endParaRPr>
          </a:p>
        </p:txBody>
      </p:sp>
      <p:sp>
        <p:nvSpPr>
          <p:cNvPr id="9226" name="右中かっこ 9"/>
          <p:cNvSpPr>
            <a:spLocks/>
          </p:cNvSpPr>
          <p:nvPr/>
        </p:nvSpPr>
        <p:spPr bwMode="auto">
          <a:xfrm rot="5400000">
            <a:off x="6226897" y="2067790"/>
            <a:ext cx="314467" cy="4748213"/>
          </a:xfrm>
          <a:prstGeom prst="rightBrace">
            <a:avLst>
              <a:gd name="adj1" fmla="val 8349"/>
              <a:gd name="adj2" fmla="val 80885"/>
            </a:avLst>
          </a:prstGeom>
          <a:solidFill>
            <a:srgbClr val="FFFFFF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>
              <a:ea typeface="ＭＳ Ｐゴシック" pitchFamily="50" charset="-128"/>
            </a:endParaRPr>
          </a:p>
        </p:txBody>
      </p:sp>
      <p:sp>
        <p:nvSpPr>
          <p:cNvPr id="9227" name="正方形/長方形 11"/>
          <p:cNvSpPr>
            <a:spLocks noChangeArrowheads="1"/>
          </p:cNvSpPr>
          <p:nvPr/>
        </p:nvSpPr>
        <p:spPr bwMode="auto">
          <a:xfrm>
            <a:off x="4346975" y="4644135"/>
            <a:ext cx="1079500" cy="539750"/>
          </a:xfrm>
          <a:prstGeom prst="rect">
            <a:avLst/>
          </a:prstGeom>
          <a:solidFill>
            <a:srgbClr val="FFFF0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r>
              <a:rPr lang="en-US" altLang="ja-JP" sz="1800">
                <a:ea typeface="ＭＳ Ｐゴシック" pitchFamily="50" charset="-128"/>
              </a:rPr>
              <a:t>RBAIF-x</a:t>
            </a:r>
            <a:endParaRPr lang="ja-JP" altLang="en-US" sz="1800">
              <a:ea typeface="ＭＳ Ｐゴシック" pitchFamily="50" charset="-128"/>
            </a:endParaRPr>
          </a:p>
        </p:txBody>
      </p:sp>
      <p:sp>
        <p:nvSpPr>
          <p:cNvPr id="9228" name="右中かっこ 12"/>
          <p:cNvSpPr>
            <a:spLocks/>
          </p:cNvSpPr>
          <p:nvPr/>
        </p:nvSpPr>
        <p:spPr bwMode="auto">
          <a:xfrm rot="5400000">
            <a:off x="2850013" y="3215773"/>
            <a:ext cx="541338" cy="4748213"/>
          </a:xfrm>
          <a:prstGeom prst="rightBrace">
            <a:avLst>
              <a:gd name="adj1" fmla="val 8325"/>
              <a:gd name="adj2" fmla="val 50000"/>
            </a:avLst>
          </a:prstGeom>
          <a:solidFill>
            <a:srgbClr val="FFFFFF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>
              <a:ea typeface="ＭＳ Ｐゴシック" pitchFamily="50" charset="-128"/>
            </a:endParaRPr>
          </a:p>
        </p:txBody>
      </p:sp>
      <p:sp>
        <p:nvSpPr>
          <p:cNvPr id="9229" name="正方形/長方形 57"/>
          <p:cNvSpPr>
            <a:spLocks noChangeArrowheads="1"/>
          </p:cNvSpPr>
          <p:nvPr/>
        </p:nvSpPr>
        <p:spPr bwMode="auto">
          <a:xfrm>
            <a:off x="1980567" y="5859270"/>
            <a:ext cx="2411413" cy="565150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altLang="ja-JP" sz="2800" dirty="0">
                <a:ea typeface="ＭＳ Ｐゴシック" pitchFamily="50" charset="-128"/>
              </a:rPr>
              <a:t>Best </a:t>
            </a:r>
            <a:r>
              <a:rPr lang="en-US" altLang="ja-JP" sz="2800" dirty="0" smtClean="0">
                <a:ea typeface="ＭＳ Ｐゴシック" pitchFamily="50" charset="-128"/>
              </a:rPr>
              <a:t>mode</a:t>
            </a:r>
            <a:endParaRPr lang="en-US" altLang="ja-JP" sz="2800" dirty="0">
              <a:ea typeface="ＭＳ Ｐゴシック" pitchFamily="50" charset="-128"/>
            </a:endParaRPr>
          </a:p>
        </p:txBody>
      </p:sp>
      <p:sp>
        <p:nvSpPr>
          <p:cNvPr id="9230" name="角丸四角形吹き出し 14"/>
          <p:cNvSpPr>
            <a:spLocks noChangeArrowheads="1"/>
          </p:cNvSpPr>
          <p:nvPr/>
        </p:nvSpPr>
        <p:spPr bwMode="auto">
          <a:xfrm>
            <a:off x="6462210" y="4734145"/>
            <a:ext cx="2227765" cy="421704"/>
          </a:xfrm>
          <a:prstGeom prst="wedgeRoundRectCallout">
            <a:avLst>
              <a:gd name="adj1" fmla="val -95874"/>
              <a:gd name="adj2" fmla="val -99391"/>
              <a:gd name="adj3" fmla="val 16667"/>
            </a:avLst>
          </a:prstGeom>
          <a:solidFill>
            <a:srgbClr val="FFCCCC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r>
              <a:rPr lang="en-US" altLang="ja-JP" sz="2400" dirty="0" smtClean="0">
                <a:ea typeface="ＭＳ Ｐゴシック" pitchFamily="50" charset="-128"/>
              </a:rPr>
              <a:t>1</a:t>
            </a:r>
            <a:r>
              <a:rPr lang="en-US" altLang="ja-JP" sz="2400" baseline="30000" dirty="0" smtClean="0">
                <a:ea typeface="ＭＳ Ｐゴシック" pitchFamily="50" charset="-128"/>
              </a:rPr>
              <a:t>st</a:t>
            </a:r>
            <a:r>
              <a:rPr lang="en-US" altLang="ja-JP" sz="2400" dirty="0" smtClean="0">
                <a:ea typeface="ＭＳ Ｐゴシック" pitchFamily="50" charset="-128"/>
              </a:rPr>
              <a:t> step: SSD</a:t>
            </a:r>
            <a:endParaRPr lang="ja-JP" altLang="en-US" sz="2400" dirty="0">
              <a:ea typeface="ＭＳ Ｐゴシック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 bwMode="auto">
          <a:xfrm>
            <a:off x="1061610" y="1511787"/>
            <a:ext cx="7785865" cy="765085"/>
          </a:xfrm>
          <a:prstGeom prst="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elvetica" pitchFamily="34" charset="0"/>
            </a:endParaRPr>
          </a:p>
        </p:txBody>
      </p:sp>
      <p:sp>
        <p:nvSpPr>
          <p:cNvPr id="21" name="正方形/長方形 20"/>
          <p:cNvSpPr/>
          <p:nvPr/>
        </p:nvSpPr>
        <p:spPr bwMode="auto">
          <a:xfrm>
            <a:off x="1061610" y="2327919"/>
            <a:ext cx="7785865" cy="935549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elvetica" pitchFamily="34" charset="0"/>
            </a:endParaRPr>
          </a:p>
        </p:txBody>
      </p:sp>
      <p:sp>
        <p:nvSpPr>
          <p:cNvPr id="22" name="正方形/長方形 21"/>
          <p:cNvSpPr/>
          <p:nvPr/>
        </p:nvSpPr>
        <p:spPr bwMode="auto">
          <a:xfrm>
            <a:off x="701570" y="4553545"/>
            <a:ext cx="4905545" cy="1755775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elvetica" pitchFamily="34" charset="0"/>
            </a:endParaRPr>
          </a:p>
        </p:txBody>
      </p:sp>
      <p:sp>
        <p:nvSpPr>
          <p:cNvPr id="19" name="角丸四角形吹き出し 14"/>
          <p:cNvSpPr>
            <a:spLocks noChangeArrowheads="1"/>
          </p:cNvSpPr>
          <p:nvPr/>
        </p:nvSpPr>
        <p:spPr bwMode="auto">
          <a:xfrm>
            <a:off x="4707015" y="5859270"/>
            <a:ext cx="2700300" cy="421704"/>
          </a:xfrm>
          <a:prstGeom prst="wedgeRoundRectCallout">
            <a:avLst>
              <a:gd name="adj1" fmla="val -95874"/>
              <a:gd name="adj2" fmla="val -99391"/>
              <a:gd name="adj3" fmla="val 16667"/>
            </a:avLst>
          </a:prstGeom>
          <a:solidFill>
            <a:srgbClr val="FFCCCC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r>
              <a:rPr lang="en-US" altLang="ja-JP" sz="2400" dirty="0" smtClean="0">
                <a:ea typeface="ＭＳ Ｐゴシック" pitchFamily="50" charset="-128"/>
              </a:rPr>
              <a:t>2</a:t>
            </a:r>
            <a:r>
              <a:rPr lang="en-US" altLang="ja-JP" sz="2400" baseline="30000" dirty="0" smtClean="0">
                <a:ea typeface="ＭＳ Ｐゴシック" pitchFamily="50" charset="-128"/>
              </a:rPr>
              <a:t>nd</a:t>
            </a:r>
            <a:r>
              <a:rPr lang="en-US" altLang="ja-JP" sz="2400" dirty="0" smtClean="0">
                <a:ea typeface="ＭＳ Ｐゴシック" pitchFamily="50" charset="-128"/>
              </a:rPr>
              <a:t> step: RD cost</a:t>
            </a:r>
            <a:endParaRPr lang="ja-JP" altLang="en-US" sz="2400" dirty="0"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3884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813"/>
          </a:xfrm>
        </p:spPr>
        <p:txBody>
          <a:bodyPr/>
          <a:lstStyle/>
          <a:p>
            <a:r>
              <a:rPr kumimoji="1" lang="en-US" altLang="ja-JP" dirty="0" smtClean="0"/>
              <a:t>Block diagram </a:t>
            </a:r>
            <a:r>
              <a:rPr kumimoji="1" lang="en-US" altLang="ja-JP" sz="2400" dirty="0" smtClean="0"/>
              <a:t>(Previous meeting, JCTVC-D150)</a:t>
            </a:r>
            <a:endParaRPr kumimoji="1" lang="ja-JP" altLang="en-US" sz="2400" dirty="0"/>
          </a:p>
        </p:txBody>
      </p:sp>
      <p:sp>
        <p:nvSpPr>
          <p:cNvPr id="4" name="正方形/長方形 3"/>
          <p:cNvSpPr/>
          <p:nvPr/>
        </p:nvSpPr>
        <p:spPr>
          <a:xfrm>
            <a:off x="3035300" y="1835253"/>
            <a:ext cx="1008063" cy="431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>
                <a:solidFill>
                  <a:prstClr val="black"/>
                </a:solidFill>
              </a:rPr>
              <a:t>MC</a:t>
            </a:r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666875" y="2698853"/>
            <a:ext cx="1008063" cy="431800"/>
          </a:xfrm>
          <a:prstGeom prst="rect">
            <a:avLst/>
          </a:prstGeom>
          <a:noFill/>
          <a:ln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</a:rPr>
              <a:t>ME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666875" y="3564040"/>
            <a:ext cx="1008063" cy="431800"/>
          </a:xfrm>
          <a:prstGeom prst="rect">
            <a:avLst/>
          </a:prstGeom>
          <a:noFill/>
          <a:ln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</a:rPr>
              <a:t>ME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4546600" y="1835253"/>
            <a:ext cx="1152525" cy="431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solidFill>
                  <a:prstClr val="black"/>
                </a:solidFill>
              </a:rPr>
              <a:t>RD</a:t>
            </a:r>
            <a:r>
              <a:rPr lang="ja-JP" altLang="en-US" dirty="0">
                <a:solidFill>
                  <a:prstClr val="black"/>
                </a:solidFill>
              </a:rPr>
              <a:t> </a:t>
            </a:r>
            <a:r>
              <a:rPr lang="en-US" altLang="ja-JP" dirty="0" smtClean="0">
                <a:solidFill>
                  <a:prstClr val="black"/>
                </a:solidFill>
              </a:rPr>
              <a:t>cost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4546600" y="2698853"/>
            <a:ext cx="1152525" cy="431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solidFill>
                  <a:prstClr val="black"/>
                </a:solidFill>
              </a:rPr>
              <a:t>RD</a:t>
            </a:r>
            <a:r>
              <a:rPr lang="ja-JP" altLang="en-US" dirty="0">
                <a:solidFill>
                  <a:prstClr val="black"/>
                </a:solidFill>
              </a:rPr>
              <a:t> </a:t>
            </a:r>
            <a:r>
              <a:rPr lang="en-US" altLang="ja-JP" dirty="0" smtClean="0">
                <a:solidFill>
                  <a:prstClr val="black"/>
                </a:solidFill>
              </a:rPr>
              <a:t>cost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4546600" y="3564040"/>
            <a:ext cx="1152525" cy="431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solidFill>
                  <a:prstClr val="black"/>
                </a:solidFill>
              </a:rPr>
              <a:t>RD</a:t>
            </a:r>
            <a:r>
              <a:rPr lang="ja-JP" altLang="en-US" dirty="0">
                <a:solidFill>
                  <a:prstClr val="black"/>
                </a:solidFill>
              </a:rPr>
              <a:t> </a:t>
            </a:r>
            <a:r>
              <a:rPr lang="en-US" altLang="ja-JP" dirty="0" smtClean="0">
                <a:solidFill>
                  <a:prstClr val="black"/>
                </a:solidFill>
              </a:rPr>
              <a:t>cost</a:t>
            </a:r>
            <a:endParaRPr lang="ja-JP" altLang="en-US" dirty="0">
              <a:solidFill>
                <a:prstClr val="black"/>
              </a:solidFill>
            </a:endParaRPr>
          </a:p>
        </p:txBody>
      </p:sp>
      <p:cxnSp>
        <p:nvCxnSpPr>
          <p:cNvPr id="10" name="直線矢印コネクタ 9"/>
          <p:cNvCxnSpPr>
            <a:stCxn id="4" idx="3"/>
            <a:endCxn id="7" idx="1"/>
          </p:cNvCxnSpPr>
          <p:nvPr/>
        </p:nvCxnSpPr>
        <p:spPr>
          <a:xfrm>
            <a:off x="4056063" y="2051153"/>
            <a:ext cx="477837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>
            <a:endCxn id="8" idx="1"/>
          </p:cNvCxnSpPr>
          <p:nvPr/>
        </p:nvCxnSpPr>
        <p:spPr>
          <a:xfrm>
            <a:off x="4056063" y="2914753"/>
            <a:ext cx="477837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>
            <a:endCxn id="9" idx="1"/>
          </p:cNvCxnSpPr>
          <p:nvPr/>
        </p:nvCxnSpPr>
        <p:spPr>
          <a:xfrm>
            <a:off x="4056063" y="3779940"/>
            <a:ext cx="477837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12"/>
          <p:cNvSpPr/>
          <p:nvPr/>
        </p:nvSpPr>
        <p:spPr>
          <a:xfrm>
            <a:off x="6084888" y="3706915"/>
            <a:ext cx="142875" cy="14287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4" name="正方形/長方形 6"/>
          <p:cNvSpPr/>
          <p:nvPr/>
        </p:nvSpPr>
        <p:spPr>
          <a:xfrm>
            <a:off x="1666875" y="1835253"/>
            <a:ext cx="1008063" cy="431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prstClr val="black"/>
                </a:solidFill>
              </a:rPr>
              <a:t>ME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15" name="正方形/長方形 6"/>
          <p:cNvSpPr/>
          <p:nvPr/>
        </p:nvSpPr>
        <p:spPr>
          <a:xfrm>
            <a:off x="3035300" y="2698853"/>
            <a:ext cx="1008063" cy="431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>
                <a:solidFill>
                  <a:prstClr val="black"/>
                </a:solidFill>
              </a:rPr>
              <a:t>MC</a:t>
            </a:r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16" name="正方形/長方形 6"/>
          <p:cNvSpPr/>
          <p:nvPr/>
        </p:nvSpPr>
        <p:spPr>
          <a:xfrm>
            <a:off x="3035300" y="3564040"/>
            <a:ext cx="1008063" cy="431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>
                <a:solidFill>
                  <a:prstClr val="black"/>
                </a:solidFill>
              </a:rPr>
              <a:t>MC</a:t>
            </a:r>
            <a:endParaRPr lang="ja-JP" altLang="en-US">
              <a:solidFill>
                <a:prstClr val="black"/>
              </a:solidFill>
            </a:endParaRPr>
          </a:p>
        </p:txBody>
      </p:sp>
      <p:cxnSp>
        <p:nvCxnSpPr>
          <p:cNvPr id="17" name="直線矢印コネクタ 21"/>
          <p:cNvCxnSpPr>
            <a:stCxn id="4" idx="3"/>
            <a:endCxn id="7" idx="1"/>
          </p:cNvCxnSpPr>
          <p:nvPr/>
        </p:nvCxnSpPr>
        <p:spPr>
          <a:xfrm>
            <a:off x="2674938" y="2051153"/>
            <a:ext cx="347662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21"/>
          <p:cNvCxnSpPr>
            <a:stCxn id="5" idx="3"/>
            <a:endCxn id="15" idx="1"/>
          </p:cNvCxnSpPr>
          <p:nvPr/>
        </p:nvCxnSpPr>
        <p:spPr>
          <a:xfrm>
            <a:off x="2674938" y="2914753"/>
            <a:ext cx="360362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21"/>
          <p:cNvCxnSpPr>
            <a:stCxn id="6" idx="3"/>
            <a:endCxn id="16" idx="1"/>
          </p:cNvCxnSpPr>
          <p:nvPr/>
        </p:nvCxnSpPr>
        <p:spPr>
          <a:xfrm>
            <a:off x="2674938" y="3779940"/>
            <a:ext cx="360362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正方形/長方形 32"/>
          <p:cNvSpPr/>
          <p:nvPr/>
        </p:nvSpPr>
        <p:spPr>
          <a:xfrm>
            <a:off x="4403725" y="1763815"/>
            <a:ext cx="3813680" cy="23749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600">
              <a:solidFill>
                <a:prstClr val="black"/>
              </a:solidFill>
            </a:endParaRPr>
          </a:p>
        </p:txBody>
      </p:sp>
      <p:sp>
        <p:nvSpPr>
          <p:cNvPr id="34" name="Line 53"/>
          <p:cNvSpPr>
            <a:spLocks noChangeShapeType="1"/>
          </p:cNvSpPr>
          <p:nvPr/>
        </p:nvSpPr>
        <p:spPr bwMode="auto">
          <a:xfrm flipV="1">
            <a:off x="5699125" y="2049565"/>
            <a:ext cx="457200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7" name="Line 56"/>
          <p:cNvSpPr>
            <a:spLocks noChangeShapeType="1"/>
          </p:cNvSpPr>
          <p:nvPr/>
        </p:nvSpPr>
        <p:spPr bwMode="auto">
          <a:xfrm>
            <a:off x="5724525" y="3778353"/>
            <a:ext cx="7191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8" name="Line 57"/>
          <p:cNvSpPr>
            <a:spLocks noChangeShapeType="1"/>
          </p:cNvSpPr>
          <p:nvPr/>
        </p:nvSpPr>
        <p:spPr bwMode="auto">
          <a:xfrm>
            <a:off x="5722938" y="2914753"/>
            <a:ext cx="433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9" name="Line 58"/>
          <p:cNvSpPr>
            <a:spLocks noChangeShapeType="1"/>
          </p:cNvSpPr>
          <p:nvPr/>
        </p:nvSpPr>
        <p:spPr bwMode="auto">
          <a:xfrm flipV="1">
            <a:off x="6156325" y="2049565"/>
            <a:ext cx="0" cy="1728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40" name="正方形/長方形 20"/>
          <p:cNvSpPr/>
          <p:nvPr/>
        </p:nvSpPr>
        <p:spPr>
          <a:xfrm>
            <a:off x="6443663" y="2049565"/>
            <a:ext cx="1593722" cy="19446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smtClean="0">
                <a:solidFill>
                  <a:prstClr val="black"/>
                </a:solidFill>
              </a:rPr>
              <a:t>Selection for the filter set that minimizes the RD cost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45" name="正方形/長方形 6"/>
          <p:cNvSpPr/>
          <p:nvPr/>
        </p:nvSpPr>
        <p:spPr>
          <a:xfrm>
            <a:off x="521550" y="1825185"/>
            <a:ext cx="1008063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solidFill>
                  <a:prstClr val="black"/>
                </a:solidFill>
              </a:rPr>
              <a:t>DCT-IF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46" name="正方形/長方形 6"/>
          <p:cNvSpPr/>
          <p:nvPr/>
        </p:nvSpPr>
        <p:spPr>
          <a:xfrm>
            <a:off x="521550" y="2707035"/>
            <a:ext cx="1008063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solidFill>
                  <a:prstClr val="black"/>
                </a:solidFill>
              </a:rPr>
              <a:t>AIF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47" name="正方形/長方形 6"/>
          <p:cNvSpPr/>
          <p:nvPr/>
        </p:nvSpPr>
        <p:spPr>
          <a:xfrm>
            <a:off x="521550" y="3580380"/>
            <a:ext cx="1008063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solidFill>
                  <a:prstClr val="black"/>
                </a:solidFill>
              </a:rPr>
              <a:t>RBAIF-x</a:t>
            </a:r>
            <a:endParaRPr lang="ja-JP" altLang="en-US" dirty="0">
              <a:solidFill>
                <a:prstClr val="black"/>
              </a:solidFill>
            </a:endParaRPr>
          </a:p>
        </p:txBody>
      </p:sp>
      <p:cxnSp>
        <p:nvCxnSpPr>
          <p:cNvPr id="48" name="直線矢印コネクタ 21"/>
          <p:cNvCxnSpPr/>
          <p:nvPr/>
        </p:nvCxnSpPr>
        <p:spPr>
          <a:xfrm>
            <a:off x="8217405" y="3021909"/>
            <a:ext cx="360362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164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Block diagram </a:t>
            </a:r>
            <a:r>
              <a:rPr kumimoji="1" lang="en-US" altLang="ja-JP" sz="2400" dirty="0" smtClean="0"/>
              <a:t>(This meeting, JCTVC-E078)</a:t>
            </a:r>
            <a:endParaRPr kumimoji="1" lang="ja-JP" altLang="en-US" sz="2400" dirty="0"/>
          </a:p>
        </p:txBody>
      </p:sp>
      <p:sp>
        <p:nvSpPr>
          <p:cNvPr id="4" name="正方形/長方形 3"/>
          <p:cNvSpPr/>
          <p:nvPr/>
        </p:nvSpPr>
        <p:spPr>
          <a:xfrm>
            <a:off x="3035300" y="1837138"/>
            <a:ext cx="1008063" cy="431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>
                <a:solidFill>
                  <a:prstClr val="black"/>
                </a:solidFill>
              </a:rPr>
              <a:t>MC</a:t>
            </a:r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666875" y="2700738"/>
            <a:ext cx="1008063" cy="431800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prstClr val="white">
                    <a:lumMod val="75000"/>
                  </a:prstClr>
                </a:solidFill>
              </a:rPr>
              <a:t>ME</a:t>
            </a:r>
            <a:endParaRPr lang="ja-JP" altLang="en-US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666875" y="3565925"/>
            <a:ext cx="1008063" cy="431800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prstClr val="white">
                    <a:lumMod val="75000"/>
                  </a:prstClr>
                </a:solidFill>
              </a:rPr>
              <a:t>ME</a:t>
            </a:r>
            <a:endParaRPr lang="ja-JP" altLang="en-US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4546600" y="1837138"/>
            <a:ext cx="1152525" cy="431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solidFill>
                  <a:prstClr val="black"/>
                </a:solidFill>
              </a:rPr>
              <a:t>RD</a:t>
            </a:r>
            <a:r>
              <a:rPr lang="ja-JP" altLang="en-US" dirty="0">
                <a:solidFill>
                  <a:prstClr val="black"/>
                </a:solidFill>
              </a:rPr>
              <a:t> </a:t>
            </a:r>
            <a:r>
              <a:rPr lang="en-US" altLang="ja-JP" dirty="0" smtClean="0">
                <a:solidFill>
                  <a:prstClr val="black"/>
                </a:solidFill>
              </a:rPr>
              <a:t>cost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4546600" y="2700738"/>
            <a:ext cx="1152525" cy="431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solidFill>
                  <a:prstClr val="black"/>
                </a:solidFill>
              </a:rPr>
              <a:t>RD</a:t>
            </a:r>
            <a:r>
              <a:rPr lang="ja-JP" altLang="en-US" dirty="0">
                <a:solidFill>
                  <a:prstClr val="black"/>
                </a:solidFill>
              </a:rPr>
              <a:t> </a:t>
            </a:r>
            <a:r>
              <a:rPr lang="en-US" altLang="ja-JP" dirty="0" smtClean="0">
                <a:solidFill>
                  <a:prstClr val="black"/>
                </a:solidFill>
              </a:rPr>
              <a:t>cost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4546600" y="3565925"/>
            <a:ext cx="1152525" cy="431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solidFill>
                  <a:prstClr val="black"/>
                </a:solidFill>
              </a:rPr>
              <a:t>RD</a:t>
            </a:r>
            <a:r>
              <a:rPr lang="ja-JP" altLang="en-US" dirty="0">
                <a:solidFill>
                  <a:prstClr val="black"/>
                </a:solidFill>
              </a:rPr>
              <a:t> </a:t>
            </a:r>
            <a:r>
              <a:rPr lang="en-US" altLang="ja-JP" dirty="0" smtClean="0">
                <a:solidFill>
                  <a:prstClr val="black"/>
                </a:solidFill>
              </a:rPr>
              <a:t>cost</a:t>
            </a:r>
            <a:endParaRPr lang="ja-JP" altLang="en-US" dirty="0">
              <a:solidFill>
                <a:prstClr val="black"/>
              </a:solidFill>
            </a:endParaRPr>
          </a:p>
        </p:txBody>
      </p:sp>
      <p:cxnSp>
        <p:nvCxnSpPr>
          <p:cNvPr id="10" name="直線矢印コネクタ 9"/>
          <p:cNvCxnSpPr>
            <a:stCxn id="4" idx="3"/>
            <a:endCxn id="7" idx="1"/>
          </p:cNvCxnSpPr>
          <p:nvPr/>
        </p:nvCxnSpPr>
        <p:spPr>
          <a:xfrm>
            <a:off x="4056063" y="2053038"/>
            <a:ext cx="477837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>
            <a:endCxn id="8" idx="1"/>
          </p:cNvCxnSpPr>
          <p:nvPr/>
        </p:nvCxnSpPr>
        <p:spPr>
          <a:xfrm>
            <a:off x="4056063" y="2916638"/>
            <a:ext cx="477837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>
            <a:endCxn id="9" idx="1"/>
          </p:cNvCxnSpPr>
          <p:nvPr/>
        </p:nvCxnSpPr>
        <p:spPr>
          <a:xfrm>
            <a:off x="4056063" y="3781825"/>
            <a:ext cx="477837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12"/>
          <p:cNvSpPr/>
          <p:nvPr/>
        </p:nvSpPr>
        <p:spPr>
          <a:xfrm>
            <a:off x="6084888" y="3708800"/>
            <a:ext cx="142875" cy="14287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4" name="正方形/長方形 6"/>
          <p:cNvSpPr/>
          <p:nvPr/>
        </p:nvSpPr>
        <p:spPr>
          <a:xfrm>
            <a:off x="1666875" y="1837138"/>
            <a:ext cx="1008063" cy="431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prstClr val="black"/>
                </a:solidFill>
              </a:rPr>
              <a:t>ME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15" name="正方形/長方形 6"/>
          <p:cNvSpPr/>
          <p:nvPr/>
        </p:nvSpPr>
        <p:spPr>
          <a:xfrm>
            <a:off x="3035300" y="2700738"/>
            <a:ext cx="1008063" cy="431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>
                <a:solidFill>
                  <a:prstClr val="black"/>
                </a:solidFill>
              </a:rPr>
              <a:t>MC</a:t>
            </a:r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16" name="正方形/長方形 6"/>
          <p:cNvSpPr/>
          <p:nvPr/>
        </p:nvSpPr>
        <p:spPr>
          <a:xfrm>
            <a:off x="3035300" y="3565925"/>
            <a:ext cx="1008063" cy="431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>
                <a:solidFill>
                  <a:prstClr val="black"/>
                </a:solidFill>
              </a:rPr>
              <a:t>MC</a:t>
            </a:r>
            <a:endParaRPr lang="ja-JP" altLang="en-US">
              <a:solidFill>
                <a:prstClr val="black"/>
              </a:solidFill>
            </a:endParaRPr>
          </a:p>
        </p:txBody>
      </p:sp>
      <p:cxnSp>
        <p:nvCxnSpPr>
          <p:cNvPr id="17" name="直線矢印コネクタ 21"/>
          <p:cNvCxnSpPr>
            <a:stCxn id="4" idx="3"/>
            <a:endCxn id="7" idx="1"/>
          </p:cNvCxnSpPr>
          <p:nvPr/>
        </p:nvCxnSpPr>
        <p:spPr>
          <a:xfrm>
            <a:off x="2674938" y="2053038"/>
            <a:ext cx="347662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21"/>
          <p:cNvCxnSpPr>
            <a:stCxn id="4" idx="3"/>
            <a:endCxn id="7" idx="1"/>
          </p:cNvCxnSpPr>
          <p:nvPr/>
        </p:nvCxnSpPr>
        <p:spPr>
          <a:xfrm>
            <a:off x="2674938" y="2053038"/>
            <a:ext cx="347662" cy="8636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21"/>
          <p:cNvCxnSpPr>
            <a:stCxn id="4" idx="3"/>
            <a:endCxn id="7" idx="1"/>
          </p:cNvCxnSpPr>
          <p:nvPr/>
        </p:nvCxnSpPr>
        <p:spPr>
          <a:xfrm>
            <a:off x="2674938" y="2053038"/>
            <a:ext cx="347662" cy="17287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正方形/長方形 32"/>
          <p:cNvSpPr/>
          <p:nvPr/>
        </p:nvSpPr>
        <p:spPr>
          <a:xfrm>
            <a:off x="4403725" y="1765700"/>
            <a:ext cx="3813680" cy="23749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600">
              <a:solidFill>
                <a:prstClr val="black"/>
              </a:solidFill>
            </a:endParaRPr>
          </a:p>
        </p:txBody>
      </p:sp>
      <p:sp>
        <p:nvSpPr>
          <p:cNvPr id="34" name="Line 53"/>
          <p:cNvSpPr>
            <a:spLocks noChangeShapeType="1"/>
          </p:cNvSpPr>
          <p:nvPr/>
        </p:nvSpPr>
        <p:spPr bwMode="auto">
          <a:xfrm flipV="1">
            <a:off x="5699125" y="2051450"/>
            <a:ext cx="457200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7" name="Line 56"/>
          <p:cNvSpPr>
            <a:spLocks noChangeShapeType="1"/>
          </p:cNvSpPr>
          <p:nvPr/>
        </p:nvSpPr>
        <p:spPr bwMode="auto">
          <a:xfrm>
            <a:off x="5724525" y="3780238"/>
            <a:ext cx="7191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8" name="Line 57"/>
          <p:cNvSpPr>
            <a:spLocks noChangeShapeType="1"/>
          </p:cNvSpPr>
          <p:nvPr/>
        </p:nvSpPr>
        <p:spPr bwMode="auto">
          <a:xfrm>
            <a:off x="5722938" y="2916638"/>
            <a:ext cx="433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9" name="Line 58"/>
          <p:cNvSpPr>
            <a:spLocks noChangeShapeType="1"/>
          </p:cNvSpPr>
          <p:nvPr/>
        </p:nvSpPr>
        <p:spPr bwMode="auto">
          <a:xfrm flipV="1">
            <a:off x="6156325" y="2051450"/>
            <a:ext cx="0" cy="1728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40" name="正方形/長方形 20"/>
          <p:cNvSpPr/>
          <p:nvPr/>
        </p:nvSpPr>
        <p:spPr>
          <a:xfrm>
            <a:off x="6443663" y="2051450"/>
            <a:ext cx="1593722" cy="19446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smtClean="0">
                <a:solidFill>
                  <a:prstClr val="black"/>
                </a:solidFill>
              </a:rPr>
              <a:t>Selection for the filter set that minimizes the RD cost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45" name="正方形/長方形 6"/>
          <p:cNvSpPr/>
          <p:nvPr/>
        </p:nvSpPr>
        <p:spPr>
          <a:xfrm>
            <a:off x="521550" y="1827070"/>
            <a:ext cx="1008063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solidFill>
                  <a:prstClr val="black"/>
                </a:solidFill>
              </a:rPr>
              <a:t>DCT-IF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46" name="正方形/長方形 6"/>
          <p:cNvSpPr/>
          <p:nvPr/>
        </p:nvSpPr>
        <p:spPr>
          <a:xfrm>
            <a:off x="521550" y="2708920"/>
            <a:ext cx="1008063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solidFill>
                  <a:prstClr val="black"/>
                </a:solidFill>
              </a:rPr>
              <a:t>AIF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47" name="正方形/長方形 6"/>
          <p:cNvSpPr/>
          <p:nvPr/>
        </p:nvSpPr>
        <p:spPr>
          <a:xfrm>
            <a:off x="521550" y="3582265"/>
            <a:ext cx="1008063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solidFill>
                  <a:prstClr val="black"/>
                </a:solidFill>
              </a:rPr>
              <a:t>RBAIF-x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48" name="角丸四角形吹き出し 97"/>
          <p:cNvSpPr>
            <a:spLocks noChangeArrowheads="1"/>
          </p:cNvSpPr>
          <p:nvPr/>
        </p:nvSpPr>
        <p:spPr bwMode="auto">
          <a:xfrm>
            <a:off x="386534" y="5354285"/>
            <a:ext cx="3033338" cy="844550"/>
          </a:xfrm>
          <a:prstGeom prst="wedgeRoundRectCallout">
            <a:avLst>
              <a:gd name="adj1" fmla="val -601"/>
              <a:gd name="adj2" fmla="val -194127"/>
              <a:gd name="adj3" fmla="val 16667"/>
            </a:avLst>
          </a:prstGeom>
          <a:solidFill>
            <a:srgbClr val="FFCCCC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36000" rIns="36000" anchor="ctr" anchorCtr="1"/>
          <a:lstStyle/>
          <a:p>
            <a:r>
              <a:rPr lang="en-US" altLang="ja-JP" dirty="0" smtClean="0">
                <a:ea typeface="ＭＳ Ｐゴシック" pitchFamily="50" charset="-128"/>
              </a:rPr>
              <a:t>Skip two MEs that include</a:t>
            </a:r>
          </a:p>
          <a:p>
            <a:r>
              <a:rPr lang="en-US" altLang="ja-JP" dirty="0">
                <a:ea typeface="ＭＳ Ｐゴシック" pitchFamily="50" charset="-128"/>
              </a:rPr>
              <a:t> </a:t>
            </a:r>
            <a:r>
              <a:rPr lang="en-US" altLang="ja-JP" dirty="0" smtClean="0">
                <a:ea typeface="ＭＳ Ｐゴシック" pitchFamily="50" charset="-128"/>
              </a:rPr>
              <a:t>- intra/inter decision</a:t>
            </a:r>
          </a:p>
          <a:p>
            <a:r>
              <a:rPr lang="en-US" altLang="ja-JP" dirty="0">
                <a:ea typeface="ＭＳ Ｐゴシック" pitchFamily="50" charset="-128"/>
              </a:rPr>
              <a:t> </a:t>
            </a:r>
            <a:r>
              <a:rPr lang="en-US" altLang="ja-JP" dirty="0" smtClean="0">
                <a:ea typeface="ＭＳ Ｐゴシック" pitchFamily="50" charset="-128"/>
              </a:rPr>
              <a:t>- CU/PU/TU decision</a:t>
            </a:r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49" name="角丸四角形吹き出し 97"/>
          <p:cNvSpPr>
            <a:spLocks noChangeArrowheads="1"/>
          </p:cNvSpPr>
          <p:nvPr/>
        </p:nvSpPr>
        <p:spPr bwMode="auto">
          <a:xfrm>
            <a:off x="3008464" y="1043735"/>
            <a:ext cx="3651768" cy="574520"/>
          </a:xfrm>
          <a:prstGeom prst="wedgeRoundRectCallout">
            <a:avLst>
              <a:gd name="adj1" fmla="val -56100"/>
              <a:gd name="adj2" fmla="val 104782"/>
              <a:gd name="adj3" fmla="val 16667"/>
            </a:avLst>
          </a:prstGeom>
          <a:solidFill>
            <a:srgbClr val="FFCCCC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36000" rIns="36000" anchor="ctr" anchorCtr="1"/>
          <a:lstStyle/>
          <a:p>
            <a:r>
              <a:rPr lang="en-US" altLang="ja-JP" dirty="0" smtClean="0">
                <a:ea typeface="ＭＳ Ｐゴシック" pitchFamily="50" charset="-128"/>
              </a:rPr>
              <a:t>Reuse the MVs derived by DCT-IF</a:t>
            </a:r>
          </a:p>
        </p:txBody>
      </p:sp>
      <p:cxnSp>
        <p:nvCxnSpPr>
          <p:cNvPr id="51" name="直線矢印コネクタ 21"/>
          <p:cNvCxnSpPr/>
          <p:nvPr/>
        </p:nvCxnSpPr>
        <p:spPr>
          <a:xfrm>
            <a:off x="8217405" y="3021909"/>
            <a:ext cx="360362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81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ea typeface="ＭＳ Ｐゴシック" pitchFamily="50" charset="-128"/>
              </a:rPr>
              <a:t>Simulation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z="2400" dirty="0" smtClean="0"/>
              <a:t>Conditions</a:t>
            </a:r>
          </a:p>
          <a:p>
            <a:pPr lvl="1"/>
            <a:r>
              <a:rPr lang="en-US" altLang="ja-JP" sz="2000" dirty="0" smtClean="0"/>
              <a:t>Base software: HM2.0</a:t>
            </a:r>
          </a:p>
          <a:p>
            <a:pPr lvl="1"/>
            <a:r>
              <a:rPr lang="en-US" altLang="ja-JP" sz="2000" dirty="0" smtClean="0"/>
              <a:t>GOP: 4 cases (HE-RA, HE-LD, LC-RA, LC-LD)</a:t>
            </a:r>
            <a:endParaRPr lang="en-US" altLang="ja-JP" sz="2000" b="1" dirty="0" smtClean="0"/>
          </a:p>
          <a:p>
            <a:pPr lvl="1"/>
            <a:r>
              <a:rPr lang="en-US" altLang="ja-JP" sz="2000" dirty="0" smtClean="0"/>
              <a:t>Test sequences: all HEVC sequences</a:t>
            </a:r>
          </a:p>
          <a:p>
            <a:pPr lvl="1"/>
            <a:r>
              <a:rPr lang="en-US" altLang="ja-JP" sz="2000" dirty="0" smtClean="0"/>
              <a:t>All frames</a:t>
            </a:r>
          </a:p>
          <a:p>
            <a:pPr lvl="1"/>
            <a:r>
              <a:rPr lang="en-US" altLang="ja-JP" sz="2000" dirty="0" smtClean="0"/>
              <a:t>QP: 4 points (22, 27, 32, 37)</a:t>
            </a:r>
          </a:p>
          <a:p>
            <a:pPr lvl="1"/>
            <a:r>
              <a:rPr lang="en-US" altLang="ja-JP" sz="2000" dirty="0" smtClean="0"/>
              <a:t>Other parameters were same as the default of </a:t>
            </a:r>
            <a:r>
              <a:rPr lang="en-US" altLang="ja-JP" sz="2000" dirty="0" err="1" smtClean="0"/>
              <a:t>encoder.cfg</a:t>
            </a:r>
            <a:endParaRPr lang="en-US" altLang="ja-JP" sz="2000" dirty="0" smtClean="0"/>
          </a:p>
          <a:p>
            <a:pPr lvl="1"/>
            <a:r>
              <a:rPr lang="en-US" altLang="ja-JP" sz="2000" dirty="0" smtClean="0"/>
              <a:t>Segmentation mode: 7 (DCT-IF, SAIF, five modes of RBAIF)</a:t>
            </a:r>
          </a:p>
          <a:p>
            <a:pPr lvl="1"/>
            <a:r>
              <a:rPr lang="en-US" altLang="ja-JP" sz="2000" dirty="0" smtClean="0"/>
              <a:t>Filter: separable 8-tap filter (each coefficient is 6 bits)</a:t>
            </a:r>
          </a:p>
          <a:p>
            <a:pPr lvl="1">
              <a:buFontTx/>
              <a:buNone/>
            </a:pPr>
            <a:r>
              <a:rPr lang="en-US" altLang="ja-JP" sz="900" dirty="0" smtClean="0"/>
              <a:t> </a:t>
            </a:r>
          </a:p>
          <a:p>
            <a:r>
              <a:rPr lang="en-US" altLang="ja-JP" sz="2400" dirty="0" smtClean="0"/>
              <a:t>Results</a:t>
            </a:r>
          </a:p>
          <a:p>
            <a:pPr lvl="1"/>
            <a:r>
              <a:rPr lang="en-US" altLang="ja-JP" sz="2000" dirty="0" smtClean="0"/>
              <a:t>RD performance (BD-rate)</a:t>
            </a:r>
          </a:p>
          <a:p>
            <a:pPr lvl="1"/>
            <a:r>
              <a:rPr lang="en-US" altLang="ja-JP" sz="2000" dirty="0" smtClean="0"/>
              <a:t>Computational complexity</a:t>
            </a:r>
          </a:p>
        </p:txBody>
      </p:sp>
    </p:spTree>
    <p:extLst>
      <p:ext uri="{BB962C8B-B14F-4D97-AF65-F5344CB8AC3E}">
        <p14:creationId xmlns:p14="http://schemas.microsoft.com/office/powerpoint/2010/main" val="200895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CGI Hannover">
  <a:themeElements>
    <a:clrScheme name="">
      <a:dk1>
        <a:srgbClr val="000000"/>
      </a:dk1>
      <a:lt1>
        <a:srgbClr val="FFFFFF"/>
      </a:lt1>
      <a:dk2>
        <a:srgbClr val="006B61"/>
      </a:dk2>
      <a:lt2>
        <a:srgbClr val="C0C0C0"/>
      </a:lt2>
      <a:accent1>
        <a:srgbClr val="114FFB"/>
      </a:accent1>
      <a:accent2>
        <a:srgbClr val="00C0C0"/>
      </a:accent2>
      <a:accent3>
        <a:srgbClr val="FFFFFF"/>
      </a:accent3>
      <a:accent4>
        <a:srgbClr val="000000"/>
      </a:accent4>
      <a:accent5>
        <a:srgbClr val="AAB2FD"/>
      </a:accent5>
      <a:accent6>
        <a:srgbClr val="00AEAE"/>
      </a:accent6>
      <a:hlink>
        <a:srgbClr val="00C000"/>
      </a:hlink>
      <a:folHlink>
        <a:srgbClr val="800080"/>
      </a:folHlink>
    </a:clrScheme>
    <a:fontScheme name="1_CGI Hannover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elvetic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elvetica" pitchFamily="34" charset="0"/>
          </a:defRPr>
        </a:defPPr>
      </a:lstStyle>
    </a:lnDef>
  </a:objectDefaults>
  <a:extraClrSchemeLst>
    <a:extraClrScheme>
      <a:clrScheme name="1_CGI Hannov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GI Hannover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GI Hannover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GI Hannover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GI Hannove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GI Hannove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GI Hannove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59826</TotalTime>
  <Words>978</Words>
  <Application>Microsoft Office PowerPoint</Application>
  <PresentationFormat>レター サイズ 8.5x11 インチ</PresentationFormat>
  <Paragraphs>367</Paragraphs>
  <Slides>13</Slides>
  <Notes>12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14" baseType="lpstr">
      <vt:lpstr>3_CGI Hannover</vt:lpstr>
      <vt:lpstr>Region-based adaptive interpolation filter</vt:lpstr>
      <vt:lpstr>Summary</vt:lpstr>
      <vt:lpstr>Basic Idea</vt:lpstr>
      <vt:lpstr>Definition of segmentation modes</vt:lpstr>
      <vt:lpstr>Expected Effect</vt:lpstr>
      <vt:lpstr>Algorithm for mode decision</vt:lpstr>
      <vt:lpstr>Block diagram (Previous meeting, JCTVC-D150)</vt:lpstr>
      <vt:lpstr>Block diagram (This meeting, JCTVC-E078)</vt:lpstr>
      <vt:lpstr>Simulation</vt:lpstr>
      <vt:lpstr>RD performance and complexity</vt:lpstr>
      <vt:lpstr>Conclusion</vt:lpstr>
      <vt:lpstr>PowerPoint プレゼンテーション</vt:lpstr>
      <vt:lpstr>Previous Performance (JCTVC-D150)</vt:lpstr>
    </vt:vector>
  </TitlesOfParts>
  <Company>NTT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Seishi Takamura</dc:creator>
  <cp:lastModifiedBy>Seishi Takamura</cp:lastModifiedBy>
  <cp:revision>1560</cp:revision>
  <dcterms:created xsi:type="dcterms:W3CDTF">2007-12-29T00:17:34Z</dcterms:created>
  <dcterms:modified xsi:type="dcterms:W3CDTF">2011-03-17T09:39:14Z</dcterms:modified>
</cp:coreProperties>
</file>